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 ContentType="application/msword"/>
  <Default Extension="bin" ContentType="application/vnd.openxmlformats-officedocument.oleObject"/>
  <Default Extension="wav" ContentType="audio/x-wav"/>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634" r:id="rId5"/>
    <p:sldId id="635" r:id="rId6"/>
    <p:sldId id="636" r:id="rId7"/>
    <p:sldId id="637" r:id="rId8"/>
    <p:sldId id="638" r:id="rId9"/>
    <p:sldId id="639" r:id="rId10"/>
    <p:sldId id="640" r:id="rId11"/>
    <p:sldId id="643" r:id="rId12"/>
    <p:sldId id="644" r:id="rId13"/>
    <p:sldId id="645" r:id="rId14"/>
    <p:sldId id="646" r:id="rId15"/>
    <p:sldId id="648" r:id="rId16"/>
    <p:sldId id="649" r:id="rId17"/>
    <p:sldId id="650" r:id="rId18"/>
    <p:sldId id="652" r:id="rId19"/>
    <p:sldId id="653" r:id="rId20"/>
    <p:sldId id="654" r:id="rId21"/>
    <p:sldId id="668" r:id="rId22"/>
    <p:sldId id="669" r:id="rId23"/>
    <p:sldId id="541" r:id="rId24"/>
    <p:sldId id="542" r:id="rId25"/>
    <p:sldId id="543" r:id="rId26"/>
    <p:sldId id="544" r:id="rId27"/>
    <p:sldId id="546" r:id="rId28"/>
    <p:sldId id="473" r:id="rId29"/>
    <p:sldId id="475" r:id="rId30"/>
    <p:sldId id="476" r:id="rId31"/>
    <p:sldId id="548" r:id="rId32"/>
    <p:sldId id="477" r:id="rId33"/>
    <p:sldId id="478" r:id="rId34"/>
    <p:sldId id="480" r:id="rId35"/>
    <p:sldId id="481" r:id="rId36"/>
    <p:sldId id="482" r:id="rId37"/>
    <p:sldId id="483" r:id="rId38"/>
    <p:sldId id="484" r:id="rId39"/>
    <p:sldId id="485" r:id="rId40"/>
    <p:sldId id="493" r:id="rId41"/>
    <p:sldId id="494" r:id="rId42"/>
    <p:sldId id="495" r:id="rId43"/>
    <p:sldId id="496" r:id="rId44"/>
    <p:sldId id="497" r:id="rId45"/>
    <p:sldId id="498" r:id="rId46"/>
    <p:sldId id="499" r:id="rId47"/>
    <p:sldId id="500" r:id="rId48"/>
    <p:sldId id="501" r:id="rId49"/>
    <p:sldId id="502" r:id="rId50"/>
    <p:sldId id="503" r:id="rId51"/>
    <p:sldId id="504" r:id="rId52"/>
    <p:sldId id="505" r:id="rId53"/>
    <p:sldId id="506" r:id="rId54"/>
    <p:sldId id="507" r:id="rId55"/>
    <p:sldId id="508" r:id="rId56"/>
    <p:sldId id="509" r:id="rId57"/>
    <p:sldId id="510" r:id="rId58"/>
    <p:sldId id="511" r:id="rId59"/>
    <p:sldId id="547" r:id="rId60"/>
    <p:sldId id="670" r:id="rId61"/>
    <p:sldId id="561" r:id="rId62"/>
    <p:sldId id="562" r:id="rId63"/>
    <p:sldId id="563" r:id="rId64"/>
    <p:sldId id="564" r:id="rId65"/>
    <p:sldId id="565" r:id="rId66"/>
    <p:sldId id="566" r:id="rId67"/>
    <p:sldId id="567" r:id="rId68"/>
    <p:sldId id="568" r:id="rId69"/>
    <p:sldId id="569" r:id="rId70"/>
    <p:sldId id="570" r:id="rId71"/>
    <p:sldId id="571" r:id="rId72"/>
    <p:sldId id="572" r:id="rId73"/>
    <p:sldId id="573" r:id="rId74"/>
    <p:sldId id="574" r:id="rId75"/>
    <p:sldId id="575" r:id="rId76"/>
    <p:sldId id="576" r:id="rId77"/>
    <p:sldId id="577" r:id="rId78"/>
    <p:sldId id="578" r:id="rId79"/>
    <p:sldId id="579" r:id="rId80"/>
    <p:sldId id="580" r:id="rId81"/>
    <p:sldId id="581" r:id="rId82"/>
    <p:sldId id="582" r:id="rId83"/>
    <p:sldId id="583" r:id="rId84"/>
    <p:sldId id="584" r:id="rId85"/>
    <p:sldId id="585" r:id="rId86"/>
    <p:sldId id="586" r:id="rId87"/>
    <p:sldId id="587" r:id="rId88"/>
    <p:sldId id="588" r:id="rId89"/>
    <p:sldId id="589" r:id="rId90"/>
    <p:sldId id="590" r:id="rId91"/>
    <p:sldId id="591" r:id="rId92"/>
    <p:sldId id="592" r:id="rId93"/>
    <p:sldId id="673" r:id="rId94"/>
    <p:sldId id="593" r:id="rId95"/>
    <p:sldId id="595" r:id="rId96"/>
    <p:sldId id="596" r:id="rId97"/>
    <p:sldId id="597" r:id="rId98"/>
    <p:sldId id="598" r:id="rId99"/>
    <p:sldId id="599" r:id="rId100"/>
    <p:sldId id="600" r:id="rId101"/>
    <p:sldId id="672" r:id="rId102"/>
    <p:sldId id="674" r:id="rId103"/>
    <p:sldId id="681" r:id="rId104"/>
    <p:sldId id="682" r:id="rId105"/>
    <p:sldId id="683" r:id="rId106"/>
    <p:sldId id="685" r:id="rId107"/>
    <p:sldId id="687" r:id="rId108"/>
    <p:sldId id="690" r:id="rId109"/>
    <p:sldId id="692" r:id="rId110"/>
    <p:sldId id="695" r:id="rId111"/>
    <p:sldId id="697" r:id="rId112"/>
    <p:sldId id="698" r:id="rId113"/>
    <p:sldId id="699" r:id="rId114"/>
    <p:sldId id="700" r:id="rId115"/>
    <p:sldId id="701" r:id="rId116"/>
    <p:sldId id="702" r:id="rId117"/>
    <p:sldId id="703" r:id="rId118"/>
    <p:sldId id="704" r:id="rId119"/>
    <p:sldId id="706" r:id="rId120"/>
    <p:sldId id="708" r:id="rId121"/>
    <p:sldId id="709" r:id="rId122"/>
    <p:sldId id="711" r:id="rId123"/>
    <p:sldId id="713" r:id="rId124"/>
    <p:sldId id="714" r:id="rId125"/>
    <p:sldId id="716" r:id="rId126"/>
    <p:sldId id="718" r:id="rId127"/>
    <p:sldId id="721" r:id="rId128"/>
    <p:sldId id="723" r:id="rId129"/>
    <p:sldId id="724" r:id="rId130"/>
    <p:sldId id="726" r:id="rId131"/>
    <p:sldId id="728" r:id="rId132"/>
    <p:sldId id="729" r:id="rId133"/>
    <p:sldId id="731" r:id="rId134"/>
    <p:sldId id="733" r:id="rId135"/>
    <p:sldId id="734" r:id="rId136"/>
    <p:sldId id="367" r:id="rId137"/>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仿宋_GB2312" pitchFamily="49"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仿宋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仿宋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仿宋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仿宋_GB2312" pitchFamily="49"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仿宋_GB2312" pitchFamily="49"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仿宋_GB2312" pitchFamily="49"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仿宋_GB2312" pitchFamily="49"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仿宋_GB2312"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CCECFF"/>
    <a:srgbClr val="FF99CC"/>
    <a:srgbClr val="3399FF"/>
    <a:srgbClr val="FF00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sorterViewPr showFormatting="0">
    <p:cViewPr>
      <p:scale>
        <a:sx n="75" d="100"/>
        <a:sy n="75" d="100"/>
      </p:scale>
      <p:origin x="0" y="20826"/>
    </p:cViewPr>
  </p:sorterViewPr>
  <p:gridSpacing cx="76200" cy="76200"/>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0" Type="http://schemas.openxmlformats.org/officeDocument/2006/relationships/tableStyles" Target="tableStyles.xml"/><Relationship Id="rId14" Type="http://schemas.openxmlformats.org/officeDocument/2006/relationships/slide" Target="slides/slide11.xml"/><Relationship Id="rId139" Type="http://schemas.openxmlformats.org/officeDocument/2006/relationships/viewProps" Target="viewProps.xml"/><Relationship Id="rId138" Type="http://schemas.openxmlformats.org/officeDocument/2006/relationships/presProps" Target="presProps.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1A15865-8FD0-47F7-9557-85D1531E1384}"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zh-CN" altLang="en-US"/>
        </a:p>
      </dgm:t>
    </dgm:pt>
    <dgm:pt modelId="{C82AFD01-157B-4A13-A92A-7228A5DE480E}">
      <dgm:prSet phldrT="[文本]">
        <dgm:style>
          <a:lnRef idx="0">
            <a:schemeClr val="accent1"/>
          </a:lnRef>
          <a:fillRef idx="3">
            <a:schemeClr val="accent1"/>
          </a:fillRef>
          <a:effectRef idx="3">
            <a:schemeClr val="accent1"/>
          </a:effectRef>
          <a:fontRef idx="minor">
            <a:schemeClr val="lt1"/>
          </a:fontRef>
        </dgm:style>
      </dgm:prSet>
      <dgm:spPr/>
      <dgm:t>
        <a:bodyPr/>
        <a:lstStyle/>
        <a:p>
          <a:r>
            <a:rPr lang="zh-CN" altLang="en-US" b="1" dirty="0" smtClean="0">
              <a:solidFill>
                <a:schemeClr val="bg1">
                  <a:lumMod val="85000"/>
                </a:schemeClr>
              </a:solidFill>
              <a:latin typeface="宋体" pitchFamily="2" charset="-122"/>
              <a:ea typeface="宋体" pitchFamily="2" charset="-122"/>
            </a:rPr>
            <a:t>内部牵制</a:t>
          </a:r>
          <a:endParaRPr lang="en-US" altLang="zh-CN" b="1" dirty="0" smtClean="0">
            <a:solidFill>
              <a:schemeClr val="bg1">
                <a:lumMod val="85000"/>
              </a:schemeClr>
            </a:solidFill>
            <a:latin typeface="宋体" pitchFamily="2" charset="-122"/>
            <a:ea typeface="宋体" pitchFamily="2" charset="-122"/>
          </a:endParaRPr>
        </a:p>
      </dgm:t>
    </dgm:pt>
    <dgm:pt modelId="{6A3E3A72-62F4-48C6-BE09-EE905EE9D5A5}" cxnId="{116442D2-9ADB-4916-A525-68BAE7B208F4}" type="parTrans">
      <dgm:prSet/>
      <dgm:spPr/>
      <dgm:t>
        <a:bodyPr/>
        <a:lstStyle/>
        <a:p>
          <a:endParaRPr lang="zh-CN" altLang="en-US"/>
        </a:p>
      </dgm:t>
    </dgm:pt>
    <dgm:pt modelId="{4AFA47FA-0C18-45DF-AB37-9E2CC72B804C}" cxnId="{116442D2-9ADB-4916-A525-68BAE7B208F4}" type="sibTrans">
      <dgm:prSet/>
      <dgm:spPr/>
      <dgm:t>
        <a:bodyPr/>
        <a:lstStyle/>
        <a:p>
          <a:endParaRPr lang="zh-CN" altLang="en-US"/>
        </a:p>
      </dgm:t>
    </dgm:pt>
    <dgm:pt modelId="{26CFC7DB-CC49-44BE-A9BF-DC7B4ECE7DDA}">
      <dgm:prSet phldrT="[文本]">
        <dgm:style>
          <a:lnRef idx="0">
            <a:schemeClr val="accent2"/>
          </a:lnRef>
          <a:fillRef idx="3">
            <a:schemeClr val="accent2"/>
          </a:fillRef>
          <a:effectRef idx="3">
            <a:schemeClr val="accent2"/>
          </a:effectRef>
          <a:fontRef idx="minor">
            <a:schemeClr val="lt1"/>
          </a:fontRef>
        </dgm:style>
      </dgm:prSet>
      <dgm:spPr/>
      <dgm:t>
        <a:bodyPr/>
        <a:lstStyle/>
        <a:p>
          <a:r>
            <a:rPr lang="zh-CN" altLang="en-US" b="1" dirty="0" smtClean="0">
              <a:solidFill>
                <a:schemeClr val="bg1">
                  <a:lumMod val="75000"/>
                </a:schemeClr>
              </a:solidFill>
              <a:latin typeface="宋体" pitchFamily="2" charset="-122"/>
              <a:ea typeface="宋体" pitchFamily="2" charset="-122"/>
            </a:rPr>
            <a:t>内部控制系统</a:t>
          </a:r>
          <a:endParaRPr lang="zh-CN" altLang="en-US" b="1" dirty="0">
            <a:solidFill>
              <a:schemeClr val="bg1">
                <a:lumMod val="75000"/>
              </a:schemeClr>
            </a:solidFill>
          </a:endParaRPr>
        </a:p>
      </dgm:t>
    </dgm:pt>
    <dgm:pt modelId="{61A372B4-5221-48FF-93D5-953343164ECD}" cxnId="{EA4EAE4A-CFB5-4B1D-9EAF-1F94FBE06F43}" type="parTrans">
      <dgm:prSet/>
      <dgm:spPr/>
      <dgm:t>
        <a:bodyPr/>
        <a:lstStyle/>
        <a:p>
          <a:endParaRPr lang="zh-CN" altLang="en-US"/>
        </a:p>
      </dgm:t>
    </dgm:pt>
    <dgm:pt modelId="{816B8C19-3144-4930-84D9-6238B7875FE8}" cxnId="{EA4EAE4A-CFB5-4B1D-9EAF-1F94FBE06F43}" type="sibTrans">
      <dgm:prSet/>
      <dgm:spPr/>
      <dgm:t>
        <a:bodyPr/>
        <a:lstStyle/>
        <a:p>
          <a:endParaRPr lang="zh-CN" altLang="en-US"/>
        </a:p>
      </dgm:t>
    </dgm:pt>
    <dgm:pt modelId="{61D9000E-670B-4103-9629-AE2EACE98980}">
      <dgm:prSet phldrT="[文本]">
        <dgm:style>
          <a:lnRef idx="0">
            <a:schemeClr val="accent5"/>
          </a:lnRef>
          <a:fillRef idx="3">
            <a:schemeClr val="accent5"/>
          </a:fillRef>
          <a:effectRef idx="3">
            <a:schemeClr val="accent5"/>
          </a:effectRef>
          <a:fontRef idx="minor">
            <a:schemeClr val="lt1"/>
          </a:fontRef>
        </dgm:style>
      </dgm:prSet>
      <dgm:spPr/>
      <dgm:t>
        <a:bodyPr/>
        <a:lstStyle/>
        <a:p>
          <a:r>
            <a:rPr lang="zh-CN" altLang="en-US" b="1" dirty="0" smtClean="0">
              <a:solidFill>
                <a:schemeClr val="accent2">
                  <a:lumMod val="20000"/>
                  <a:lumOff val="80000"/>
                </a:schemeClr>
              </a:solidFill>
              <a:latin typeface="宋体" pitchFamily="2" charset="-122"/>
              <a:ea typeface="宋体" pitchFamily="2" charset="-122"/>
            </a:rPr>
            <a:t>内部控制结构</a:t>
          </a:r>
          <a:endParaRPr lang="zh-CN" altLang="en-US" b="1" dirty="0">
            <a:solidFill>
              <a:schemeClr val="accent2">
                <a:lumMod val="20000"/>
                <a:lumOff val="80000"/>
              </a:schemeClr>
            </a:solidFill>
          </a:endParaRPr>
        </a:p>
      </dgm:t>
    </dgm:pt>
    <dgm:pt modelId="{27139445-97E3-4FAE-9055-414EB1FCD221}" cxnId="{0FEA741B-C902-4ADC-ACD8-99AF028EFD60}" type="parTrans">
      <dgm:prSet/>
      <dgm:spPr/>
      <dgm:t>
        <a:bodyPr/>
        <a:lstStyle/>
        <a:p>
          <a:endParaRPr lang="zh-CN" altLang="en-US"/>
        </a:p>
      </dgm:t>
    </dgm:pt>
    <dgm:pt modelId="{135F51D3-2409-497E-9335-28E0BC3D1F20}" cxnId="{0FEA741B-C902-4ADC-ACD8-99AF028EFD60}" type="sibTrans">
      <dgm:prSet/>
      <dgm:spPr/>
      <dgm:t>
        <a:bodyPr/>
        <a:lstStyle/>
        <a:p>
          <a:endParaRPr lang="zh-CN" altLang="en-US"/>
        </a:p>
      </dgm:t>
    </dgm:pt>
    <dgm:pt modelId="{80C0324E-7D43-482B-A5A0-16544ABCD654}">
      <dgm:prSet phldrT="[文本]">
        <dgm:style>
          <a:lnRef idx="1">
            <a:schemeClr val="accent6"/>
          </a:lnRef>
          <a:fillRef idx="2">
            <a:schemeClr val="accent6"/>
          </a:fillRef>
          <a:effectRef idx="1">
            <a:schemeClr val="accent6"/>
          </a:effectRef>
          <a:fontRef idx="minor">
            <a:schemeClr val="dk1"/>
          </a:fontRef>
        </dgm:style>
      </dgm:prSet>
      <dgm:spPr/>
      <dgm:t>
        <a:bodyPr/>
        <a:lstStyle/>
        <a:p>
          <a:r>
            <a:rPr lang="zh-CN" altLang="en-US" b="1" dirty="0" smtClean="0">
              <a:solidFill>
                <a:schemeClr val="tx2">
                  <a:lumMod val="75000"/>
                </a:schemeClr>
              </a:solidFill>
              <a:latin typeface="宋体" pitchFamily="2" charset="-122"/>
              <a:ea typeface="宋体" pitchFamily="2" charset="-122"/>
            </a:rPr>
            <a:t>内部控制整合框架</a:t>
          </a:r>
          <a:endParaRPr lang="zh-CN" altLang="en-US" b="1" dirty="0">
            <a:solidFill>
              <a:schemeClr val="tx2">
                <a:lumMod val="75000"/>
              </a:schemeClr>
            </a:solidFill>
          </a:endParaRPr>
        </a:p>
      </dgm:t>
    </dgm:pt>
    <dgm:pt modelId="{8CFE96CE-D194-4C39-8911-6A31C5FD68AD}" cxnId="{1AB12BF7-0CC8-4F0F-878E-2A92777325C8}" type="parTrans">
      <dgm:prSet/>
      <dgm:spPr/>
      <dgm:t>
        <a:bodyPr/>
        <a:lstStyle/>
        <a:p>
          <a:endParaRPr lang="zh-CN" altLang="en-US"/>
        </a:p>
      </dgm:t>
    </dgm:pt>
    <dgm:pt modelId="{7EDEFBB7-FE64-435A-95D9-C7CBFF40955A}" cxnId="{1AB12BF7-0CC8-4F0F-878E-2A92777325C8}" type="sibTrans">
      <dgm:prSet/>
      <dgm:spPr/>
      <dgm:t>
        <a:bodyPr/>
        <a:lstStyle/>
        <a:p>
          <a:endParaRPr lang="zh-CN" altLang="en-US"/>
        </a:p>
      </dgm:t>
    </dgm:pt>
    <dgm:pt modelId="{D4366D86-218D-44FE-9A05-04508528597C}">
      <dgm:prSet phldrT="[文本]">
        <dgm:style>
          <a:lnRef idx="1">
            <a:schemeClr val="accent4"/>
          </a:lnRef>
          <a:fillRef idx="2">
            <a:schemeClr val="accent4"/>
          </a:fillRef>
          <a:effectRef idx="1">
            <a:schemeClr val="accent4"/>
          </a:effectRef>
          <a:fontRef idx="minor">
            <a:schemeClr val="dk1"/>
          </a:fontRef>
        </dgm:style>
      </dgm:prSet>
      <dgm:spPr/>
      <dgm:t>
        <a:bodyPr/>
        <a:lstStyle/>
        <a:p>
          <a:r>
            <a:rPr lang="zh-CN" altLang="en-US" b="1" dirty="0" smtClean="0">
              <a:solidFill>
                <a:schemeClr val="accent6">
                  <a:lumMod val="50000"/>
                </a:schemeClr>
              </a:solidFill>
              <a:latin typeface="宋体" pitchFamily="2" charset="-122"/>
              <a:ea typeface="宋体" pitchFamily="2" charset="-122"/>
            </a:rPr>
            <a:t>企业风险管理整合框架</a:t>
          </a:r>
          <a:endParaRPr lang="zh-CN" altLang="en-US" b="1" dirty="0">
            <a:solidFill>
              <a:schemeClr val="accent6">
                <a:lumMod val="50000"/>
              </a:schemeClr>
            </a:solidFill>
          </a:endParaRPr>
        </a:p>
      </dgm:t>
    </dgm:pt>
    <dgm:pt modelId="{54EC6A84-2210-4C30-ADF4-9D060B50454C}" cxnId="{38B90015-27DE-453E-955F-C4779124EA3D}" type="parTrans">
      <dgm:prSet/>
      <dgm:spPr/>
      <dgm:t>
        <a:bodyPr/>
        <a:lstStyle/>
        <a:p>
          <a:endParaRPr lang="zh-CN" altLang="en-US"/>
        </a:p>
      </dgm:t>
    </dgm:pt>
    <dgm:pt modelId="{E88733FE-F442-4C36-8FB6-ECF03E7BE3AD}" cxnId="{38B90015-27DE-453E-955F-C4779124EA3D}" type="sibTrans">
      <dgm:prSet/>
      <dgm:spPr/>
      <dgm:t>
        <a:bodyPr/>
        <a:lstStyle/>
        <a:p>
          <a:endParaRPr lang="zh-CN" altLang="en-US"/>
        </a:p>
      </dgm:t>
    </dgm:pt>
    <dgm:pt modelId="{33FEC973-F5C1-473A-B964-E7BC540B3A34}" type="pres">
      <dgm:prSet presAssocID="{61A15865-8FD0-47F7-9557-85D1531E1384}" presName="Name0" presStyleCnt="0">
        <dgm:presLayoutVars>
          <dgm:dir/>
          <dgm:resizeHandles val="exact"/>
        </dgm:presLayoutVars>
      </dgm:prSet>
      <dgm:spPr/>
      <dgm:t>
        <a:bodyPr/>
        <a:lstStyle/>
        <a:p>
          <a:endParaRPr lang="zh-CN" altLang="en-US"/>
        </a:p>
      </dgm:t>
    </dgm:pt>
    <dgm:pt modelId="{203F1A9C-DABA-43BE-B095-0846D2000500}" type="pres">
      <dgm:prSet presAssocID="{C82AFD01-157B-4A13-A92A-7228A5DE480E}" presName="Name5" presStyleLbl="vennNode1" presStyleIdx="0" presStyleCnt="5" custScaleX="41955" custScaleY="41268" custLinFactX="-41607" custLinFactNeighborX="-100000" custLinFactNeighborY="-7811">
        <dgm:presLayoutVars>
          <dgm:bulletEnabled val="1"/>
        </dgm:presLayoutVars>
      </dgm:prSet>
      <dgm:spPr/>
      <dgm:t>
        <a:bodyPr/>
        <a:lstStyle/>
        <a:p>
          <a:endParaRPr lang="zh-CN" altLang="en-US"/>
        </a:p>
      </dgm:t>
    </dgm:pt>
    <dgm:pt modelId="{850B3488-7B8A-4370-B938-E82F046007B9}" type="pres">
      <dgm:prSet presAssocID="{4AFA47FA-0C18-45DF-AB37-9E2CC72B804C}" presName="space" presStyleCnt="0"/>
      <dgm:spPr/>
    </dgm:pt>
    <dgm:pt modelId="{4F0FA3D5-01D9-4F52-84E2-2B62123D0194}" type="pres">
      <dgm:prSet presAssocID="{26CFC7DB-CC49-44BE-A9BF-DC7B4ECE7DDA}" presName="Name5" presStyleLbl="vennNode1" presStyleIdx="1" presStyleCnt="5" custScaleX="54774" custScaleY="55252" custLinFactX="-22992" custLinFactNeighborX="-100000" custLinFactNeighborY="5551">
        <dgm:presLayoutVars>
          <dgm:bulletEnabled val="1"/>
        </dgm:presLayoutVars>
      </dgm:prSet>
      <dgm:spPr/>
      <dgm:t>
        <a:bodyPr/>
        <a:lstStyle/>
        <a:p>
          <a:endParaRPr lang="zh-CN" altLang="en-US"/>
        </a:p>
      </dgm:t>
    </dgm:pt>
    <dgm:pt modelId="{6473C89F-30B3-4218-9EE4-708E0732FC8A}" type="pres">
      <dgm:prSet presAssocID="{816B8C19-3144-4930-84D9-6238B7875FE8}" presName="space" presStyleCnt="0"/>
      <dgm:spPr/>
    </dgm:pt>
    <dgm:pt modelId="{0A0813C7-7AFB-4059-BB7C-406ECD0ECCBC}" type="pres">
      <dgm:prSet presAssocID="{61D9000E-670B-4103-9629-AE2EACE98980}" presName="Name5" presStyleLbl="vennNode1" presStyleIdx="2" presStyleCnt="5" custScaleX="66882" custScaleY="65250" custLinFactX="-3549" custLinFactNeighborX="-100000" custLinFactNeighborY="18065">
        <dgm:presLayoutVars>
          <dgm:bulletEnabled val="1"/>
        </dgm:presLayoutVars>
      </dgm:prSet>
      <dgm:spPr/>
      <dgm:t>
        <a:bodyPr/>
        <a:lstStyle/>
        <a:p>
          <a:endParaRPr lang="zh-CN" altLang="en-US"/>
        </a:p>
      </dgm:t>
    </dgm:pt>
    <dgm:pt modelId="{8328CAD4-459F-4EFC-A02C-5C6F5138705A}" type="pres">
      <dgm:prSet presAssocID="{135F51D3-2409-497E-9335-28E0BC3D1F20}" presName="space" presStyleCnt="0"/>
      <dgm:spPr/>
    </dgm:pt>
    <dgm:pt modelId="{4843B03B-DFEA-4F5A-8643-01AC83DA71B6}" type="pres">
      <dgm:prSet presAssocID="{80C0324E-7D43-482B-A5A0-16544ABCD654}" presName="Name5" presStyleLbl="vennNode1" presStyleIdx="3" presStyleCnt="5" custScaleX="76310" custScaleY="79533" custLinFactNeighborX="-22154" custLinFactNeighborY="8911">
        <dgm:presLayoutVars>
          <dgm:bulletEnabled val="1"/>
        </dgm:presLayoutVars>
      </dgm:prSet>
      <dgm:spPr/>
      <dgm:t>
        <a:bodyPr/>
        <a:lstStyle/>
        <a:p>
          <a:endParaRPr lang="zh-CN" altLang="en-US"/>
        </a:p>
      </dgm:t>
    </dgm:pt>
    <dgm:pt modelId="{81B1397C-8DE5-43FE-BE3D-37F411D73418}" type="pres">
      <dgm:prSet presAssocID="{7EDEFBB7-FE64-435A-95D9-C7CBFF40955A}" presName="space" presStyleCnt="0"/>
      <dgm:spPr/>
    </dgm:pt>
    <dgm:pt modelId="{3104989F-642E-413F-9162-776DF2D0D298}" type="pres">
      <dgm:prSet presAssocID="{D4366D86-218D-44FE-9A05-04508528597C}" presName="Name5" presStyleLbl="vennNode1" presStyleIdx="4" presStyleCnt="5" custLinFactNeighborX="77623" custLinFactNeighborY="-12">
        <dgm:presLayoutVars>
          <dgm:bulletEnabled val="1"/>
        </dgm:presLayoutVars>
      </dgm:prSet>
      <dgm:spPr/>
      <dgm:t>
        <a:bodyPr/>
        <a:lstStyle/>
        <a:p>
          <a:endParaRPr lang="zh-CN" altLang="en-US"/>
        </a:p>
      </dgm:t>
    </dgm:pt>
  </dgm:ptLst>
  <dgm:cxnLst>
    <dgm:cxn modelId="{38B90015-27DE-453E-955F-C4779124EA3D}" srcId="{61A15865-8FD0-47F7-9557-85D1531E1384}" destId="{D4366D86-218D-44FE-9A05-04508528597C}" srcOrd="4" destOrd="0" parTransId="{54EC6A84-2210-4C30-ADF4-9D060B50454C}" sibTransId="{E88733FE-F442-4C36-8FB6-ECF03E7BE3AD}"/>
    <dgm:cxn modelId="{1AB12BF7-0CC8-4F0F-878E-2A92777325C8}" srcId="{61A15865-8FD0-47F7-9557-85D1531E1384}" destId="{80C0324E-7D43-482B-A5A0-16544ABCD654}" srcOrd="3" destOrd="0" parTransId="{8CFE96CE-D194-4C39-8911-6A31C5FD68AD}" sibTransId="{7EDEFBB7-FE64-435A-95D9-C7CBFF40955A}"/>
    <dgm:cxn modelId="{55146775-A27F-48D9-B64E-264522DB3B92}" type="presOf" srcId="{61D9000E-670B-4103-9629-AE2EACE98980}" destId="{0A0813C7-7AFB-4059-BB7C-406ECD0ECCBC}" srcOrd="0" destOrd="0" presId="urn:microsoft.com/office/officeart/2005/8/layout/venn3"/>
    <dgm:cxn modelId="{EA4EAE4A-CFB5-4B1D-9EAF-1F94FBE06F43}" srcId="{61A15865-8FD0-47F7-9557-85D1531E1384}" destId="{26CFC7DB-CC49-44BE-A9BF-DC7B4ECE7DDA}" srcOrd="1" destOrd="0" parTransId="{61A372B4-5221-48FF-93D5-953343164ECD}" sibTransId="{816B8C19-3144-4930-84D9-6238B7875FE8}"/>
    <dgm:cxn modelId="{49D8E6E4-D554-4696-B9FB-923EF9DD9D04}" type="presOf" srcId="{C82AFD01-157B-4A13-A92A-7228A5DE480E}" destId="{203F1A9C-DABA-43BE-B095-0846D2000500}" srcOrd="0" destOrd="0" presId="urn:microsoft.com/office/officeart/2005/8/layout/venn3"/>
    <dgm:cxn modelId="{7D338D77-DF44-44AB-895E-19CFAE7BBF5E}" type="presOf" srcId="{26CFC7DB-CC49-44BE-A9BF-DC7B4ECE7DDA}" destId="{4F0FA3D5-01D9-4F52-84E2-2B62123D0194}" srcOrd="0" destOrd="0" presId="urn:microsoft.com/office/officeart/2005/8/layout/venn3"/>
    <dgm:cxn modelId="{26D46B2A-ED87-4408-B4E5-04C0A84E603B}" type="presOf" srcId="{61A15865-8FD0-47F7-9557-85D1531E1384}" destId="{33FEC973-F5C1-473A-B964-E7BC540B3A34}" srcOrd="0" destOrd="0" presId="urn:microsoft.com/office/officeart/2005/8/layout/venn3"/>
    <dgm:cxn modelId="{A17A36DE-C8F7-4F27-B18E-C7388689F02A}" type="presOf" srcId="{D4366D86-218D-44FE-9A05-04508528597C}" destId="{3104989F-642E-413F-9162-776DF2D0D298}" srcOrd="0" destOrd="0" presId="urn:microsoft.com/office/officeart/2005/8/layout/venn3"/>
    <dgm:cxn modelId="{0FEA741B-C902-4ADC-ACD8-99AF028EFD60}" srcId="{61A15865-8FD0-47F7-9557-85D1531E1384}" destId="{61D9000E-670B-4103-9629-AE2EACE98980}" srcOrd="2" destOrd="0" parTransId="{27139445-97E3-4FAE-9055-414EB1FCD221}" sibTransId="{135F51D3-2409-497E-9335-28E0BC3D1F20}"/>
    <dgm:cxn modelId="{01CD6B1B-30B1-4697-ABE6-30518166B0D6}" type="presOf" srcId="{80C0324E-7D43-482B-A5A0-16544ABCD654}" destId="{4843B03B-DFEA-4F5A-8643-01AC83DA71B6}" srcOrd="0" destOrd="0" presId="urn:microsoft.com/office/officeart/2005/8/layout/venn3"/>
    <dgm:cxn modelId="{116442D2-9ADB-4916-A525-68BAE7B208F4}" srcId="{61A15865-8FD0-47F7-9557-85D1531E1384}" destId="{C82AFD01-157B-4A13-A92A-7228A5DE480E}" srcOrd="0" destOrd="0" parTransId="{6A3E3A72-62F4-48C6-BE09-EE905EE9D5A5}" sibTransId="{4AFA47FA-0C18-45DF-AB37-9E2CC72B804C}"/>
    <dgm:cxn modelId="{F257D3A8-DA68-4309-AC16-94D8C6862F2D}" type="presParOf" srcId="{33FEC973-F5C1-473A-B964-E7BC540B3A34}" destId="{203F1A9C-DABA-43BE-B095-0846D2000500}" srcOrd="0" destOrd="0" presId="urn:microsoft.com/office/officeart/2005/8/layout/venn3"/>
    <dgm:cxn modelId="{F873848D-02C9-437D-8554-62D16473341C}" type="presParOf" srcId="{33FEC973-F5C1-473A-B964-E7BC540B3A34}" destId="{850B3488-7B8A-4370-B938-E82F046007B9}" srcOrd="1" destOrd="0" presId="urn:microsoft.com/office/officeart/2005/8/layout/venn3"/>
    <dgm:cxn modelId="{C17C30EF-5D3E-4484-ADCB-67F8CDD70641}" type="presParOf" srcId="{33FEC973-F5C1-473A-B964-E7BC540B3A34}" destId="{4F0FA3D5-01D9-4F52-84E2-2B62123D0194}" srcOrd="2" destOrd="0" presId="urn:microsoft.com/office/officeart/2005/8/layout/venn3"/>
    <dgm:cxn modelId="{B585CE4B-35FE-4C98-83B3-453D004C6DB8}" type="presParOf" srcId="{33FEC973-F5C1-473A-B964-E7BC540B3A34}" destId="{6473C89F-30B3-4218-9EE4-708E0732FC8A}" srcOrd="3" destOrd="0" presId="urn:microsoft.com/office/officeart/2005/8/layout/venn3"/>
    <dgm:cxn modelId="{1E9A470F-34ED-4849-A4D6-6FCD4835006E}" type="presParOf" srcId="{33FEC973-F5C1-473A-B964-E7BC540B3A34}" destId="{0A0813C7-7AFB-4059-BB7C-406ECD0ECCBC}" srcOrd="4" destOrd="0" presId="urn:microsoft.com/office/officeart/2005/8/layout/venn3"/>
    <dgm:cxn modelId="{30EF3AA2-F0F0-4E0F-9D42-2597C57DB77C}" type="presParOf" srcId="{33FEC973-F5C1-473A-B964-E7BC540B3A34}" destId="{8328CAD4-459F-4EFC-A02C-5C6F5138705A}" srcOrd="5" destOrd="0" presId="urn:microsoft.com/office/officeart/2005/8/layout/venn3"/>
    <dgm:cxn modelId="{C86B9351-35F9-4359-8574-61A229340E4C}" type="presParOf" srcId="{33FEC973-F5C1-473A-B964-E7BC540B3A34}" destId="{4843B03B-DFEA-4F5A-8643-01AC83DA71B6}" srcOrd="6" destOrd="0" presId="urn:microsoft.com/office/officeart/2005/8/layout/venn3"/>
    <dgm:cxn modelId="{F0B3245E-A8B2-436D-AB66-E4288B8D2AFE}" type="presParOf" srcId="{33FEC973-F5C1-473A-B964-E7BC540B3A34}" destId="{81B1397C-8DE5-43FE-BE3D-37F411D73418}" srcOrd="7" destOrd="0" presId="urn:microsoft.com/office/officeart/2005/8/layout/venn3"/>
    <dgm:cxn modelId="{102B42CD-E2AA-4399-AF92-95AAAA73B2B3}" type="presParOf" srcId="{33FEC973-F5C1-473A-B964-E7BC540B3A34}" destId="{3104989F-642E-413F-9162-776DF2D0D298}" srcOrd="8" destOrd="0" presId="urn:microsoft.com/office/officeart/2005/8/layout/venn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001188" cy="2286016"/>
        <a:chOff x="0" y="0"/>
        <a:chExt cx="9001188" cy="2286016"/>
      </a:xfrm>
    </dsp:grpSpPr>
    <dsp:sp modelId="{203F1A9C-DABA-43BE-B095-0846D2000500}">
      <dsp:nvSpPr>
        <dsp:cNvPr id="3" name="椭圆 2"/>
        <dsp:cNvSpPr/>
      </dsp:nvSpPr>
      <dsp:spPr bwMode="white">
        <a:xfrm>
          <a:off x="0" y="0"/>
          <a:ext cx="2143140" cy="2143140"/>
        </a:xfrm>
        <a:prstGeom prst="ellipse">
          <a:avLst/>
        </a:prstGeom>
      </dsp:spPr>
      <dsp:style>
        <a:lnRef idx="0">
          <a:schemeClr val="accent1"/>
        </a:lnRef>
        <a:fillRef idx="3">
          <a:schemeClr val="accent1"/>
        </a:fillRef>
        <a:effectRef idx="3">
          <a:schemeClr val="accent1"/>
        </a:effectRef>
        <a:fontRef idx="minor">
          <a:schemeClr val="lt1"/>
        </a:fontRef>
      </dsp:style>
      <dsp:txBody>
        <a:bodyPr lIns="117944" tIns="31750" rIns="117944" bIns="317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b="1" dirty="0" smtClean="0">
              <a:solidFill>
                <a:schemeClr val="bg1">
                  <a:lumMod val="85000"/>
                </a:schemeClr>
              </a:solidFill>
              <a:latin typeface="宋体" pitchFamily="2" charset="-122"/>
              <a:ea typeface="宋体" pitchFamily="2" charset="-122"/>
            </a:rPr>
            <a:t>内部牵制</a:t>
          </a:r>
          <a:endParaRPr lang="en-US" altLang="zh-CN" b="1" dirty="0" smtClean="0">
            <a:solidFill>
              <a:schemeClr val="bg1">
                <a:lumMod val="85000"/>
              </a:schemeClr>
            </a:solidFill>
            <a:latin typeface="宋体" pitchFamily="2" charset="-122"/>
            <a:ea typeface="宋体" pitchFamily="2" charset="-122"/>
          </a:endParaRPr>
        </a:p>
      </dsp:txBody>
      <dsp:txXfrm>
        <a:off x="0" y="0"/>
        <a:ext cx="2143140" cy="2143140"/>
      </dsp:txXfrm>
    </dsp:sp>
    <dsp:sp modelId="{4F0FA3D5-01D9-4F52-84E2-2B62123D0194}">
      <dsp:nvSpPr>
        <dsp:cNvPr id="4" name="椭圆 3"/>
        <dsp:cNvSpPr/>
      </dsp:nvSpPr>
      <dsp:spPr bwMode="white">
        <a:xfrm>
          <a:off x="1243533" y="142876"/>
          <a:ext cx="2143140" cy="2143140"/>
        </a:xfrm>
        <a:prstGeom prst="ellipse">
          <a:avLst/>
        </a:prstGeom>
      </dsp:spPr>
      <dsp:style>
        <a:lnRef idx="0">
          <a:schemeClr val="accent2"/>
        </a:lnRef>
        <a:fillRef idx="3">
          <a:schemeClr val="accent2"/>
        </a:fillRef>
        <a:effectRef idx="3">
          <a:schemeClr val="accent2"/>
        </a:effectRef>
        <a:fontRef idx="minor">
          <a:schemeClr val="lt1"/>
        </a:fontRef>
      </dsp:style>
      <dsp:txBody>
        <a:bodyPr lIns="117944" tIns="31750" rIns="117944" bIns="317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b="1" dirty="0" smtClean="0">
              <a:solidFill>
                <a:schemeClr val="bg1">
                  <a:lumMod val="75000"/>
                </a:schemeClr>
              </a:solidFill>
              <a:latin typeface="宋体" pitchFamily="2" charset="-122"/>
              <a:ea typeface="宋体" pitchFamily="2" charset="-122"/>
            </a:rPr>
            <a:t>内部控制系统</a:t>
          </a:r>
          <a:endParaRPr lang="zh-CN" altLang="en-US" b="1" dirty="0">
            <a:solidFill>
              <a:schemeClr val="bg1">
                <a:lumMod val="75000"/>
              </a:schemeClr>
            </a:solidFill>
          </a:endParaRPr>
        </a:p>
      </dsp:txBody>
      <dsp:txXfrm>
        <a:off x="1243533" y="142876"/>
        <a:ext cx="2143140" cy="2143140"/>
      </dsp:txXfrm>
    </dsp:sp>
    <dsp:sp modelId="{0A0813C7-7AFB-4059-BB7C-406ECD0ECCBC}">
      <dsp:nvSpPr>
        <dsp:cNvPr id="5" name="椭圆 4"/>
        <dsp:cNvSpPr/>
      </dsp:nvSpPr>
      <dsp:spPr bwMode="white">
        <a:xfrm>
          <a:off x="3743929" y="142876"/>
          <a:ext cx="2143140" cy="2143140"/>
        </a:xfrm>
        <a:prstGeom prst="ellipse">
          <a:avLst/>
        </a:prstGeom>
      </dsp:spPr>
      <dsp:style>
        <a:lnRef idx="0">
          <a:schemeClr val="accent5"/>
        </a:lnRef>
        <a:fillRef idx="3">
          <a:schemeClr val="accent5"/>
        </a:fillRef>
        <a:effectRef idx="3">
          <a:schemeClr val="accent5"/>
        </a:effectRef>
        <a:fontRef idx="minor">
          <a:schemeClr val="lt1"/>
        </a:fontRef>
      </dsp:style>
      <dsp:txBody>
        <a:bodyPr lIns="117944" tIns="31750" rIns="117944" bIns="317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b="1" dirty="0" smtClean="0">
              <a:solidFill>
                <a:schemeClr val="accent2">
                  <a:lumMod val="20000"/>
                  <a:lumOff val="80000"/>
                </a:schemeClr>
              </a:solidFill>
              <a:latin typeface="宋体" pitchFamily="2" charset="-122"/>
              <a:ea typeface="宋体" pitchFamily="2" charset="-122"/>
            </a:rPr>
            <a:t>内部控制结构</a:t>
          </a:r>
          <a:endParaRPr lang="zh-CN" altLang="en-US" b="1" dirty="0">
            <a:solidFill>
              <a:schemeClr val="accent2">
                <a:lumMod val="20000"/>
                <a:lumOff val="80000"/>
              </a:schemeClr>
            </a:solidFill>
          </a:endParaRPr>
        </a:p>
      </dsp:txBody>
      <dsp:txXfrm>
        <a:off x="3743929" y="142876"/>
        <a:ext cx="2143140" cy="2143140"/>
      </dsp:txXfrm>
    </dsp:sp>
    <dsp:sp modelId="{4843B03B-DFEA-4F5A-8643-01AC83DA71B6}">
      <dsp:nvSpPr>
        <dsp:cNvPr id="6" name="椭圆 5"/>
        <dsp:cNvSpPr/>
      </dsp:nvSpPr>
      <dsp:spPr bwMode="white">
        <a:xfrm>
          <a:off x="5238494" y="142876"/>
          <a:ext cx="2143140" cy="2143140"/>
        </a:xfrm>
        <a:prstGeom prst="ellipse">
          <a:avLst/>
        </a:prstGeom>
      </dsp:spPr>
      <dsp:style>
        <a:lnRef idx="1">
          <a:schemeClr val="accent6"/>
        </a:lnRef>
        <a:fillRef idx="2">
          <a:schemeClr val="accent6"/>
        </a:fillRef>
        <a:effectRef idx="1">
          <a:schemeClr val="accent6"/>
        </a:effectRef>
        <a:fontRef idx="minor">
          <a:schemeClr val="dk1"/>
        </a:fontRef>
      </dsp:style>
      <dsp:txBody>
        <a:bodyPr lIns="117944" tIns="31750" rIns="117944" bIns="317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b="1" dirty="0" smtClean="0">
              <a:solidFill>
                <a:schemeClr val="tx2">
                  <a:lumMod val="75000"/>
                </a:schemeClr>
              </a:solidFill>
              <a:latin typeface="宋体" pitchFamily="2" charset="-122"/>
              <a:ea typeface="宋体" pitchFamily="2" charset="-122"/>
            </a:rPr>
            <a:t>内部控制整合框架</a:t>
          </a:r>
          <a:endParaRPr lang="zh-CN" altLang="en-US" b="1" dirty="0">
            <a:solidFill>
              <a:schemeClr val="tx2">
                <a:lumMod val="75000"/>
              </a:schemeClr>
            </a:solidFill>
          </a:endParaRPr>
        </a:p>
      </dsp:txBody>
      <dsp:txXfrm>
        <a:off x="5238494" y="142876"/>
        <a:ext cx="2143140" cy="2143140"/>
      </dsp:txXfrm>
    </dsp:sp>
    <dsp:sp modelId="{3104989F-642E-413F-9162-776DF2D0D298}">
      <dsp:nvSpPr>
        <dsp:cNvPr id="7" name="椭圆 6"/>
        <dsp:cNvSpPr/>
      </dsp:nvSpPr>
      <dsp:spPr bwMode="white">
        <a:xfrm>
          <a:off x="6525334" y="71181"/>
          <a:ext cx="2143140" cy="2143140"/>
        </a:xfrm>
        <a:prstGeom prst="ellipse">
          <a:avLst/>
        </a:prstGeom>
      </dsp:spPr>
      <dsp:style>
        <a:lnRef idx="1">
          <a:schemeClr val="accent4"/>
        </a:lnRef>
        <a:fillRef idx="2">
          <a:schemeClr val="accent4"/>
        </a:fillRef>
        <a:effectRef idx="1">
          <a:schemeClr val="accent4"/>
        </a:effectRef>
        <a:fontRef idx="minor">
          <a:schemeClr val="dk1"/>
        </a:fontRef>
      </dsp:style>
      <dsp:txBody>
        <a:bodyPr lIns="117944" tIns="31750" rIns="117944" bIns="317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b="1" dirty="0" smtClean="0">
              <a:solidFill>
                <a:schemeClr val="accent6">
                  <a:lumMod val="50000"/>
                </a:schemeClr>
              </a:solidFill>
              <a:latin typeface="宋体" pitchFamily="2" charset="-122"/>
              <a:ea typeface="宋体" pitchFamily="2" charset="-122"/>
            </a:rPr>
            <a:t>企业风险管理整合框架</a:t>
          </a:r>
          <a:endParaRPr lang="zh-CN" altLang="en-US" b="1" dirty="0">
            <a:solidFill>
              <a:schemeClr val="accent6">
                <a:lumMod val="50000"/>
              </a:schemeClr>
            </a:solidFill>
          </a:endParaRPr>
        </a:p>
      </dsp:txBody>
      <dsp:txXfrm>
        <a:off x="6525334" y="71181"/>
        <a:ext cx="2143140" cy="214314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linDir" val="fromR"/>
          <dgm:param type="fallback" val="2D"/>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HorzCh" val="ctr"/>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194" name="页眉占位符 8193"/>
          <p:cNvSpPr>
            <a:spLocks noGrp="1"/>
          </p:cNvSpPr>
          <p:nvPr>
            <p:ph type="hdr" sz="quarter"/>
          </p:nvPr>
        </p:nvSpPr>
        <p:spPr>
          <a:xfrm>
            <a:off x="0" y="0"/>
            <a:ext cx="2971800" cy="457200"/>
          </a:xfrm>
          <a:prstGeom prst="rect">
            <a:avLst/>
          </a:prstGeom>
          <a:noFill/>
          <a:ln w="9525">
            <a:noFill/>
          </a:ln>
        </p:spPr>
        <p:txBody>
          <a:bodyPr/>
          <a:p>
            <a:pPr lvl="0"/>
            <a:endParaRPr lang="zh-CN" altLang="en-US" sz="1200" dirty="0"/>
          </a:p>
        </p:txBody>
      </p:sp>
      <p:sp>
        <p:nvSpPr>
          <p:cNvPr id="8195" name="日期占位符 8194"/>
          <p:cNvSpPr>
            <a:spLocks noGrp="1"/>
          </p:cNvSpPr>
          <p:nvPr>
            <p:ph type="dt" idx="1"/>
          </p:nvPr>
        </p:nvSpPr>
        <p:spPr>
          <a:xfrm>
            <a:off x="3884613" y="0"/>
            <a:ext cx="2971800" cy="457200"/>
          </a:xfrm>
          <a:prstGeom prst="rect">
            <a:avLst/>
          </a:prstGeom>
          <a:noFill/>
          <a:ln w="9525">
            <a:noFill/>
          </a:ln>
        </p:spPr>
        <p:txBody>
          <a:bodyPr/>
          <a:p>
            <a:pPr lvl="0" algn="r"/>
            <a:endParaRPr lang="zh-CN" altLang="en-US" sz="1200" dirty="0"/>
          </a:p>
        </p:txBody>
      </p:sp>
      <p:sp>
        <p:nvSpPr>
          <p:cNvPr id="8196" name="幻灯片图像占位符 8195"/>
          <p:cNvSpPr>
            <a:spLocks noRot="1" noTextEdit="1"/>
          </p:cNvSpPr>
          <p:nvPr>
            <p:ph type="sldImg" idx="2"/>
          </p:nvPr>
        </p:nvSpPr>
        <p:spPr>
          <a:xfrm>
            <a:off x="1143000" y="685800"/>
            <a:ext cx="4572000" cy="3429000"/>
          </a:xfrm>
          <a:prstGeom prst="rect">
            <a:avLst/>
          </a:prstGeom>
          <a:ln w="9525" cap="flat" cmpd="sng">
            <a:solidFill>
              <a:srgbClr val="000000"/>
            </a:solidFill>
            <a:prstDash val="solid"/>
            <a:miter/>
            <a:headEnd type="none" w="med" len="med"/>
            <a:tailEnd type="none" w="med" len="med"/>
          </a:ln>
        </p:spPr>
      </p:sp>
      <p:sp>
        <p:nvSpPr>
          <p:cNvPr id="8197" name="文本占位符 8196"/>
          <p:cNvSpPr>
            <a:spLocks noGrp="1"/>
          </p:cNvSpPr>
          <p:nvPr>
            <p:ph type="body" sz="quarter" idx="3"/>
          </p:nvPr>
        </p:nvSpPr>
        <p:spPr>
          <a:xfrm>
            <a:off x="685800" y="4343400"/>
            <a:ext cx="5486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198" name="页脚占位符 8197"/>
          <p:cNvSpPr>
            <a:spLocks noGrp="1"/>
          </p:cNvSpPr>
          <p:nvPr>
            <p:ph type="ftr" sz="quarter" idx="4"/>
          </p:nvPr>
        </p:nvSpPr>
        <p:spPr>
          <a:xfrm>
            <a:off x="0" y="8685213"/>
            <a:ext cx="2971800" cy="457200"/>
          </a:xfrm>
          <a:prstGeom prst="rect">
            <a:avLst/>
          </a:prstGeom>
          <a:noFill/>
          <a:ln w="9525">
            <a:noFill/>
          </a:ln>
        </p:spPr>
        <p:txBody>
          <a:bodyPr anchor="b" anchorCtr="0"/>
          <a:p>
            <a:pPr lvl="0"/>
            <a:endParaRPr lang="zh-CN" altLang="en-US" sz="1200" dirty="0"/>
          </a:p>
        </p:txBody>
      </p:sp>
      <p:sp>
        <p:nvSpPr>
          <p:cNvPr id="8199" name="灯片编号占位符 8198"/>
          <p:cNvSpPr>
            <a:spLocks noGrp="1"/>
          </p:cNvSpPr>
          <p:nvPr>
            <p:ph type="sldNum" sz="quarter" idx="5"/>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9218" name="幻灯片图像占位符 9217"/>
          <p:cNvSpPr>
            <a:spLocks noRot="1" noTextEdit="1"/>
          </p:cNvSpPr>
          <p:nvPr>
            <p:ph type="sldImg"/>
          </p:nvPr>
        </p:nvSpPr>
        <p:spPr>
          <a:xfrm>
            <a:off x="1146175" y="685800"/>
            <a:ext cx="4570413" cy="3427413"/>
          </a:xfrm>
          <a:ln/>
        </p:spPr>
      </p:sp>
      <p:sp>
        <p:nvSpPr>
          <p:cNvPr id="9219" name="文本占位符 9218"/>
          <p:cNvSpPr>
            <a:spLocks noGrp="1"/>
          </p:cNvSpPr>
          <p:nvPr>
            <p:ph type="body" idx="1"/>
          </p:nvPr>
        </p:nvSpPr>
        <p:spPr>
          <a:xfrm>
            <a:off x="908050" y="4341813"/>
            <a:ext cx="5041900" cy="4116387"/>
          </a:xfrm>
          <a:ln/>
        </p:spPr>
        <p:txBody>
          <a:bodyPr vert="horz" wrap="square" lIns="91261" tIns="45628" rIns="91261" bIns="45628" anchor="t" anchorCtr="0"/>
          <a:p>
            <a:pPr lvl="0"/>
            <a:endParaRPr lang="zh-TW"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309250" name="幻灯片图像占位符 1"/>
          <p:cNvSpPr>
            <a:spLocks noGrp="1" noRot="1" noChangeAspect="1" noTextEdit="1"/>
          </p:cNvSpPr>
          <p:nvPr>
            <p:ph type="sldImg"/>
          </p:nvPr>
        </p:nvSpPr>
        <p:spPr>
          <a:ln>
            <a:solidFill>
              <a:srgbClr val="000000">
                <a:alpha val="100000"/>
              </a:srgbClr>
            </a:solidFill>
            <a:miter lim="800000"/>
          </a:ln>
        </p:spPr>
      </p:sp>
      <p:sp>
        <p:nvSpPr>
          <p:cNvPr id="309251" name="备注占位符 2"/>
          <p:cNvSpPr>
            <a:spLocks noGrp="1"/>
          </p:cNvSpPr>
          <p:nvPr>
            <p:ph type="body" idx="1"/>
          </p:nvPr>
        </p:nvSpPr>
        <p:spPr>
          <a:ln/>
        </p:spPr>
        <p:txBody>
          <a:bodyPr vert="horz" wrap="square" lIns="91440" tIns="45720" rIns="91440" bIns="45720" anchor="t" anchorCtr="0"/>
          <a:p>
            <a:pPr lvl="0">
              <a:spcBef>
                <a:spcPct val="0"/>
              </a:spcBef>
            </a:pPr>
            <a:endParaRPr dirty="0"/>
          </a:p>
        </p:txBody>
      </p:sp>
      <p:sp>
        <p:nvSpPr>
          <p:cNvPr id="31748" name="灯片编号占位符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itchFamily="34" charset="0"/>
              </a:rPr>
            </a:fld>
            <a:endParaRPr lang="zh-CN" altLang="en-US" sz="1200" dirty="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311298" name="幻灯片图像占位符 1"/>
          <p:cNvSpPr>
            <a:spLocks noGrp="1" noRot="1" noChangeAspect="1" noTextEdit="1"/>
          </p:cNvSpPr>
          <p:nvPr>
            <p:ph type="sldImg"/>
          </p:nvPr>
        </p:nvSpPr>
        <p:spPr>
          <a:ln>
            <a:solidFill>
              <a:srgbClr val="000000">
                <a:alpha val="100000"/>
              </a:srgbClr>
            </a:solidFill>
            <a:miter lim="800000"/>
          </a:ln>
        </p:spPr>
      </p:sp>
      <p:sp>
        <p:nvSpPr>
          <p:cNvPr id="311299" name="备注占位符 2"/>
          <p:cNvSpPr>
            <a:spLocks noGrp="1"/>
          </p:cNvSpPr>
          <p:nvPr>
            <p:ph type="body" idx="1"/>
          </p:nvPr>
        </p:nvSpPr>
        <p:spPr>
          <a:ln/>
        </p:spPr>
        <p:txBody>
          <a:bodyPr vert="horz" wrap="square" lIns="91440" tIns="45720" rIns="91440" bIns="45720" anchor="t" anchorCtr="0"/>
          <a:p>
            <a:pPr lvl="0">
              <a:spcBef>
                <a:spcPct val="0"/>
              </a:spcBef>
            </a:pPr>
            <a:endParaRPr dirty="0"/>
          </a:p>
        </p:txBody>
      </p:sp>
      <p:sp>
        <p:nvSpPr>
          <p:cNvPr id="31748" name="灯片编号占位符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itchFamily="34" charset="0"/>
              </a:rPr>
            </a:fld>
            <a:endParaRPr lang="zh-CN" altLang="en-US" sz="1200" dirty="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313346" name="幻灯片图像占位符 1"/>
          <p:cNvSpPr>
            <a:spLocks noGrp="1" noRot="1" noChangeAspect="1" noTextEdit="1"/>
          </p:cNvSpPr>
          <p:nvPr>
            <p:ph type="sldImg"/>
          </p:nvPr>
        </p:nvSpPr>
        <p:spPr>
          <a:ln>
            <a:solidFill>
              <a:srgbClr val="000000">
                <a:alpha val="100000"/>
              </a:srgbClr>
            </a:solidFill>
            <a:miter lim="800000"/>
          </a:ln>
        </p:spPr>
      </p:sp>
      <p:sp>
        <p:nvSpPr>
          <p:cNvPr id="313347" name="备注占位符 2"/>
          <p:cNvSpPr>
            <a:spLocks noGrp="1"/>
          </p:cNvSpPr>
          <p:nvPr>
            <p:ph type="body" idx="1"/>
          </p:nvPr>
        </p:nvSpPr>
        <p:spPr>
          <a:ln/>
        </p:spPr>
        <p:txBody>
          <a:bodyPr vert="horz" wrap="square" lIns="91440" tIns="45720" rIns="91440" bIns="45720" anchor="t" anchorCtr="0"/>
          <a:p>
            <a:pPr lvl="0">
              <a:spcBef>
                <a:spcPct val="0"/>
              </a:spcBef>
            </a:pPr>
            <a:endParaRPr dirty="0"/>
          </a:p>
        </p:txBody>
      </p:sp>
      <p:sp>
        <p:nvSpPr>
          <p:cNvPr id="31748" name="灯片编号占位符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itchFamily="34" charset="0"/>
              </a:rPr>
            </a:fld>
            <a:endParaRPr lang="zh-CN" altLang="en-US" sz="1200" dirty="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315394" name="幻灯片图像占位符 1"/>
          <p:cNvSpPr>
            <a:spLocks noGrp="1" noRot="1" noChangeAspect="1" noTextEdit="1"/>
          </p:cNvSpPr>
          <p:nvPr>
            <p:ph type="sldImg"/>
          </p:nvPr>
        </p:nvSpPr>
        <p:spPr>
          <a:ln>
            <a:solidFill>
              <a:srgbClr val="000000">
                <a:alpha val="100000"/>
              </a:srgbClr>
            </a:solidFill>
            <a:miter lim="800000"/>
          </a:ln>
        </p:spPr>
      </p:sp>
      <p:sp>
        <p:nvSpPr>
          <p:cNvPr id="315395" name="备注占位符 2"/>
          <p:cNvSpPr>
            <a:spLocks noGrp="1"/>
          </p:cNvSpPr>
          <p:nvPr>
            <p:ph type="body" idx="1"/>
          </p:nvPr>
        </p:nvSpPr>
        <p:spPr>
          <a:ln/>
        </p:spPr>
        <p:txBody>
          <a:bodyPr vert="horz" wrap="square" lIns="91440" tIns="45720" rIns="91440" bIns="45720" anchor="t" anchorCtr="0"/>
          <a:p>
            <a:pPr lvl="0">
              <a:spcBef>
                <a:spcPct val="0"/>
              </a:spcBef>
            </a:pPr>
            <a:endParaRPr dirty="0"/>
          </a:p>
        </p:txBody>
      </p:sp>
      <p:sp>
        <p:nvSpPr>
          <p:cNvPr id="31748" name="灯片编号占位符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itchFamily="34" charset="0"/>
              </a:rPr>
            </a:fld>
            <a:endParaRPr lang="zh-CN" altLang="en-US" sz="1200" dirty="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317442" name="幻灯片图像占位符 1"/>
          <p:cNvSpPr>
            <a:spLocks noGrp="1" noRot="1" noChangeAspect="1" noTextEdit="1"/>
          </p:cNvSpPr>
          <p:nvPr>
            <p:ph type="sldImg"/>
          </p:nvPr>
        </p:nvSpPr>
        <p:spPr>
          <a:ln>
            <a:solidFill>
              <a:srgbClr val="000000">
                <a:alpha val="100000"/>
              </a:srgbClr>
            </a:solidFill>
            <a:miter lim="800000"/>
          </a:ln>
        </p:spPr>
      </p:sp>
      <p:sp>
        <p:nvSpPr>
          <p:cNvPr id="317443" name="备注占位符 2"/>
          <p:cNvSpPr>
            <a:spLocks noGrp="1"/>
          </p:cNvSpPr>
          <p:nvPr>
            <p:ph type="body" idx="1"/>
          </p:nvPr>
        </p:nvSpPr>
        <p:spPr>
          <a:ln/>
        </p:spPr>
        <p:txBody>
          <a:bodyPr vert="horz" wrap="square" lIns="91440" tIns="45720" rIns="91440" bIns="45720" anchor="t" anchorCtr="0"/>
          <a:p>
            <a:pPr lvl="0">
              <a:spcBef>
                <a:spcPct val="0"/>
              </a:spcBef>
            </a:pPr>
            <a:endParaRPr dirty="0"/>
          </a:p>
        </p:txBody>
      </p:sp>
      <p:sp>
        <p:nvSpPr>
          <p:cNvPr id="31748" name="灯片编号占位符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itchFamily="34" charset="0"/>
              </a:rPr>
            </a:fld>
            <a:endParaRPr lang="zh-CN" altLang="en-US" sz="1200" dirty="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320514" name="幻灯片图像占位符 1"/>
          <p:cNvSpPr>
            <a:spLocks noGrp="1" noRot="1" noChangeAspect="1" noTextEdit="1"/>
          </p:cNvSpPr>
          <p:nvPr>
            <p:ph type="sldImg"/>
          </p:nvPr>
        </p:nvSpPr>
        <p:spPr>
          <a:ln>
            <a:solidFill>
              <a:srgbClr val="000000">
                <a:alpha val="100000"/>
              </a:srgbClr>
            </a:solidFill>
            <a:miter lim="800000"/>
          </a:ln>
        </p:spPr>
      </p:sp>
      <p:sp>
        <p:nvSpPr>
          <p:cNvPr id="320515" name="备注占位符 2"/>
          <p:cNvSpPr>
            <a:spLocks noGrp="1"/>
          </p:cNvSpPr>
          <p:nvPr>
            <p:ph type="body" idx="1"/>
          </p:nvPr>
        </p:nvSpPr>
        <p:spPr>
          <a:ln/>
        </p:spPr>
        <p:txBody>
          <a:bodyPr vert="horz" wrap="square" lIns="91440" tIns="45720" rIns="91440" bIns="45720" anchor="t" anchorCtr="0"/>
          <a:p>
            <a:pPr lvl="0">
              <a:spcBef>
                <a:spcPct val="0"/>
              </a:spcBef>
            </a:pPr>
            <a:endParaRPr dirty="0"/>
          </a:p>
        </p:txBody>
      </p:sp>
      <p:sp>
        <p:nvSpPr>
          <p:cNvPr id="31748" name="灯片编号占位符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itchFamily="34" charset="0"/>
              </a:rPr>
            </a:fld>
            <a:endParaRPr lang="zh-CN" altLang="en-US" sz="1200" dirty="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322562" name="幻灯片图像占位符 1"/>
          <p:cNvSpPr>
            <a:spLocks noGrp="1" noRot="1" noChangeAspect="1" noTextEdit="1"/>
          </p:cNvSpPr>
          <p:nvPr>
            <p:ph type="sldImg"/>
          </p:nvPr>
        </p:nvSpPr>
        <p:spPr>
          <a:ln>
            <a:solidFill>
              <a:srgbClr val="000000">
                <a:alpha val="100000"/>
              </a:srgbClr>
            </a:solidFill>
            <a:miter lim="800000"/>
          </a:ln>
        </p:spPr>
      </p:sp>
      <p:sp>
        <p:nvSpPr>
          <p:cNvPr id="322563" name="备注占位符 2"/>
          <p:cNvSpPr>
            <a:spLocks noGrp="1"/>
          </p:cNvSpPr>
          <p:nvPr>
            <p:ph type="body" idx="1"/>
          </p:nvPr>
        </p:nvSpPr>
        <p:spPr>
          <a:ln/>
        </p:spPr>
        <p:txBody>
          <a:bodyPr vert="horz" wrap="square" lIns="91440" tIns="45720" rIns="91440" bIns="45720" anchor="t" anchorCtr="0"/>
          <a:p>
            <a:pPr lvl="0">
              <a:spcBef>
                <a:spcPct val="0"/>
              </a:spcBef>
            </a:pPr>
            <a:endParaRPr dirty="0"/>
          </a:p>
        </p:txBody>
      </p:sp>
      <p:sp>
        <p:nvSpPr>
          <p:cNvPr id="31748" name="灯片编号占位符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itchFamily="34" charset="0"/>
              </a:rPr>
            </a:fld>
            <a:endParaRPr lang="zh-CN" altLang="en-US" sz="1200" dirty="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324610" name="幻灯片图像占位符 1"/>
          <p:cNvSpPr>
            <a:spLocks noGrp="1" noRot="1" noChangeAspect="1" noTextEdit="1"/>
          </p:cNvSpPr>
          <p:nvPr>
            <p:ph type="sldImg"/>
          </p:nvPr>
        </p:nvSpPr>
        <p:spPr>
          <a:ln>
            <a:solidFill>
              <a:srgbClr val="000000">
                <a:alpha val="100000"/>
              </a:srgbClr>
            </a:solidFill>
            <a:miter lim="800000"/>
          </a:ln>
        </p:spPr>
      </p:sp>
      <p:sp>
        <p:nvSpPr>
          <p:cNvPr id="324611" name="备注占位符 2"/>
          <p:cNvSpPr>
            <a:spLocks noGrp="1"/>
          </p:cNvSpPr>
          <p:nvPr>
            <p:ph type="body" idx="1"/>
          </p:nvPr>
        </p:nvSpPr>
        <p:spPr>
          <a:ln/>
        </p:spPr>
        <p:txBody>
          <a:bodyPr vert="horz" wrap="square" lIns="91440" tIns="45720" rIns="91440" bIns="45720" anchor="t" anchorCtr="0"/>
          <a:p>
            <a:pPr lvl="0">
              <a:spcBef>
                <a:spcPct val="0"/>
              </a:spcBef>
            </a:pPr>
            <a:endParaRPr dirty="0"/>
          </a:p>
        </p:txBody>
      </p:sp>
      <p:sp>
        <p:nvSpPr>
          <p:cNvPr id="31748" name="灯片编号占位符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itchFamily="34" charset="0"/>
              </a:rPr>
            </a:fld>
            <a:endParaRPr lang="zh-CN" altLang="en-US" sz="1200" dirty="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326658" name="幻灯片图像占位符 1"/>
          <p:cNvSpPr>
            <a:spLocks noGrp="1" noRot="1" noChangeAspect="1" noTextEdit="1"/>
          </p:cNvSpPr>
          <p:nvPr>
            <p:ph type="sldImg"/>
          </p:nvPr>
        </p:nvSpPr>
        <p:spPr>
          <a:ln>
            <a:solidFill>
              <a:srgbClr val="000000">
                <a:alpha val="100000"/>
              </a:srgbClr>
            </a:solidFill>
            <a:miter lim="800000"/>
          </a:ln>
        </p:spPr>
      </p:sp>
      <p:sp>
        <p:nvSpPr>
          <p:cNvPr id="326659" name="备注占位符 2"/>
          <p:cNvSpPr>
            <a:spLocks noGrp="1"/>
          </p:cNvSpPr>
          <p:nvPr>
            <p:ph type="body" idx="1"/>
          </p:nvPr>
        </p:nvSpPr>
        <p:spPr>
          <a:ln/>
        </p:spPr>
        <p:txBody>
          <a:bodyPr vert="horz" wrap="square" lIns="91440" tIns="45720" rIns="91440" bIns="45720" anchor="t" anchorCtr="0"/>
          <a:p>
            <a:pPr lvl="0">
              <a:spcBef>
                <a:spcPct val="0"/>
              </a:spcBef>
            </a:pPr>
            <a:endParaRPr dirty="0"/>
          </a:p>
        </p:txBody>
      </p:sp>
      <p:sp>
        <p:nvSpPr>
          <p:cNvPr id="31748" name="灯片编号占位符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itchFamily="34" charset="0"/>
              </a:rPr>
            </a:fld>
            <a:endParaRPr lang="zh-CN" altLang="en-US" sz="1200" dirty="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328706" name="幻灯片图像占位符 1"/>
          <p:cNvSpPr>
            <a:spLocks noGrp="1" noRot="1" noChangeAspect="1" noTextEdit="1"/>
          </p:cNvSpPr>
          <p:nvPr>
            <p:ph type="sldImg"/>
          </p:nvPr>
        </p:nvSpPr>
        <p:spPr>
          <a:ln>
            <a:solidFill>
              <a:srgbClr val="000000">
                <a:alpha val="100000"/>
              </a:srgbClr>
            </a:solidFill>
            <a:miter lim="800000"/>
          </a:ln>
        </p:spPr>
      </p:sp>
      <p:sp>
        <p:nvSpPr>
          <p:cNvPr id="328707" name="备注占位符 2"/>
          <p:cNvSpPr>
            <a:spLocks noGrp="1"/>
          </p:cNvSpPr>
          <p:nvPr>
            <p:ph type="body" idx="1"/>
          </p:nvPr>
        </p:nvSpPr>
        <p:spPr>
          <a:ln/>
        </p:spPr>
        <p:txBody>
          <a:bodyPr vert="horz" wrap="square" lIns="91440" tIns="45720" rIns="91440" bIns="45720" anchor="t" anchorCtr="0"/>
          <a:p>
            <a:pPr lvl="0">
              <a:spcBef>
                <a:spcPct val="0"/>
              </a:spcBef>
            </a:pPr>
            <a:endParaRPr dirty="0"/>
          </a:p>
        </p:txBody>
      </p:sp>
      <p:sp>
        <p:nvSpPr>
          <p:cNvPr id="31748" name="灯片编号占位符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itchFamily="34" charset="0"/>
              </a:rPr>
            </a:fld>
            <a:endParaRPr lang="zh-CN" altLang="en-US" sz="1200"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384002" name="幻灯片图像占位符 1"/>
          <p:cNvSpPr>
            <a:spLocks noGrp="1" noRot="1" noChangeAspect="1" noTextEdit="1"/>
          </p:cNvSpPr>
          <p:nvPr>
            <p:ph type="sldImg"/>
          </p:nvPr>
        </p:nvSpPr>
        <p:spPr>
          <a:ln>
            <a:solidFill>
              <a:srgbClr val="000000">
                <a:alpha val="100000"/>
              </a:srgbClr>
            </a:solidFill>
            <a:miter lim="800000"/>
          </a:ln>
        </p:spPr>
      </p:sp>
      <p:sp>
        <p:nvSpPr>
          <p:cNvPr id="384003" name="备注占位符 2"/>
          <p:cNvSpPr>
            <a:spLocks noGrp="1"/>
          </p:cNvSpPr>
          <p:nvPr>
            <p:ph type="body" idx="1"/>
          </p:nvPr>
        </p:nvSpPr>
        <p:spPr>
          <a:ln/>
        </p:spPr>
        <p:txBody>
          <a:bodyPr vert="horz" wrap="square" lIns="91440" tIns="45720" rIns="91440" bIns="45720" anchor="t" anchorCtr="0"/>
          <a:p>
            <a:pPr lvl="0">
              <a:spcBef>
                <a:spcPct val="0"/>
              </a:spcBef>
            </a:pPr>
            <a:endParaRPr dirty="0"/>
          </a:p>
        </p:txBody>
      </p:sp>
      <p:sp>
        <p:nvSpPr>
          <p:cNvPr id="31748" name="灯片编号占位符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itchFamily="34" charset="0"/>
              </a:rPr>
            </a:fld>
            <a:endParaRPr lang="zh-CN" altLang="en-US" sz="1200" dirty="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330754" name="幻灯片图像占位符 1"/>
          <p:cNvSpPr>
            <a:spLocks noGrp="1" noRot="1" noChangeAspect="1" noTextEdit="1"/>
          </p:cNvSpPr>
          <p:nvPr>
            <p:ph type="sldImg"/>
          </p:nvPr>
        </p:nvSpPr>
        <p:spPr>
          <a:ln>
            <a:solidFill>
              <a:srgbClr val="000000">
                <a:alpha val="100000"/>
              </a:srgbClr>
            </a:solidFill>
            <a:miter lim="800000"/>
          </a:ln>
        </p:spPr>
      </p:sp>
      <p:sp>
        <p:nvSpPr>
          <p:cNvPr id="330755" name="备注占位符 2"/>
          <p:cNvSpPr>
            <a:spLocks noGrp="1"/>
          </p:cNvSpPr>
          <p:nvPr>
            <p:ph type="body" idx="1"/>
          </p:nvPr>
        </p:nvSpPr>
        <p:spPr>
          <a:ln/>
        </p:spPr>
        <p:txBody>
          <a:bodyPr vert="horz" wrap="square" lIns="91440" tIns="45720" rIns="91440" bIns="45720" anchor="t" anchorCtr="0"/>
          <a:p>
            <a:pPr lvl="0">
              <a:spcBef>
                <a:spcPct val="0"/>
              </a:spcBef>
            </a:pPr>
            <a:endParaRPr dirty="0"/>
          </a:p>
        </p:txBody>
      </p:sp>
      <p:sp>
        <p:nvSpPr>
          <p:cNvPr id="31748" name="灯片编号占位符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itchFamily="34" charset="0"/>
              </a:rPr>
            </a:fld>
            <a:endParaRPr lang="zh-CN" altLang="en-US" sz="1200" dirty="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332802" name="幻灯片图像占位符 1"/>
          <p:cNvSpPr>
            <a:spLocks noGrp="1" noRot="1" noChangeAspect="1" noTextEdit="1"/>
          </p:cNvSpPr>
          <p:nvPr>
            <p:ph type="sldImg"/>
          </p:nvPr>
        </p:nvSpPr>
        <p:spPr>
          <a:ln>
            <a:solidFill>
              <a:srgbClr val="000000">
                <a:alpha val="100000"/>
              </a:srgbClr>
            </a:solidFill>
            <a:miter lim="800000"/>
          </a:ln>
        </p:spPr>
      </p:sp>
      <p:sp>
        <p:nvSpPr>
          <p:cNvPr id="332803" name="备注占位符 2"/>
          <p:cNvSpPr>
            <a:spLocks noGrp="1"/>
          </p:cNvSpPr>
          <p:nvPr>
            <p:ph type="body" idx="1"/>
          </p:nvPr>
        </p:nvSpPr>
        <p:spPr>
          <a:ln/>
        </p:spPr>
        <p:txBody>
          <a:bodyPr vert="horz" wrap="square" lIns="91440" tIns="45720" rIns="91440" bIns="45720" anchor="t" anchorCtr="0"/>
          <a:p>
            <a:pPr lvl="0">
              <a:spcBef>
                <a:spcPct val="0"/>
              </a:spcBef>
            </a:pPr>
            <a:endParaRPr dirty="0"/>
          </a:p>
        </p:txBody>
      </p:sp>
      <p:sp>
        <p:nvSpPr>
          <p:cNvPr id="31748" name="灯片编号占位符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itchFamily="34" charset="0"/>
              </a:rPr>
            </a:fld>
            <a:endParaRPr lang="zh-CN" altLang="en-US" sz="1200" dirty="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396290" name="幻灯片图像占位符 396289"/>
          <p:cNvSpPr>
            <a:spLocks noRot="1" noTextEdit="1"/>
          </p:cNvSpPr>
          <p:nvPr>
            <p:ph type="sldImg"/>
          </p:nvPr>
        </p:nvSpPr>
        <p:spPr>
          <a:ln/>
        </p:spPr>
      </p:sp>
      <p:sp>
        <p:nvSpPr>
          <p:cNvPr id="396291" name="文本占位符 396290"/>
          <p:cNvSpPr>
            <a:spLocks noGrp="1"/>
          </p:cNvSpPr>
          <p:nvPr>
            <p:ph type="body" idx="1"/>
          </p:nvPr>
        </p:nvSpPr>
        <p:spPr>
          <a:xfrm>
            <a:off x="914400" y="4343400"/>
            <a:ext cx="5029200" cy="4114800"/>
          </a:xfrm>
          <a:ln/>
        </p:spPr>
        <p:txBody>
          <a:bodyPr anchor="t" anchorCtr="0"/>
          <a:p>
            <a:pPr lvl="0"/>
            <a:endParaRPr sz="1600" b="1"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530434" name="幻灯片图像占位符 1"/>
          <p:cNvSpPr>
            <a:spLocks noGrp="1" noRot="1" noChangeAspect="1" noTextEdit="1"/>
          </p:cNvSpPr>
          <p:nvPr>
            <p:ph type="sldImg"/>
          </p:nvPr>
        </p:nvSpPr>
        <p:spPr>
          <a:ln>
            <a:solidFill>
              <a:srgbClr val="000000">
                <a:alpha val="100000"/>
              </a:srgbClr>
            </a:solidFill>
            <a:miter lim="800000"/>
          </a:ln>
        </p:spPr>
      </p:sp>
      <p:sp>
        <p:nvSpPr>
          <p:cNvPr id="530435" name="备注占位符 2"/>
          <p:cNvSpPr>
            <a:spLocks noGrp="1"/>
          </p:cNvSpPr>
          <p:nvPr>
            <p:ph type="body" idx="1"/>
          </p:nvPr>
        </p:nvSpPr>
        <p:spPr>
          <a:ln/>
        </p:spPr>
        <p:txBody>
          <a:bodyPr vert="horz" wrap="square" lIns="91440" tIns="45720" rIns="91440" bIns="45720" anchor="t" anchorCtr="0"/>
          <a:p>
            <a:pPr lvl="0">
              <a:spcBef>
                <a:spcPct val="0"/>
              </a:spcBef>
            </a:pPr>
            <a:endParaRPr dirty="0"/>
          </a:p>
        </p:txBody>
      </p:sp>
      <p:sp>
        <p:nvSpPr>
          <p:cNvPr id="28676" name="灯片编号占位符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itchFamily="34" charset="0"/>
              </a:rPr>
            </a:fld>
            <a:endParaRPr lang="zh-CN" altLang="en-US" sz="1200" dirty="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539650" name="幻灯片图像占位符 1"/>
          <p:cNvSpPr>
            <a:spLocks noGrp="1" noRot="1" noChangeAspect="1" noTextEdit="1"/>
          </p:cNvSpPr>
          <p:nvPr>
            <p:ph type="sldImg"/>
          </p:nvPr>
        </p:nvSpPr>
        <p:spPr>
          <a:ln>
            <a:solidFill>
              <a:srgbClr val="000000">
                <a:alpha val="100000"/>
              </a:srgbClr>
            </a:solidFill>
            <a:miter lim="800000"/>
          </a:ln>
        </p:spPr>
      </p:sp>
      <p:sp>
        <p:nvSpPr>
          <p:cNvPr id="539651" name="备注占位符 2"/>
          <p:cNvSpPr>
            <a:spLocks noGrp="1"/>
          </p:cNvSpPr>
          <p:nvPr>
            <p:ph type="body" idx="1"/>
          </p:nvPr>
        </p:nvSpPr>
        <p:spPr>
          <a:ln/>
        </p:spPr>
        <p:txBody>
          <a:bodyPr vert="horz" wrap="square" lIns="91440" tIns="45720" rIns="91440" bIns="45720" anchor="t" anchorCtr="0"/>
          <a:p>
            <a:pPr lvl="0">
              <a:spcBef>
                <a:spcPct val="0"/>
              </a:spcBef>
            </a:pPr>
            <a:endParaRPr dirty="0"/>
          </a:p>
        </p:txBody>
      </p:sp>
      <p:sp>
        <p:nvSpPr>
          <p:cNvPr id="31748" name="灯片编号占位符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itchFamily="34" charset="0"/>
              </a:rPr>
            </a:fld>
            <a:endParaRPr lang="zh-CN" altLang="en-US" sz="1200" dirty="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541698" name="幻灯片图像占位符 1"/>
          <p:cNvSpPr>
            <a:spLocks noGrp="1" noRot="1" noChangeAspect="1" noTextEdit="1"/>
          </p:cNvSpPr>
          <p:nvPr>
            <p:ph type="sldImg"/>
          </p:nvPr>
        </p:nvSpPr>
        <p:spPr>
          <a:ln>
            <a:solidFill>
              <a:srgbClr val="000000">
                <a:alpha val="100000"/>
              </a:srgbClr>
            </a:solidFill>
            <a:miter lim="800000"/>
          </a:ln>
        </p:spPr>
      </p:sp>
      <p:sp>
        <p:nvSpPr>
          <p:cNvPr id="541699" name="备注占位符 2"/>
          <p:cNvSpPr>
            <a:spLocks noGrp="1"/>
          </p:cNvSpPr>
          <p:nvPr>
            <p:ph type="body" idx="1"/>
          </p:nvPr>
        </p:nvSpPr>
        <p:spPr>
          <a:ln/>
        </p:spPr>
        <p:txBody>
          <a:bodyPr vert="horz" wrap="square" lIns="91440" tIns="45720" rIns="91440" bIns="45720" anchor="t" anchorCtr="0"/>
          <a:p>
            <a:pPr lvl="0">
              <a:spcBef>
                <a:spcPct val="0"/>
              </a:spcBef>
            </a:pPr>
            <a:endParaRPr dirty="0"/>
          </a:p>
        </p:txBody>
      </p:sp>
      <p:sp>
        <p:nvSpPr>
          <p:cNvPr id="31748" name="灯片编号占位符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itchFamily="34" charset="0"/>
              </a:rPr>
            </a:fld>
            <a:endParaRPr lang="zh-CN" altLang="en-US" sz="1200" dirty="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543746" name="幻灯片图像占位符 1"/>
          <p:cNvSpPr>
            <a:spLocks noGrp="1" noRot="1" noChangeAspect="1" noTextEdit="1"/>
          </p:cNvSpPr>
          <p:nvPr>
            <p:ph type="sldImg"/>
          </p:nvPr>
        </p:nvSpPr>
        <p:spPr>
          <a:ln>
            <a:solidFill>
              <a:srgbClr val="000000">
                <a:alpha val="100000"/>
              </a:srgbClr>
            </a:solidFill>
            <a:miter lim="800000"/>
          </a:ln>
        </p:spPr>
      </p:sp>
      <p:sp>
        <p:nvSpPr>
          <p:cNvPr id="543747" name="备注占位符 2"/>
          <p:cNvSpPr>
            <a:spLocks noGrp="1"/>
          </p:cNvSpPr>
          <p:nvPr>
            <p:ph type="body" idx="1"/>
          </p:nvPr>
        </p:nvSpPr>
        <p:spPr>
          <a:ln/>
        </p:spPr>
        <p:txBody>
          <a:bodyPr vert="horz" wrap="square" lIns="91440" tIns="45720" rIns="91440" bIns="45720" anchor="t" anchorCtr="0"/>
          <a:p>
            <a:pPr lvl="0">
              <a:spcBef>
                <a:spcPct val="0"/>
              </a:spcBef>
            </a:pPr>
            <a:endParaRPr dirty="0"/>
          </a:p>
        </p:txBody>
      </p:sp>
      <p:sp>
        <p:nvSpPr>
          <p:cNvPr id="31748" name="灯片编号占位符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itchFamily="34" charset="0"/>
              </a:rPr>
            </a:fld>
            <a:endParaRPr lang="zh-CN" altLang="en-US" sz="1200"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386050" name="幻灯片图像占位符 1"/>
          <p:cNvSpPr>
            <a:spLocks noGrp="1" noRot="1" noChangeAspect="1" noTextEdit="1"/>
          </p:cNvSpPr>
          <p:nvPr>
            <p:ph type="sldImg"/>
          </p:nvPr>
        </p:nvSpPr>
        <p:spPr>
          <a:ln>
            <a:solidFill>
              <a:srgbClr val="000000">
                <a:alpha val="100000"/>
              </a:srgbClr>
            </a:solidFill>
            <a:miter lim="800000"/>
          </a:ln>
        </p:spPr>
      </p:sp>
      <p:sp>
        <p:nvSpPr>
          <p:cNvPr id="386051" name="备注占位符 2"/>
          <p:cNvSpPr>
            <a:spLocks noGrp="1"/>
          </p:cNvSpPr>
          <p:nvPr>
            <p:ph type="body" idx="1"/>
          </p:nvPr>
        </p:nvSpPr>
        <p:spPr>
          <a:ln/>
        </p:spPr>
        <p:txBody>
          <a:bodyPr vert="horz" wrap="square" lIns="91440" tIns="45720" rIns="91440" bIns="45720" anchor="t" anchorCtr="0"/>
          <a:p>
            <a:pPr lvl="0">
              <a:spcBef>
                <a:spcPct val="0"/>
              </a:spcBef>
            </a:pPr>
            <a:endParaRPr dirty="0"/>
          </a:p>
        </p:txBody>
      </p:sp>
      <p:sp>
        <p:nvSpPr>
          <p:cNvPr id="31748" name="灯片编号占位符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itchFamily="34" charset="0"/>
              </a:rPr>
            </a:fld>
            <a:endParaRPr lang="zh-CN" altLang="en-US" sz="1200"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388098" name="幻灯片图像占位符 1"/>
          <p:cNvSpPr>
            <a:spLocks noGrp="1" noRot="1" noChangeAspect="1" noTextEdit="1"/>
          </p:cNvSpPr>
          <p:nvPr>
            <p:ph type="sldImg"/>
          </p:nvPr>
        </p:nvSpPr>
        <p:spPr>
          <a:ln>
            <a:solidFill>
              <a:srgbClr val="000000">
                <a:alpha val="100000"/>
              </a:srgbClr>
            </a:solidFill>
            <a:miter lim="800000"/>
          </a:ln>
        </p:spPr>
      </p:sp>
      <p:sp>
        <p:nvSpPr>
          <p:cNvPr id="388099" name="备注占位符 2"/>
          <p:cNvSpPr>
            <a:spLocks noGrp="1"/>
          </p:cNvSpPr>
          <p:nvPr>
            <p:ph type="body" idx="1"/>
          </p:nvPr>
        </p:nvSpPr>
        <p:spPr>
          <a:ln/>
        </p:spPr>
        <p:txBody>
          <a:bodyPr vert="horz" wrap="square" lIns="91440" tIns="45720" rIns="91440" bIns="45720" anchor="t" anchorCtr="0"/>
          <a:p>
            <a:pPr lvl="0">
              <a:spcBef>
                <a:spcPct val="0"/>
              </a:spcBef>
            </a:pPr>
            <a:endParaRPr dirty="0"/>
          </a:p>
        </p:txBody>
      </p:sp>
      <p:sp>
        <p:nvSpPr>
          <p:cNvPr id="31748" name="灯片编号占位符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itchFamily="34" charset="0"/>
              </a:rPr>
            </a:fld>
            <a:endParaRPr lang="zh-CN" altLang="en-US" sz="1200"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392194" name="幻灯片图像占位符 1"/>
          <p:cNvSpPr>
            <a:spLocks noGrp="1" noRot="1" noChangeAspect="1" noTextEdit="1"/>
          </p:cNvSpPr>
          <p:nvPr>
            <p:ph type="sldImg"/>
          </p:nvPr>
        </p:nvSpPr>
        <p:spPr>
          <a:ln>
            <a:solidFill>
              <a:srgbClr val="000000">
                <a:alpha val="100000"/>
              </a:srgbClr>
            </a:solidFill>
            <a:miter lim="800000"/>
          </a:ln>
        </p:spPr>
      </p:sp>
      <p:sp>
        <p:nvSpPr>
          <p:cNvPr id="392195" name="备注占位符 2"/>
          <p:cNvSpPr>
            <a:spLocks noGrp="1"/>
          </p:cNvSpPr>
          <p:nvPr>
            <p:ph type="body" idx="1"/>
          </p:nvPr>
        </p:nvSpPr>
        <p:spPr>
          <a:ln/>
        </p:spPr>
        <p:txBody>
          <a:bodyPr vert="horz" wrap="square" lIns="91440" tIns="45720" rIns="91440" bIns="45720" anchor="t" anchorCtr="0"/>
          <a:p>
            <a:pPr lvl="0">
              <a:spcBef>
                <a:spcPct val="0"/>
              </a:spcBef>
            </a:pPr>
            <a:endParaRPr dirty="0"/>
          </a:p>
        </p:txBody>
      </p:sp>
      <p:sp>
        <p:nvSpPr>
          <p:cNvPr id="31748" name="灯片编号占位符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itchFamily="34" charset="0"/>
              </a:rPr>
            </a:fld>
            <a:endParaRPr lang="zh-CN" altLang="en-US" sz="1200"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301058" name="幻灯片图像占位符 1"/>
          <p:cNvSpPr>
            <a:spLocks noGrp="1" noRot="1" noChangeAspect="1" noTextEdit="1"/>
          </p:cNvSpPr>
          <p:nvPr>
            <p:ph type="sldImg"/>
          </p:nvPr>
        </p:nvSpPr>
        <p:spPr>
          <a:ln>
            <a:solidFill>
              <a:srgbClr val="000000">
                <a:alpha val="100000"/>
              </a:srgbClr>
            </a:solidFill>
            <a:miter lim="800000"/>
          </a:ln>
        </p:spPr>
      </p:sp>
      <p:sp>
        <p:nvSpPr>
          <p:cNvPr id="301059" name="备注占位符 2"/>
          <p:cNvSpPr>
            <a:spLocks noGrp="1"/>
          </p:cNvSpPr>
          <p:nvPr>
            <p:ph type="body" idx="1"/>
          </p:nvPr>
        </p:nvSpPr>
        <p:spPr>
          <a:ln/>
        </p:spPr>
        <p:txBody>
          <a:bodyPr vert="horz" wrap="square" lIns="91440" tIns="45720" rIns="91440" bIns="45720" anchor="t" anchorCtr="0"/>
          <a:p>
            <a:pPr lvl="0">
              <a:spcBef>
                <a:spcPct val="0"/>
              </a:spcBef>
            </a:pPr>
            <a:endParaRPr dirty="0"/>
          </a:p>
        </p:txBody>
      </p:sp>
      <p:sp>
        <p:nvSpPr>
          <p:cNvPr id="31748" name="灯片编号占位符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itchFamily="34" charset="0"/>
              </a:rPr>
            </a:fld>
            <a:endParaRPr lang="zh-CN" altLang="en-US" sz="1200"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303106" name="幻灯片图像占位符 1"/>
          <p:cNvSpPr>
            <a:spLocks noGrp="1" noRot="1" noChangeAspect="1" noTextEdit="1"/>
          </p:cNvSpPr>
          <p:nvPr>
            <p:ph type="sldImg"/>
          </p:nvPr>
        </p:nvSpPr>
        <p:spPr>
          <a:ln>
            <a:solidFill>
              <a:srgbClr val="000000">
                <a:alpha val="100000"/>
              </a:srgbClr>
            </a:solidFill>
            <a:miter lim="800000"/>
          </a:ln>
        </p:spPr>
      </p:sp>
      <p:sp>
        <p:nvSpPr>
          <p:cNvPr id="303107" name="备注占位符 2"/>
          <p:cNvSpPr>
            <a:spLocks noGrp="1"/>
          </p:cNvSpPr>
          <p:nvPr>
            <p:ph type="body" idx="1"/>
          </p:nvPr>
        </p:nvSpPr>
        <p:spPr>
          <a:ln/>
        </p:spPr>
        <p:txBody>
          <a:bodyPr vert="horz" wrap="square" lIns="91440" tIns="45720" rIns="91440" bIns="45720" anchor="t" anchorCtr="0"/>
          <a:p>
            <a:pPr lvl="0">
              <a:spcBef>
                <a:spcPct val="0"/>
              </a:spcBef>
            </a:pPr>
            <a:endParaRPr dirty="0"/>
          </a:p>
        </p:txBody>
      </p:sp>
      <p:sp>
        <p:nvSpPr>
          <p:cNvPr id="31748" name="灯片编号占位符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itchFamily="34" charset="0"/>
              </a:rPr>
            </a:fld>
            <a:endParaRPr lang="zh-CN" altLang="en-US" sz="1200"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305154" name="幻灯片图像占位符 1"/>
          <p:cNvSpPr>
            <a:spLocks noGrp="1" noRot="1" noChangeAspect="1" noTextEdit="1"/>
          </p:cNvSpPr>
          <p:nvPr>
            <p:ph type="sldImg"/>
          </p:nvPr>
        </p:nvSpPr>
        <p:spPr>
          <a:ln>
            <a:solidFill>
              <a:srgbClr val="000000">
                <a:alpha val="100000"/>
              </a:srgbClr>
            </a:solidFill>
            <a:miter lim="800000"/>
          </a:ln>
        </p:spPr>
      </p:sp>
      <p:sp>
        <p:nvSpPr>
          <p:cNvPr id="305155" name="备注占位符 2"/>
          <p:cNvSpPr>
            <a:spLocks noGrp="1"/>
          </p:cNvSpPr>
          <p:nvPr>
            <p:ph type="body" idx="1"/>
          </p:nvPr>
        </p:nvSpPr>
        <p:spPr>
          <a:ln/>
        </p:spPr>
        <p:txBody>
          <a:bodyPr vert="horz" wrap="square" lIns="91440" tIns="45720" rIns="91440" bIns="45720" anchor="t" anchorCtr="0"/>
          <a:p>
            <a:pPr lvl="0">
              <a:spcBef>
                <a:spcPct val="0"/>
              </a:spcBef>
            </a:pPr>
            <a:endParaRPr dirty="0"/>
          </a:p>
        </p:txBody>
      </p:sp>
      <p:sp>
        <p:nvSpPr>
          <p:cNvPr id="31748" name="灯片编号占位符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itchFamily="34" charset="0"/>
              </a:rPr>
            </a:fld>
            <a:endParaRPr lang="zh-CN" altLang="en-US" sz="1200"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307202" name="幻灯片图像占位符 1"/>
          <p:cNvSpPr>
            <a:spLocks noGrp="1" noRot="1" noChangeAspect="1" noTextEdit="1"/>
          </p:cNvSpPr>
          <p:nvPr>
            <p:ph type="sldImg"/>
          </p:nvPr>
        </p:nvSpPr>
        <p:spPr>
          <a:ln>
            <a:solidFill>
              <a:srgbClr val="000000">
                <a:alpha val="100000"/>
              </a:srgbClr>
            </a:solidFill>
            <a:miter lim="800000"/>
          </a:ln>
        </p:spPr>
      </p:sp>
      <p:sp>
        <p:nvSpPr>
          <p:cNvPr id="307203" name="备注占位符 2"/>
          <p:cNvSpPr>
            <a:spLocks noGrp="1"/>
          </p:cNvSpPr>
          <p:nvPr>
            <p:ph type="body" idx="1"/>
          </p:nvPr>
        </p:nvSpPr>
        <p:spPr>
          <a:ln/>
        </p:spPr>
        <p:txBody>
          <a:bodyPr vert="horz" wrap="square" lIns="91440" tIns="45720" rIns="91440" bIns="45720" anchor="t" anchorCtr="0"/>
          <a:p>
            <a:pPr lvl="0">
              <a:spcBef>
                <a:spcPct val="0"/>
              </a:spcBef>
            </a:pPr>
            <a:endParaRPr dirty="0"/>
          </a:p>
        </p:txBody>
      </p:sp>
      <p:sp>
        <p:nvSpPr>
          <p:cNvPr id="31748" name="灯片编号占位符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itchFamily="34" charset="0"/>
              </a:rPr>
            </a:fld>
            <a:endParaRPr lang="zh-CN" altLang="en-US" sz="1200"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a typeface="宋体" pitchFamily="2" charset="-122"/>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a typeface="宋体" pitchFamily="2"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itchFamily="2" charset="-122"/>
              </a:rPr>
            </a:fld>
            <a:endParaRPr lang="zh-CN" altLang="en-US" dirty="0">
              <a:latin typeface="Arial" panose="020B0604020202020204" pitchFamily="34" charset="0"/>
              <a:ea typeface="宋体"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a typeface="宋体" pitchFamily="2" charset="-122"/>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a typeface="宋体" pitchFamily="2"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itchFamily="2" charset="-122"/>
              </a:rPr>
            </a:fld>
            <a:endParaRPr lang="zh-CN" altLang="en-US" dirty="0">
              <a:latin typeface="Arial" panose="020B0604020202020204" pitchFamily="34" charset="0"/>
              <a:ea typeface="宋体"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a typeface="宋体" pitchFamily="2" charset="-122"/>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a typeface="宋体" pitchFamily="2"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itchFamily="2" charset="-122"/>
              </a:rPr>
            </a:fld>
            <a:endParaRPr lang="zh-CN" altLang="en-US" dirty="0">
              <a:latin typeface="Arial" panose="020B0604020202020204" pitchFamily="34" charset="0"/>
              <a:ea typeface="宋体"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a typeface="宋体" pitchFamily="2" charset="-122"/>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a typeface="宋体" pitchFamily="2"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itchFamily="2" charset="-122"/>
              </a:rPr>
            </a:fld>
            <a:endParaRPr lang="zh-CN" altLang="en-US" dirty="0">
              <a:latin typeface="Arial" panose="020B0604020202020204" pitchFamily="34" charset="0"/>
              <a:ea typeface="宋体"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a typeface="宋体" pitchFamily="2" charset="-122"/>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a typeface="宋体" pitchFamily="2"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itchFamily="2" charset="-122"/>
              </a:rPr>
            </a:fld>
            <a:endParaRPr lang="zh-CN" altLang="en-US" dirty="0">
              <a:latin typeface="Arial" panose="020B0604020202020204" pitchFamily="34" charset="0"/>
              <a:ea typeface="宋体"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a typeface="宋体" pitchFamily="2" charset="-122"/>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a typeface="宋体" pitchFamily="2" charset="-122"/>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itchFamily="2" charset="-122"/>
              </a:rPr>
            </a:fld>
            <a:endParaRPr lang="zh-CN" altLang="en-US" dirty="0">
              <a:latin typeface="Arial" panose="020B0604020202020204" pitchFamily="34" charset="0"/>
              <a:ea typeface="宋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a typeface="宋体" pitchFamily="2" charset="-122"/>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a typeface="宋体" pitchFamily="2" charset="-122"/>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itchFamily="2" charset="-122"/>
              </a:rPr>
            </a:fld>
            <a:endParaRPr lang="zh-CN" altLang="en-US" dirty="0">
              <a:latin typeface="Arial" panose="020B0604020202020204" pitchFamily="34" charset="0"/>
              <a:ea typeface="宋体"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a typeface="宋体" pitchFamily="2" charset="-122"/>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a typeface="宋体" pitchFamily="2" charset="-122"/>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itchFamily="2" charset="-122"/>
              </a:rPr>
            </a:fld>
            <a:endParaRPr lang="zh-CN" altLang="en-US" dirty="0">
              <a:latin typeface="Arial" panose="020B0604020202020204" pitchFamily="34" charset="0"/>
              <a:ea typeface="宋体"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a typeface="宋体" pitchFamily="2" charset="-122"/>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a typeface="宋体" pitchFamily="2" charset="-122"/>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itchFamily="2" charset="-122"/>
              </a:rPr>
            </a:fld>
            <a:endParaRPr lang="zh-CN" altLang="en-US" dirty="0">
              <a:latin typeface="Arial" panose="020B0604020202020204" pitchFamily="34" charset="0"/>
              <a:ea typeface="宋体"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a typeface="宋体" pitchFamily="2" charset="-122"/>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a typeface="宋体" pitchFamily="2" charset="-122"/>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itchFamily="2" charset="-122"/>
              </a:rPr>
            </a:fld>
            <a:endParaRPr lang="zh-CN" altLang="en-US" dirty="0">
              <a:latin typeface="Arial" panose="020B0604020202020204" pitchFamily="34" charset="0"/>
              <a:ea typeface="宋体"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a typeface="宋体" pitchFamily="2" charset="-122"/>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a typeface="宋体" pitchFamily="2" charset="-122"/>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ea typeface="宋体" pitchFamily="2" charset="-122"/>
              </a:rPr>
            </a:fld>
            <a:endParaRPr lang="zh-CN" altLang="en-US" dirty="0">
              <a:latin typeface="Arial" panose="020B0604020202020204" pitchFamily="34" charset="0"/>
              <a:ea typeface="宋体"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dirty="0">
              <a:latin typeface="Arial" panose="020B0604020202020204" pitchFamily="34" charset="0"/>
              <a:ea typeface="宋体" pitchFamily="2" charset="-122"/>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dirty="0">
              <a:latin typeface="Arial" panose="020B0604020202020204" pitchFamily="34" charset="0"/>
              <a:ea typeface="宋体" pitchFamily="2" charset="-122"/>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dirty="0">
                <a:latin typeface="Arial" panose="020B0604020202020204" pitchFamily="34" charset="0"/>
                <a:ea typeface="宋体" pitchFamily="2" charset="-122"/>
              </a:rPr>
            </a:fld>
            <a:endParaRPr lang="zh-CN" altLang="en-US" dirty="0">
              <a:latin typeface="Arial" panose="020B0604020202020204" pitchFamily="34" charset="0"/>
              <a:ea typeface="宋体"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仿宋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仿宋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仿宋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仿宋_GB2312" pitchFamily="49"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仿宋_GB2312" pitchFamily="49"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仿宋_GB2312" pitchFamily="49"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仿宋_GB2312" pitchFamily="49"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仿宋_GB2312" pitchFamily="49" charset="-122"/>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emf"/><Relationship Id="rId1" Type="http://schemas.openxmlformats.org/officeDocument/2006/relationships/image" Target="../media/image15.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7.xml"/><Relationship Id="rId2" Type="http://schemas.openxmlformats.org/officeDocument/2006/relationships/image" Target="../media/image41.wmf"/><Relationship Id="rId1"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7.xml"/><Relationship Id="rId2" Type="http://schemas.openxmlformats.org/officeDocument/2006/relationships/image" Target="../media/image42.wmf"/><Relationship Id="rId1" Type="http://schemas.openxmlformats.org/officeDocument/2006/relationships/oleObject" Target="../embeddings/oleObject6.bin"/></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7.xml"/><Relationship Id="rId2" Type="http://schemas.openxmlformats.org/officeDocument/2006/relationships/image" Target="../media/image43.wmf"/><Relationship Id="rId1" Type="http://schemas.openxmlformats.org/officeDocument/2006/relationships/oleObject" Target="../embeddings/oleObject7.bin"/></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7.xml"/><Relationship Id="rId2" Type="http://schemas.openxmlformats.org/officeDocument/2006/relationships/image" Target="../media/image44.wmf"/><Relationship Id="rId1" Type="http://schemas.openxmlformats.org/officeDocument/2006/relationships/oleObject" Target="../embeddings/oleObject8.bin"/></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7.xml"/><Relationship Id="rId2" Type="http://schemas.openxmlformats.org/officeDocument/2006/relationships/image" Target="../media/image45.wmf"/><Relationship Id="rId1" Type="http://schemas.openxmlformats.org/officeDocument/2006/relationships/oleObject" Target="../embeddings/oleObject9.bin"/></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7.xml"/><Relationship Id="rId2" Type="http://schemas.openxmlformats.org/officeDocument/2006/relationships/image" Target="../media/image46.wmf"/><Relationship Id="rId1" Type="http://schemas.openxmlformats.org/officeDocument/2006/relationships/oleObject" Target="../embeddings/oleObject10.bin"/></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4" Type="http://schemas.openxmlformats.org/officeDocument/2006/relationships/vmlDrawing" Target="../drawings/vmlDrawing12.vml"/><Relationship Id="rId3" Type="http://schemas.openxmlformats.org/officeDocument/2006/relationships/slideLayout" Target="../slideLayouts/slideLayout7.xml"/><Relationship Id="rId2" Type="http://schemas.openxmlformats.org/officeDocument/2006/relationships/image" Target="../media/image47.wmf"/><Relationship Id="rId1"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0.wmf"/><Relationship Id="rId2" Type="http://schemas.openxmlformats.org/officeDocument/2006/relationships/image" Target="../media/image19.emf"/><Relationship Id="rId1" Type="http://schemas.openxmlformats.org/officeDocument/2006/relationships/image" Target="../media/image18.emf"/></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7.xml"/><Relationship Id="rId2" Type="http://schemas.openxmlformats.org/officeDocument/2006/relationships/image" Target="../media/image48.wmf"/><Relationship Id="rId1" Type="http://schemas.openxmlformats.org/officeDocument/2006/relationships/oleObject" Target="../embeddings/oleObject12.bin"/></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4" Type="http://schemas.openxmlformats.org/officeDocument/2006/relationships/vmlDrawing" Target="../drawings/vmlDrawing14.vml"/><Relationship Id="rId3" Type="http://schemas.openxmlformats.org/officeDocument/2006/relationships/slideLayout" Target="../slideLayouts/slideLayout7.xml"/><Relationship Id="rId2" Type="http://schemas.openxmlformats.org/officeDocument/2006/relationships/image" Target="../media/image49.wmf"/><Relationship Id="rId1"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wm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audio" Target="../media/audio1.wav"/></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26.wmf"/><Relationship Id="rId1"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28.wmf"/><Relationship Id="rId1" Type="http://schemas.openxmlformats.org/officeDocument/2006/relationships/oleObject" Target="../embeddings/oleObject2.bin"/></Relationships>
</file>

<file path=ppt/slides/_rels/slide48.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6.xml"/><Relationship Id="rId2" Type="http://schemas.openxmlformats.org/officeDocument/2006/relationships/image" Target="../media/image29.wmf"/><Relationship Id="rId1" Type="http://schemas.openxmlformats.org/officeDocument/2006/relationships/oleObject" Target="../embeddings/oleObject3.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6.xml"/><Relationship Id="rId2" Type="http://schemas.openxmlformats.org/officeDocument/2006/relationships/image" Target="../media/image29.wmf"/><Relationship Id="rId1" Type="http://schemas.openxmlformats.org/officeDocument/2006/relationships/oleObject" Target="../embeddings/oleObject4.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wmf"/><Relationship Id="rId1"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wmf"/></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w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emf"/><Relationship Id="rId1" Type="http://schemas.openxmlformats.org/officeDocument/2006/relationships/image" Target="../media/image10.emf"/></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wmf"/></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wmf"/></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wmf"/></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6.wmf"/><Relationship Id="rId1" Type="http://schemas.openxmlformats.org/officeDocument/2006/relationships/image" Target="../media/image35.wmf"/></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6.wmf"/><Relationship Id="rId1" Type="http://schemas.openxmlformats.org/officeDocument/2006/relationships/image" Target="../media/image35.wmf"/></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wmf"/></Relationships>
</file>

<file path=ppt/slides/_rels/slide86.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7.xml"/><Relationship Id="rId4" Type="http://schemas.openxmlformats.org/officeDocument/2006/relationships/image" Target="../media/image39.wmf"/><Relationship Id="rId3" Type="http://schemas.openxmlformats.org/officeDocument/2006/relationships/oleObject" Target="../embeddings/Document2.doc"/><Relationship Id="rId2" Type="http://schemas.openxmlformats.org/officeDocument/2006/relationships/image" Target="../media/image38.wmf"/><Relationship Id="rId1" Type="http://schemas.openxmlformats.org/officeDocument/2006/relationships/oleObject" Target="../embeddings/Document1.doc"/></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7169"/>
          <p:cNvSpPr>
            <a:spLocks noGrp="1"/>
          </p:cNvSpPr>
          <p:nvPr>
            <p:ph type="title"/>
          </p:nvPr>
        </p:nvSpPr>
        <p:spPr>
          <a:ln/>
        </p:spPr>
        <p:txBody>
          <a:bodyPr anchor="ctr" anchorCtr="0"/>
          <a:p>
            <a:r>
              <a:rPr lang="zh-TW" altLang="en-US" sz="4700" dirty="0">
                <a:solidFill>
                  <a:schemeClr val="bg1"/>
                </a:solidFill>
                <a:latin typeface="華康簡楷" charset="-120"/>
                <a:ea typeface="華康簡楷" charset="-120"/>
              </a:rPr>
              <a:t>香港股市的基本情況</a:t>
            </a:r>
            <a:endParaRPr lang="zh-CN" altLang="en-US" sz="4700">
              <a:solidFill>
                <a:schemeClr val="bg1"/>
              </a:solidFill>
              <a:latin typeface="華康簡楷" charset="-120"/>
              <a:ea typeface="華康簡楷" charset="-120"/>
            </a:endParaRPr>
          </a:p>
        </p:txBody>
      </p:sp>
      <p:grpSp>
        <p:nvGrpSpPr>
          <p:cNvPr id="7171" name="组合 7170"/>
          <p:cNvGrpSpPr/>
          <p:nvPr/>
        </p:nvGrpSpPr>
        <p:grpSpPr>
          <a:xfrm>
            <a:off x="0" y="0"/>
            <a:ext cx="9448800" cy="6629400"/>
            <a:chOff x="3168" y="1488"/>
            <a:chExt cx="2573" cy="1632"/>
          </a:xfrm>
        </p:grpSpPr>
        <p:pic>
          <p:nvPicPr>
            <p:cNvPr id="7172" name="图片 7171"/>
            <p:cNvPicPr/>
            <p:nvPr/>
          </p:nvPicPr>
          <p:blipFill>
            <a:blip r:embed="rId1"/>
            <a:stretch>
              <a:fillRect/>
            </a:stretch>
          </p:blipFill>
          <p:spPr>
            <a:xfrm>
              <a:off x="3168" y="1488"/>
              <a:ext cx="2400" cy="1632"/>
            </a:xfrm>
            <a:prstGeom prst="rect">
              <a:avLst/>
            </a:prstGeom>
            <a:noFill/>
            <a:ln w="12700">
              <a:noFill/>
            </a:ln>
          </p:spPr>
        </p:pic>
        <p:pic>
          <p:nvPicPr>
            <p:cNvPr id="7173" name="图片 7172" descr="HKATS"/>
            <p:cNvPicPr>
              <a:picLocks noChangeAspect="1"/>
            </p:cNvPicPr>
            <p:nvPr/>
          </p:nvPicPr>
          <p:blipFill>
            <a:blip r:embed="rId2"/>
            <a:stretch>
              <a:fillRect/>
            </a:stretch>
          </p:blipFill>
          <p:spPr>
            <a:xfrm>
              <a:off x="4272" y="1488"/>
              <a:ext cx="1469" cy="1632"/>
            </a:xfrm>
            <a:prstGeom prst="rect">
              <a:avLst/>
            </a:prstGeom>
            <a:noFill/>
            <a:ln w="9525">
              <a:noFill/>
            </a:ln>
          </p:spPr>
        </p:pic>
      </p:grpSp>
      <p:sp>
        <p:nvSpPr>
          <p:cNvPr id="7175" name="文本框 7174"/>
          <p:cNvSpPr txBox="1"/>
          <p:nvPr/>
        </p:nvSpPr>
        <p:spPr>
          <a:xfrm>
            <a:off x="0" y="2743200"/>
            <a:ext cx="9372600" cy="1812925"/>
          </a:xfrm>
          <a:prstGeom prst="rect">
            <a:avLst/>
          </a:prstGeom>
          <a:solidFill>
            <a:schemeClr val="bg1"/>
          </a:solidFill>
          <a:ln w="9525">
            <a:noFill/>
          </a:ln>
          <a:effectLst>
            <a:outerShdw dist="35921" dir="2699999" algn="ctr" rotWithShape="0">
              <a:schemeClr val="bg2"/>
            </a:outerShdw>
          </a:effectLst>
        </p:spPr>
        <p:txBody>
          <a:bodyPr lIns="74556" tIns="38769" rIns="74556" bIns="38769">
            <a:spAutoFit/>
          </a:bodyPr>
          <a:p>
            <a:pPr algn="ctr" defTabSz="757555" eaLnBrk="0" hangingPunct="0">
              <a:spcBef>
                <a:spcPct val="50000"/>
              </a:spcBef>
            </a:pPr>
            <a:r>
              <a:rPr lang="zh-CN" altLang="en-US" sz="5400" b="1" dirty="0">
                <a:solidFill>
                  <a:schemeClr val="accent2"/>
                </a:solidFill>
                <a:latin typeface="黑体" pitchFamily="2" charset="-122"/>
                <a:ea typeface="黑体" pitchFamily="2" charset="-122"/>
              </a:rPr>
              <a:t>企业内部控制和风险管理</a:t>
            </a:r>
            <a:endParaRPr lang="zh-CN" altLang="en-US" sz="5400" b="1" dirty="0">
              <a:solidFill>
                <a:schemeClr val="accent2"/>
              </a:solidFill>
              <a:latin typeface="黑体" pitchFamily="2" charset="-122"/>
              <a:ea typeface="黑体" pitchFamily="2" charset="-122"/>
            </a:endParaRPr>
          </a:p>
          <a:p>
            <a:pPr algn="ctr" defTabSz="757555" eaLnBrk="0" hangingPunct="0">
              <a:spcBef>
                <a:spcPct val="50000"/>
              </a:spcBef>
            </a:pPr>
            <a:r>
              <a:rPr lang="zh-CN" altLang="en-US" sz="4000" b="1" dirty="0">
                <a:solidFill>
                  <a:schemeClr val="accent2"/>
                </a:solidFill>
                <a:latin typeface="黑体" pitchFamily="2" charset="-122"/>
                <a:ea typeface="黑体" pitchFamily="2" charset="-122"/>
              </a:rPr>
              <a:t>                           </a:t>
            </a:r>
            <a:endParaRPr lang="zh-CN" altLang="en-US" sz="4000" b="1" dirty="0">
              <a:solidFill>
                <a:schemeClr val="accent2"/>
              </a:solidFill>
              <a:latin typeface="黑体" pitchFamily="2" charset="-122"/>
              <a:ea typeface="黑体"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8690" name="Rectangle 2"/>
          <p:cNvSpPr>
            <a:spLocks noGrp="1"/>
          </p:cNvSpPr>
          <p:nvPr>
            <p:ph type="title" idx="4294967295"/>
          </p:nvPr>
        </p:nvSpPr>
        <p:spPr>
          <a:xfrm>
            <a:off x="342900" y="665163"/>
            <a:ext cx="8801100" cy="644525"/>
          </a:xfrm>
          <a:ln/>
        </p:spPr>
        <p:txBody>
          <a:bodyPr anchor="ctr" anchorCtr="0"/>
          <a:p>
            <a:r>
              <a:rPr lang="zh-CN" altLang="en-US" sz="3200" dirty="0">
                <a:solidFill>
                  <a:srgbClr val="990000"/>
                </a:solidFill>
                <a:latin typeface="黑体" pitchFamily="2" charset="-122"/>
                <a:ea typeface="黑体" pitchFamily="2" charset="-122"/>
              </a:rPr>
              <a:t>全球货币的系统性风险、结构性通胀及政策退出</a:t>
            </a:r>
            <a:endParaRPr lang="zh-CN" altLang="en-US" sz="3200" dirty="0">
              <a:solidFill>
                <a:srgbClr val="990000"/>
              </a:solidFill>
              <a:latin typeface="黑体" pitchFamily="2" charset="-122"/>
              <a:ea typeface="黑体" pitchFamily="2" charset="-122"/>
            </a:endParaRPr>
          </a:p>
        </p:txBody>
      </p:sp>
      <p:sp>
        <p:nvSpPr>
          <p:cNvPr id="498691" name="Text Box 4"/>
          <p:cNvSpPr txBox="1"/>
          <p:nvPr/>
        </p:nvSpPr>
        <p:spPr>
          <a:xfrm>
            <a:off x="539750" y="1341438"/>
            <a:ext cx="8135938" cy="2203450"/>
          </a:xfrm>
          <a:prstGeom prst="rect">
            <a:avLst/>
          </a:prstGeom>
          <a:noFill/>
          <a:ln w="9525">
            <a:noFill/>
          </a:ln>
        </p:spPr>
        <p:txBody>
          <a:bodyPr>
            <a:spAutoFit/>
          </a:bodyPr>
          <a:p>
            <a:pPr algn="just">
              <a:lnSpc>
                <a:spcPct val="110000"/>
              </a:lnSpc>
              <a:buClr>
                <a:srgbClr val="CC3300"/>
              </a:buClr>
              <a:buSzPct val="85000"/>
              <a:buFont typeface="Wingdings" panose="05000000000000000000" pitchFamily="2" charset="2"/>
              <a:buChar char="q"/>
            </a:pPr>
            <a:r>
              <a:rPr lang="en-US" altLang="zh-CN" sz="1600" b="1" dirty="0">
                <a:solidFill>
                  <a:schemeClr val="tx2"/>
                </a:solidFill>
                <a:latin typeface="Arial" panose="020B0604020202020204" pitchFamily="34" charset="0"/>
                <a:ea typeface="宋体" pitchFamily="2" charset="-122"/>
              </a:rPr>
              <a:t> </a:t>
            </a:r>
            <a:r>
              <a:rPr lang="zh-CN" altLang="en-US" sz="1600" b="1" dirty="0">
                <a:solidFill>
                  <a:schemeClr val="tx2"/>
                </a:solidFill>
                <a:latin typeface="Arial" panose="020B0604020202020204" pitchFamily="34" charset="0"/>
                <a:ea typeface="宋体" pitchFamily="2" charset="-122"/>
              </a:rPr>
              <a:t>为了应对金融危机，不论是欧洲、日本与美国等发达经济体、还是中国、印度、巴西、澳大利亚等新兴经济体，都采取了同样激进的货币与财政政策。这已经意味着布雷顿森林体系解体之后，全球货币再次面临系统性贬值风险；</a:t>
            </a:r>
            <a:endParaRPr lang="zh-CN" altLang="en-US" sz="1600" b="1" dirty="0">
              <a:solidFill>
                <a:schemeClr val="tx2"/>
              </a:solidFill>
              <a:latin typeface="Arial" panose="020B0604020202020204" pitchFamily="34" charset="0"/>
              <a:ea typeface="宋体" pitchFamily="2" charset="-122"/>
            </a:endParaRPr>
          </a:p>
          <a:p>
            <a:pPr algn="just">
              <a:lnSpc>
                <a:spcPct val="110000"/>
              </a:lnSpc>
              <a:buClr>
                <a:srgbClr val="CC3300"/>
              </a:buClr>
              <a:buSzPct val="85000"/>
              <a:buFont typeface="Wingdings" panose="05000000000000000000" pitchFamily="2" charset="2"/>
              <a:buChar char="q"/>
            </a:pPr>
            <a:r>
              <a:rPr lang="zh-CN" altLang="en-US" sz="1600" b="1" dirty="0">
                <a:solidFill>
                  <a:schemeClr val="tx2"/>
                </a:solidFill>
                <a:latin typeface="Arial" panose="020B0604020202020204" pitchFamily="34" charset="0"/>
                <a:ea typeface="宋体" pitchFamily="2" charset="-122"/>
              </a:rPr>
              <a:t> 中印巴俄等新兴人口大国，经济崛起带来的资源增量需求长期而言将继续推动商品牛市，面临较长期的通货膨胀和资产价格上涨；相应的，反危机政策退出将快速而强烈；</a:t>
            </a:r>
            <a:endParaRPr lang="zh-CN" altLang="en-US" sz="1600" b="1" dirty="0">
              <a:solidFill>
                <a:schemeClr val="tx2"/>
              </a:solidFill>
              <a:latin typeface="Arial" panose="020B0604020202020204" pitchFamily="34" charset="0"/>
              <a:ea typeface="宋体" pitchFamily="2" charset="-122"/>
            </a:endParaRPr>
          </a:p>
          <a:p>
            <a:pPr lvl="1" algn="just">
              <a:lnSpc>
                <a:spcPct val="110000"/>
              </a:lnSpc>
              <a:buClr>
                <a:srgbClr val="CC3300"/>
              </a:buClr>
              <a:buSzPct val="85000"/>
              <a:buFont typeface="Wingdings" panose="05000000000000000000" pitchFamily="2" charset="2"/>
              <a:buChar char="q"/>
            </a:pPr>
            <a:r>
              <a:rPr lang="zh-CN" altLang="en-US" sz="1400" b="1" dirty="0">
                <a:solidFill>
                  <a:schemeClr val="tx2"/>
                </a:solidFill>
                <a:latin typeface="Arial" panose="020B0604020202020204" pitchFamily="34" charset="0"/>
                <a:ea typeface="宋体" pitchFamily="2" charset="-122"/>
              </a:rPr>
              <a:t> 新兴市场主权债券相对发达市场的风险溢价正在重估</a:t>
            </a:r>
            <a:endParaRPr lang="zh-CN" altLang="en-US" sz="1400" b="1" dirty="0">
              <a:solidFill>
                <a:schemeClr val="tx2"/>
              </a:solidFill>
              <a:latin typeface="Arial" panose="020B0604020202020204" pitchFamily="34" charset="0"/>
              <a:ea typeface="宋体" pitchFamily="2" charset="-122"/>
            </a:endParaRPr>
          </a:p>
          <a:p>
            <a:pPr algn="just">
              <a:lnSpc>
                <a:spcPct val="110000"/>
              </a:lnSpc>
              <a:buClr>
                <a:srgbClr val="CC3300"/>
              </a:buClr>
              <a:buSzPct val="85000"/>
              <a:buFont typeface="Wingdings" panose="05000000000000000000" pitchFamily="2" charset="2"/>
              <a:buChar char="q"/>
            </a:pPr>
            <a:r>
              <a:rPr lang="zh-CN" altLang="en-US" sz="1600" b="1" dirty="0">
                <a:solidFill>
                  <a:schemeClr val="tx2"/>
                </a:solidFill>
                <a:latin typeface="Arial" panose="020B0604020202020204" pitchFamily="34" charset="0"/>
                <a:ea typeface="宋体" pitchFamily="2" charset="-122"/>
              </a:rPr>
              <a:t> 美欧日等国，因处于资产负债表衰退之中，难以再度形成资产价格上涨，消费品领域的通货膨胀则取决于资源品领域的外部传导；相应的，反危机政策退出将缓慢而温和；</a:t>
            </a:r>
            <a:endParaRPr lang="zh-CN" altLang="en-US" sz="1600" b="1" dirty="0">
              <a:solidFill>
                <a:schemeClr val="tx2"/>
              </a:solidFill>
              <a:latin typeface="Arial" panose="020B0604020202020204" pitchFamily="34" charset="0"/>
              <a:ea typeface="宋体" pitchFamily="2" charset="-122"/>
            </a:endParaRPr>
          </a:p>
        </p:txBody>
      </p:sp>
      <p:sp>
        <p:nvSpPr>
          <p:cNvPr id="498692" name="Rectangle 9"/>
          <p:cNvSpPr/>
          <p:nvPr/>
        </p:nvSpPr>
        <p:spPr>
          <a:xfrm>
            <a:off x="323850" y="3716338"/>
            <a:ext cx="4089400" cy="212725"/>
          </a:xfrm>
          <a:prstGeom prst="rect">
            <a:avLst/>
          </a:prstGeom>
          <a:noFill/>
          <a:ln w="28575">
            <a:noFill/>
          </a:ln>
        </p:spPr>
        <p:txBody>
          <a:bodyPr wrap="none" lIns="0" tIns="0" rIns="0" bIns="0" anchor="ctr" anchorCtr="0">
            <a:spAutoFit/>
          </a:bodyPr>
          <a:p>
            <a:pPr eaLnBrk="0" hangingPunct="0"/>
            <a:r>
              <a:rPr lang="zh-CN" altLang="en-US" sz="1400" b="1" dirty="0">
                <a:solidFill>
                  <a:srgbClr val="990000"/>
                </a:solidFill>
                <a:latin typeface="黑体" pitchFamily="2" charset="-122"/>
                <a:ea typeface="黑体" pitchFamily="2" charset="-122"/>
              </a:rPr>
              <a:t>新兴市场主权债券相对发达市场的风险溢价正在重估</a:t>
            </a:r>
            <a:endParaRPr lang="zh-CN" altLang="en-US" sz="1400" b="1" dirty="0">
              <a:solidFill>
                <a:srgbClr val="990000"/>
              </a:solidFill>
              <a:latin typeface="黑体" pitchFamily="2" charset="-122"/>
              <a:ea typeface="黑体" pitchFamily="2" charset="-122"/>
            </a:endParaRPr>
          </a:p>
        </p:txBody>
      </p:sp>
      <p:pic>
        <p:nvPicPr>
          <p:cNvPr id="498693" name="Picture 10"/>
          <p:cNvPicPr>
            <a:picLocks noChangeAspect="1"/>
          </p:cNvPicPr>
          <p:nvPr/>
        </p:nvPicPr>
        <p:blipFill>
          <a:blip r:embed="rId1"/>
          <a:stretch>
            <a:fillRect/>
          </a:stretch>
        </p:blipFill>
        <p:spPr>
          <a:xfrm>
            <a:off x="323850" y="4005263"/>
            <a:ext cx="4103688" cy="2427287"/>
          </a:xfrm>
          <a:prstGeom prst="rect">
            <a:avLst/>
          </a:prstGeom>
          <a:noFill/>
          <a:ln w="9525">
            <a:noFill/>
          </a:ln>
        </p:spPr>
      </p:pic>
      <p:pic>
        <p:nvPicPr>
          <p:cNvPr id="498694" name="Picture 11"/>
          <p:cNvPicPr>
            <a:picLocks noChangeAspect="1"/>
          </p:cNvPicPr>
          <p:nvPr/>
        </p:nvPicPr>
        <p:blipFill>
          <a:blip r:embed="rId2"/>
          <a:stretch>
            <a:fillRect/>
          </a:stretch>
        </p:blipFill>
        <p:spPr>
          <a:xfrm>
            <a:off x="4932363" y="3973513"/>
            <a:ext cx="4032250" cy="2533650"/>
          </a:xfrm>
          <a:prstGeom prst="rect">
            <a:avLst/>
          </a:prstGeom>
          <a:noFill/>
          <a:ln w="9525">
            <a:noFill/>
          </a:ln>
        </p:spPr>
      </p:pic>
      <p:sp>
        <p:nvSpPr>
          <p:cNvPr id="498695" name="Rectangle 12"/>
          <p:cNvSpPr/>
          <p:nvPr/>
        </p:nvSpPr>
        <p:spPr>
          <a:xfrm>
            <a:off x="5148263" y="3721100"/>
            <a:ext cx="3556000" cy="212725"/>
          </a:xfrm>
          <a:prstGeom prst="rect">
            <a:avLst/>
          </a:prstGeom>
          <a:noFill/>
          <a:ln w="28575">
            <a:noFill/>
          </a:ln>
        </p:spPr>
        <p:txBody>
          <a:bodyPr wrap="none" lIns="0" tIns="0" rIns="0" bIns="0" anchor="ctr" anchorCtr="0">
            <a:spAutoFit/>
          </a:bodyPr>
          <a:p>
            <a:pPr eaLnBrk="0" hangingPunct="0"/>
            <a:r>
              <a:rPr lang="zh-CN" altLang="zh-CN" sz="1400" b="1" dirty="0">
                <a:solidFill>
                  <a:srgbClr val="990000"/>
                </a:solidFill>
                <a:latin typeface="黑体" pitchFamily="2" charset="-122"/>
                <a:ea typeface="黑体" pitchFamily="2" charset="-122"/>
              </a:rPr>
              <a:t>全球货币供给与商品价格之间的关系相对稳定</a:t>
            </a:r>
            <a:endParaRPr lang="zh-CN" altLang="en-US" sz="1400" b="1" dirty="0">
              <a:solidFill>
                <a:srgbClr val="990000"/>
              </a:solidFill>
              <a:latin typeface="黑体" pitchFamily="2" charset="-122"/>
              <a:ea typeface="黑体" pitchFamily="2" charset="-122"/>
            </a:endParaRP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9410" name="内容占位符 1"/>
          <p:cNvSpPr>
            <a:spLocks noGrp="1"/>
          </p:cNvSpPr>
          <p:nvPr>
            <p:ph idx="1"/>
          </p:nvPr>
        </p:nvSpPr>
        <p:spPr>
          <a:xfrm>
            <a:off x="1295400" y="571500"/>
            <a:ext cx="7000875" cy="6286500"/>
          </a:xfrm>
          <a:ln/>
        </p:spPr>
        <p:txBody>
          <a:bodyPr vert="horz" wrap="square" lIns="91440" tIns="45720" rIns="91440" bIns="45720" anchor="t" anchorCtr="0"/>
          <a:p>
            <a:pPr marL="273050" indent="-273050" algn="ctr">
              <a:buNone/>
            </a:pPr>
            <a:r>
              <a:rPr lang="en-US" altLang="zh-CN" sz="4000" dirty="0"/>
              <a:t> </a:t>
            </a:r>
            <a:endParaRPr lang="en-US" altLang="zh-CN" sz="4000"/>
          </a:p>
          <a:p>
            <a:pPr marL="273050" indent="-273050"/>
            <a:r>
              <a:rPr lang="zh-CN" altLang="en-US" dirty="0"/>
              <a:t>一、 </a:t>
            </a:r>
            <a:r>
              <a:rPr lang="zh-CN" altLang="en-US"/>
              <a:t> </a:t>
            </a:r>
            <a:r>
              <a:rPr lang="zh-CN" altLang="en-US" dirty="0"/>
              <a:t>资金活动控制	</a:t>
            </a:r>
            <a:endParaRPr lang="zh-CN" altLang="en-US"/>
          </a:p>
          <a:p>
            <a:pPr marL="273050" indent="-273050"/>
            <a:r>
              <a:rPr lang="zh-CN" altLang="en-US" dirty="0"/>
              <a:t>二、 </a:t>
            </a:r>
            <a:r>
              <a:rPr lang="zh-CN" altLang="en-US"/>
              <a:t> </a:t>
            </a:r>
            <a:r>
              <a:rPr lang="zh-CN" altLang="en-US" dirty="0"/>
              <a:t>采购业务控制	</a:t>
            </a:r>
            <a:endParaRPr lang="zh-CN" altLang="en-US"/>
          </a:p>
          <a:p>
            <a:pPr marL="273050" indent="-273050"/>
            <a:r>
              <a:rPr lang="zh-CN" altLang="en-US" dirty="0"/>
              <a:t>三、  资产管理控制	</a:t>
            </a:r>
            <a:endParaRPr lang="zh-CN" altLang="en-US"/>
          </a:p>
          <a:p>
            <a:pPr marL="273050" indent="-273050"/>
            <a:r>
              <a:rPr lang="zh-CN" altLang="en-US" dirty="0"/>
              <a:t>四、 </a:t>
            </a:r>
            <a:r>
              <a:rPr lang="zh-CN" altLang="en-US"/>
              <a:t> </a:t>
            </a:r>
            <a:r>
              <a:rPr lang="zh-CN" altLang="en-US" dirty="0"/>
              <a:t>销售业务控制</a:t>
            </a:r>
            <a:endParaRPr lang="zh-CN" altLang="en-US"/>
          </a:p>
          <a:p>
            <a:pPr marL="273050" indent="-273050"/>
            <a:r>
              <a:rPr lang="zh-CN" altLang="en-US" dirty="0"/>
              <a:t>五、 </a:t>
            </a:r>
            <a:r>
              <a:rPr lang="zh-CN" altLang="en-US"/>
              <a:t> </a:t>
            </a:r>
            <a:r>
              <a:rPr lang="zh-CN" altLang="en-US" dirty="0"/>
              <a:t>研究与开发控制</a:t>
            </a:r>
            <a:endParaRPr lang="zh-CN" altLang="en-US"/>
          </a:p>
          <a:p>
            <a:pPr marL="273050" indent="-273050"/>
            <a:r>
              <a:rPr lang="zh-CN" altLang="en-US" dirty="0"/>
              <a:t>六、 </a:t>
            </a:r>
            <a:r>
              <a:rPr lang="zh-CN" altLang="en-US"/>
              <a:t> </a:t>
            </a:r>
            <a:r>
              <a:rPr lang="zh-CN" altLang="en-US" dirty="0"/>
              <a:t>工程项目控制</a:t>
            </a:r>
            <a:endParaRPr lang="zh-CN" altLang="en-US"/>
          </a:p>
          <a:p>
            <a:pPr marL="273050" indent="-273050"/>
            <a:r>
              <a:rPr lang="zh-CN" altLang="en-US" dirty="0"/>
              <a:t>七、 </a:t>
            </a:r>
            <a:r>
              <a:rPr lang="zh-CN" altLang="en-US"/>
              <a:t> </a:t>
            </a:r>
            <a:r>
              <a:rPr lang="zh-CN" altLang="en-US" dirty="0"/>
              <a:t>担保业务控制</a:t>
            </a:r>
            <a:endParaRPr lang="zh-CN" altLang="en-US"/>
          </a:p>
          <a:p>
            <a:pPr marL="273050" indent="-273050"/>
            <a:r>
              <a:rPr lang="zh-CN" altLang="en-US" dirty="0"/>
              <a:t>八、  业务外包控制</a:t>
            </a:r>
            <a:endParaRPr lang="zh-CN" altLang="en-US"/>
          </a:p>
          <a:p>
            <a:pPr marL="273050" indent="-273050"/>
            <a:r>
              <a:rPr lang="zh-CN" altLang="en-US" dirty="0"/>
              <a:t>九、 </a:t>
            </a:r>
            <a:r>
              <a:rPr lang="zh-CN" altLang="en-US"/>
              <a:t> </a:t>
            </a:r>
            <a:r>
              <a:rPr lang="zh-CN" altLang="en-US" dirty="0"/>
              <a:t>财务报告控制</a:t>
            </a:r>
            <a:endParaRPr lang="zh-CN" alt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p:txBody>
          <a:bodyPr vert="horz" lIns="45720" tIns="0" rIns="45720" bIns="0" anchor="b" anchorCtr="0"/>
          <a:p>
            <a:r>
              <a:rPr lang="zh-CN" altLang="en-US" dirty="0"/>
              <a:t>一、资金活动控制</a:t>
            </a:r>
            <a:endParaRPr lang="zh-CN" altLang="en-US" dirty="0"/>
          </a:p>
        </p:txBody>
      </p:sp>
      <p:sp>
        <p:nvSpPr>
          <p:cNvPr id="538627" name="内容占位符 2"/>
          <p:cNvSpPr>
            <a:spLocks noGrp="1"/>
          </p:cNvSpPr>
          <p:nvPr>
            <p:ph idx="1"/>
          </p:nvPr>
        </p:nvSpPr>
        <p:spPr>
          <a:ln/>
        </p:spPr>
        <p:txBody>
          <a:bodyPr vert="horz" wrap="square" lIns="91440" tIns="45720" rIns="91440" bIns="45720" anchor="t" anchorCtr="0"/>
          <a:p>
            <a:pPr marL="273050" indent="-273050"/>
            <a:r>
              <a:rPr lang="en-US" altLang="zh-CN"/>
              <a:t>1</a:t>
            </a:r>
            <a:r>
              <a:rPr lang="zh-CN" altLang="en-US" dirty="0"/>
              <a:t>、资金活动内部控制的总体要求</a:t>
            </a:r>
            <a:endParaRPr lang="zh-CN" altLang="en-US"/>
          </a:p>
          <a:p>
            <a:pPr marL="758825" lvl="2">
              <a:buFont typeface="Wingdings" panose="05000000000000000000" pitchFamily="2" charset="2"/>
              <a:buChar char="l"/>
            </a:pPr>
            <a:r>
              <a:rPr lang="zh-CN" altLang="en-US" sz="2200" dirty="0"/>
              <a:t>树立战略导向观念</a:t>
            </a:r>
            <a:endParaRPr lang="zh-CN" altLang="en-US" sz="2200" dirty="0"/>
          </a:p>
          <a:p>
            <a:pPr marL="758825" lvl="2">
              <a:buFont typeface="Wingdings" panose="05000000000000000000" pitchFamily="2" charset="2"/>
              <a:buChar char="l"/>
            </a:pPr>
            <a:r>
              <a:rPr lang="zh-CN" altLang="en-US" sz="2200" dirty="0"/>
              <a:t>完善管控制度</a:t>
            </a:r>
            <a:endParaRPr lang="zh-CN" altLang="en-US" sz="2200"/>
          </a:p>
          <a:p>
            <a:pPr marL="758825" lvl="2">
              <a:buFont typeface="Wingdings" panose="05000000000000000000" pitchFamily="2" charset="2"/>
              <a:buChar char="l"/>
            </a:pPr>
            <a:r>
              <a:rPr lang="zh-CN" altLang="en-US" sz="2200" dirty="0"/>
              <a:t>严格执行制度</a:t>
            </a:r>
            <a:endParaRPr lang="zh-CN" altLang="en-US" sz="2200" dirty="0"/>
          </a:p>
          <a:p>
            <a:pPr marL="758825" lvl="2">
              <a:buFont typeface="Wingdings" panose="05000000000000000000" pitchFamily="2" charset="2"/>
              <a:buChar char="l"/>
            </a:pPr>
            <a:r>
              <a:rPr lang="zh-CN" altLang="en-US" sz="2200" dirty="0"/>
              <a:t>集中管控模式</a:t>
            </a:r>
            <a:endParaRPr lang="zh-CN" altLang="en-US" sz="2200" dirty="0"/>
          </a:p>
          <a:p>
            <a:pPr marL="273050" indent="-273050"/>
            <a:endParaRPr lang="zh-CN" alt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0675" name="内容占位符 2"/>
          <p:cNvSpPr>
            <a:spLocks noGrp="1"/>
          </p:cNvSpPr>
          <p:nvPr>
            <p:ph idx="1"/>
          </p:nvPr>
        </p:nvSpPr>
        <p:spPr>
          <a:xfrm>
            <a:off x="381000" y="914400"/>
            <a:ext cx="8229600" cy="5135563"/>
          </a:xfrm>
          <a:ln/>
        </p:spPr>
        <p:txBody>
          <a:bodyPr vert="horz" wrap="square" lIns="91440" tIns="45720" rIns="91440" bIns="45720" anchor="t" anchorCtr="0"/>
          <a:p>
            <a:pPr marL="273050" indent="-273050"/>
            <a:r>
              <a:rPr lang="en-US" altLang="zh-CN"/>
              <a:t>2</a:t>
            </a:r>
            <a:r>
              <a:rPr lang="zh-CN" altLang="en-US" dirty="0"/>
              <a:t>、资金活动业务流程</a:t>
            </a:r>
            <a:endParaRPr lang="zh-CN" altLang="en-US"/>
          </a:p>
          <a:p>
            <a:pPr marL="273050" indent="-273050">
              <a:buFont typeface="Wingdings" panose="05000000000000000000" pitchFamily="2" charset="2"/>
              <a:buChar char="u"/>
            </a:pPr>
            <a:r>
              <a:rPr lang="zh-CN" altLang="en-US" sz="3100" dirty="0"/>
              <a:t>企业资金活动包括筹资、投资和资金营运活动。</a:t>
            </a:r>
            <a:r>
              <a:rPr lang="zh-CN" altLang="en-US" sz="3100"/>
              <a:t>                      </a:t>
            </a:r>
            <a:endParaRPr lang="zh-CN" altLang="en-US" sz="3100" dirty="0"/>
          </a:p>
          <a:p>
            <a:pPr marL="758825" lvl="2">
              <a:buFont typeface="Wingdings" panose="05000000000000000000" pitchFamily="2" charset="2"/>
              <a:buChar char="l"/>
            </a:pPr>
            <a:r>
              <a:rPr lang="zh-CN" altLang="en-US" sz="2200" dirty="0">
                <a:solidFill>
                  <a:srgbClr val="FF0000"/>
                </a:solidFill>
              </a:rPr>
              <a:t>筹资活动的业务流程</a:t>
            </a:r>
            <a:r>
              <a:rPr lang="zh-CN" altLang="en-US" sz="2200" dirty="0"/>
              <a:t>主要包括拟定筹资方案、筹资方案论证、审批、筹资计划的编制与实施。</a:t>
            </a:r>
            <a:endParaRPr lang="zh-CN" altLang="en-US" sz="2200"/>
          </a:p>
          <a:p>
            <a:pPr marL="758825" lvl="2">
              <a:buFont typeface="Wingdings" panose="05000000000000000000" pitchFamily="2" charset="2"/>
              <a:buChar char="l"/>
            </a:pPr>
            <a:r>
              <a:rPr lang="zh-CN" altLang="en-US" sz="2200" dirty="0">
                <a:solidFill>
                  <a:srgbClr val="FF0000"/>
                </a:solidFill>
              </a:rPr>
              <a:t>投资活动的业务流程</a:t>
            </a:r>
            <a:r>
              <a:rPr lang="zh-CN" altLang="en-US" sz="2200" dirty="0"/>
              <a:t>主要包括拟定投资方案、投资方案可行性论证、决策审批、投资计划的编制与实施以及投资项目的到期处置。</a:t>
            </a:r>
            <a:endParaRPr lang="zh-CN" altLang="en-US" sz="2200" dirty="0"/>
          </a:p>
          <a:p>
            <a:pPr marL="758825" lvl="2">
              <a:buFont typeface="Wingdings" panose="05000000000000000000" pitchFamily="2" charset="2"/>
              <a:buChar char="l"/>
            </a:pPr>
            <a:r>
              <a:rPr lang="zh-CN" altLang="en-US" sz="2200" dirty="0">
                <a:solidFill>
                  <a:srgbClr val="FF0000"/>
                </a:solidFill>
              </a:rPr>
              <a:t>资金营运活动</a:t>
            </a:r>
            <a:r>
              <a:rPr lang="zh-CN" altLang="en-US" sz="2200" dirty="0"/>
              <a:t>主要是指从资金流入形成货币资金开始，经过采购业务、生产业务、销售业务、还本付息、利润分配以及税收等，不断循环的过程。</a:t>
            </a:r>
            <a:endParaRPr lang="zh-CN" altLang="en-US" sz="2200" dirty="0"/>
          </a:p>
          <a:p>
            <a:pPr marL="758825" lvl="2">
              <a:buNone/>
            </a:pPr>
            <a:endParaRPr lang="zh-CN" altLang="en-US" sz="2000"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23" name="内容占位符 2"/>
          <p:cNvSpPr>
            <a:spLocks noGrp="1"/>
          </p:cNvSpPr>
          <p:nvPr>
            <p:ph idx="1"/>
          </p:nvPr>
        </p:nvSpPr>
        <p:spPr>
          <a:xfrm>
            <a:off x="457200" y="457200"/>
            <a:ext cx="8382000" cy="6400800"/>
          </a:xfrm>
          <a:ln/>
        </p:spPr>
        <p:txBody>
          <a:bodyPr vert="horz" wrap="square" lIns="91440" tIns="45720" rIns="91440" bIns="45720" anchor="t" anchorCtr="0"/>
          <a:p>
            <a:pPr marL="273050" indent="-273050"/>
            <a:r>
              <a:rPr lang="en-US" altLang="zh-CN"/>
              <a:t>3</a:t>
            </a:r>
            <a:r>
              <a:rPr lang="zh-CN" altLang="en-US" dirty="0"/>
              <a:t>、资金活动的关键风险点</a:t>
            </a:r>
            <a:endParaRPr lang="zh-CN" altLang="en-US"/>
          </a:p>
          <a:p>
            <a:pPr marL="273050" indent="-273050">
              <a:buFont typeface="Wingdings" panose="05000000000000000000" pitchFamily="2" charset="2"/>
              <a:buChar char="p"/>
            </a:pPr>
            <a:r>
              <a:rPr lang="zh-CN" altLang="en-US" sz="3100" dirty="0"/>
              <a:t>筹资活动的关键风险点</a:t>
            </a:r>
            <a:endParaRPr lang="zh-CN" altLang="en-US" sz="3100"/>
          </a:p>
          <a:p>
            <a:pPr marL="758825" lvl="2">
              <a:buFont typeface="Wingdings" panose="05000000000000000000" pitchFamily="2" charset="2"/>
              <a:buChar char="l"/>
            </a:pPr>
            <a:r>
              <a:rPr lang="zh-CN" altLang="en-US" sz="2200" dirty="0"/>
              <a:t>筹资活动作为企业资金活动的起点，筹集企业投资和日常生产经营活动所需的资金。筹资活动的内部控制，不仅决定着企业是否能够筹集到投资、生产经营以及未来发展所需的资金，还决定着筹资成本和筹资风险，进而影响企业的发展状况。</a:t>
            </a:r>
            <a:endParaRPr lang="zh-CN" altLang="en-US" sz="2200" dirty="0"/>
          </a:p>
          <a:p>
            <a:pPr marL="758825" lvl="2">
              <a:spcBef>
                <a:spcPts val="600"/>
              </a:spcBef>
              <a:buClr>
                <a:schemeClr val="tx2"/>
              </a:buClr>
              <a:buSzPct val="73000"/>
              <a:buFont typeface="Wingdings" panose="05000000000000000000" pitchFamily="2" charset="2"/>
              <a:buChar char="p"/>
            </a:pPr>
            <a:r>
              <a:rPr lang="zh-CN" altLang="en-US" sz="2200" dirty="0">
                <a:solidFill>
                  <a:srgbClr val="5A2C64"/>
                </a:solidFill>
              </a:rPr>
              <a:t>筹资活动的关键风险点包括以下方面内容：</a:t>
            </a:r>
            <a:endParaRPr lang="zh-CN" altLang="en-US" sz="2200"/>
          </a:p>
          <a:p>
            <a:pPr marL="273050" indent="-273050">
              <a:buFont typeface="Wingdings" panose="05000000000000000000" pitchFamily="2" charset="2"/>
              <a:buChar char="p"/>
            </a:pPr>
            <a:r>
              <a:rPr lang="zh-CN" altLang="en-US" sz="2400" dirty="0"/>
              <a:t>拟定筹资方案</a:t>
            </a:r>
            <a:endParaRPr lang="zh-CN" altLang="en-US" sz="2400"/>
          </a:p>
          <a:p>
            <a:pPr marL="273050" indent="-273050">
              <a:buFont typeface="Wingdings" panose="05000000000000000000" pitchFamily="2" charset="2"/>
              <a:buChar char="p"/>
            </a:pPr>
            <a:r>
              <a:rPr lang="zh-CN" altLang="en-US" sz="2400" dirty="0"/>
              <a:t>筹资方案论证</a:t>
            </a:r>
            <a:endParaRPr lang="zh-CN" altLang="en-US" sz="2400"/>
          </a:p>
          <a:p>
            <a:pPr marL="273050" indent="-273050">
              <a:buFont typeface="Wingdings" panose="05000000000000000000" pitchFamily="2" charset="2"/>
              <a:buChar char="p"/>
            </a:pPr>
            <a:r>
              <a:rPr lang="zh-CN" altLang="en-US" sz="2400" dirty="0"/>
              <a:t>筹资方案审批</a:t>
            </a:r>
            <a:endParaRPr lang="zh-CN" altLang="en-US" sz="2400"/>
          </a:p>
          <a:p>
            <a:pPr marL="273050" indent="-273050">
              <a:buFont typeface="Wingdings" panose="05000000000000000000" pitchFamily="2" charset="2"/>
              <a:buChar char="p"/>
            </a:pPr>
            <a:r>
              <a:rPr lang="zh-CN" altLang="en-US" sz="2400" dirty="0"/>
              <a:t>筹资计划的编制与实施</a:t>
            </a:r>
            <a:endParaRPr lang="zh-CN" altLang="en-US" sz="2400"/>
          </a:p>
          <a:p>
            <a:pPr marL="273050" indent="-273050">
              <a:buFont typeface="Wingdings" panose="05000000000000000000" pitchFamily="2" charset="2"/>
              <a:buChar char="p"/>
            </a:pPr>
            <a:r>
              <a:rPr lang="zh-CN" altLang="en-US" sz="2400" dirty="0"/>
              <a:t>筹资活动的会计系统控制</a:t>
            </a:r>
            <a:endParaRPr lang="zh-CN" altLang="en-US" sz="2400" dirty="0"/>
          </a:p>
          <a:p>
            <a:pPr marL="273050" indent="-273050">
              <a:buFont typeface="Wingdings" panose="05000000000000000000" pitchFamily="2" charset="2"/>
              <a:buChar char="p"/>
            </a:pPr>
            <a:endParaRPr lang="zh-CN" altLang="en-US" sz="2400"/>
          </a:p>
          <a:p>
            <a:pPr marL="758825" lvl="2">
              <a:buNone/>
            </a:pPr>
            <a:endParaRPr lang="zh-CN" altLang="en-US" sz="2000"/>
          </a:p>
          <a:p>
            <a:pPr marL="758825" lvl="2">
              <a:buNone/>
            </a:pPr>
            <a:endParaRPr lang="zh-CN" altLang="en-US" sz="20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5795" name="内容占位符 2"/>
          <p:cNvSpPr>
            <a:spLocks noGrp="1"/>
          </p:cNvSpPr>
          <p:nvPr>
            <p:ph idx="1"/>
          </p:nvPr>
        </p:nvSpPr>
        <p:spPr>
          <a:xfrm>
            <a:off x="457200" y="1143000"/>
            <a:ext cx="8229600" cy="4983163"/>
          </a:xfrm>
          <a:ln/>
        </p:spPr>
        <p:txBody>
          <a:bodyPr vert="horz" wrap="square" lIns="91440" tIns="45720" rIns="91440" bIns="45720" anchor="t" anchorCtr="0"/>
          <a:p>
            <a:pPr marL="273050" indent="-273050">
              <a:buFont typeface="Wingdings" panose="05000000000000000000" pitchFamily="2" charset="2"/>
              <a:buChar char="p"/>
            </a:pPr>
            <a:r>
              <a:rPr lang="zh-CN" altLang="en-US" sz="3100" dirty="0"/>
              <a:t>投资活动的关键风险点</a:t>
            </a:r>
            <a:endParaRPr lang="zh-CN" altLang="en-US" sz="3100"/>
          </a:p>
          <a:p>
            <a:pPr marL="758825" lvl="2">
              <a:buFont typeface="Wingdings" panose="05000000000000000000" pitchFamily="2" charset="2"/>
              <a:buChar char="l"/>
            </a:pPr>
            <a:r>
              <a:rPr lang="zh-CN" altLang="en-US" sz="2200" dirty="0"/>
              <a:t>投资活动作为企业一种重要的营利活动，它的开展情况对于筹资成本的补偿、企业利润创造和实现企发展战略等具有重要的意义。</a:t>
            </a:r>
            <a:endParaRPr lang="zh-CN" altLang="en-US" sz="2200" dirty="0"/>
          </a:p>
          <a:p>
            <a:pPr marL="758825" lvl="2">
              <a:spcBef>
                <a:spcPts val="600"/>
              </a:spcBef>
              <a:buClr>
                <a:schemeClr val="tx2"/>
              </a:buClr>
              <a:buSzPct val="73000"/>
              <a:buFont typeface="Wingdings" panose="05000000000000000000" pitchFamily="2" charset="2"/>
              <a:buChar char="p"/>
            </a:pPr>
            <a:r>
              <a:rPr lang="zh-CN" altLang="en-US" dirty="0">
                <a:solidFill>
                  <a:srgbClr val="5A2C64"/>
                </a:solidFill>
              </a:rPr>
              <a:t>投资活动的关键风险点包括以下方面内容：</a:t>
            </a:r>
            <a:endParaRPr lang="zh-CN" altLang="en-US">
              <a:solidFill>
                <a:srgbClr val="5A2C64"/>
              </a:solidFill>
            </a:endParaRPr>
          </a:p>
          <a:p>
            <a:pPr marL="273050" indent="-273050">
              <a:buFont typeface="Wingdings" panose="05000000000000000000" pitchFamily="2" charset="2"/>
              <a:buChar char="p"/>
            </a:pPr>
            <a:r>
              <a:rPr lang="en-US" altLang="zh-CN" sz="2400"/>
              <a:t>1 </a:t>
            </a:r>
            <a:r>
              <a:rPr lang="zh-CN" altLang="en-US" sz="2400" dirty="0"/>
              <a:t>拟定筹资方案</a:t>
            </a:r>
            <a:endParaRPr lang="zh-CN" altLang="en-US" sz="2400"/>
          </a:p>
          <a:p>
            <a:pPr marL="273050" indent="-273050">
              <a:buFont typeface="Wingdings" panose="05000000000000000000" pitchFamily="2" charset="2"/>
              <a:buChar char="p"/>
            </a:pPr>
            <a:r>
              <a:rPr lang="en-US" altLang="zh-CN" sz="2400"/>
              <a:t>2 </a:t>
            </a:r>
            <a:r>
              <a:rPr lang="zh-CN" altLang="en-US" sz="2400" dirty="0"/>
              <a:t>投资方案可行性论证</a:t>
            </a:r>
            <a:endParaRPr lang="zh-CN" altLang="en-US" sz="2400"/>
          </a:p>
          <a:p>
            <a:pPr marL="273050" indent="-273050">
              <a:buFont typeface="Wingdings" panose="05000000000000000000" pitchFamily="2" charset="2"/>
              <a:buChar char="p"/>
            </a:pPr>
            <a:r>
              <a:rPr lang="en-US" altLang="zh-CN" sz="2400"/>
              <a:t>3 </a:t>
            </a:r>
            <a:r>
              <a:rPr lang="zh-CN" altLang="en-US" sz="2400" dirty="0"/>
              <a:t>投资方案决策审批</a:t>
            </a:r>
            <a:endParaRPr lang="zh-CN" altLang="en-US" sz="2400"/>
          </a:p>
          <a:p>
            <a:pPr marL="273050" indent="-273050">
              <a:buFont typeface="Wingdings" panose="05000000000000000000" pitchFamily="2" charset="2"/>
              <a:buChar char="p"/>
            </a:pPr>
            <a:r>
              <a:rPr lang="en-US" altLang="zh-CN" sz="2400"/>
              <a:t>4 </a:t>
            </a:r>
            <a:r>
              <a:rPr lang="zh-CN" altLang="en-US" sz="2400" dirty="0"/>
              <a:t>投资计划的编制与实施</a:t>
            </a:r>
            <a:endParaRPr lang="zh-CN" altLang="en-US" sz="2400"/>
          </a:p>
          <a:p>
            <a:pPr marL="273050" indent="-273050">
              <a:buFont typeface="Wingdings" panose="05000000000000000000" pitchFamily="2" charset="2"/>
              <a:buChar char="p"/>
            </a:pPr>
            <a:r>
              <a:rPr lang="en-US" altLang="zh-CN" sz="2400"/>
              <a:t>5 </a:t>
            </a:r>
            <a:r>
              <a:rPr lang="zh-CN" altLang="en-US" sz="2400" dirty="0"/>
              <a:t>投资项目的到期处置</a:t>
            </a:r>
            <a:endParaRPr lang="zh-CN" altLang="en-US" sz="2400"/>
          </a:p>
          <a:p>
            <a:pPr marL="273050" indent="-273050">
              <a:buFont typeface="Wingdings" panose="05000000000000000000" pitchFamily="2" charset="2"/>
              <a:buChar char="p"/>
            </a:pPr>
            <a:r>
              <a:rPr lang="en-US" altLang="zh-CN" sz="2400"/>
              <a:t>6 </a:t>
            </a:r>
            <a:r>
              <a:rPr lang="zh-CN" altLang="en-US" sz="2400" dirty="0"/>
              <a:t>投资活动的会计系统控制</a:t>
            </a:r>
            <a:endParaRPr lang="zh-CN" altLang="en-US" sz="3100" dirty="0"/>
          </a:p>
          <a:p>
            <a:pPr marL="273050" indent="-273050"/>
            <a:endParaRPr lang="zh-CN" alt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7842" name="内容占位符 2"/>
          <p:cNvSpPr>
            <a:spLocks noGrp="1"/>
          </p:cNvSpPr>
          <p:nvPr>
            <p:ph idx="1"/>
          </p:nvPr>
        </p:nvSpPr>
        <p:spPr>
          <a:xfrm>
            <a:off x="152400" y="685800"/>
            <a:ext cx="8229600" cy="5943600"/>
          </a:xfrm>
          <a:ln/>
        </p:spPr>
        <p:txBody>
          <a:bodyPr vert="horz" wrap="square" lIns="91440" tIns="45720" rIns="91440" bIns="45720" anchor="t" anchorCtr="0"/>
          <a:p>
            <a:pPr marL="273050" indent="-273050"/>
            <a:r>
              <a:rPr lang="zh-CN" altLang="en-US" dirty="0"/>
              <a:t>资金营运活动的关键风险点</a:t>
            </a:r>
            <a:endParaRPr lang="zh-CN" altLang="en-US"/>
          </a:p>
          <a:p>
            <a:pPr marL="758825" lvl="2">
              <a:buFont typeface="Wingdings" panose="05000000000000000000" pitchFamily="2" charset="2"/>
              <a:buChar char="l"/>
            </a:pPr>
            <a:r>
              <a:rPr lang="zh-CN" altLang="en-US" sz="2200" dirty="0"/>
              <a:t>资金营运是指企业日常生产经营中各类资金的组织和调度，保证资金正常循环周转的活动。资金营运有广义与狭义之分。</a:t>
            </a:r>
            <a:endParaRPr lang="zh-CN" altLang="en-US" sz="2200"/>
          </a:p>
          <a:p>
            <a:pPr marL="758825" lvl="2">
              <a:buFont typeface="Wingdings" panose="05000000000000000000" pitchFamily="2" charset="2"/>
              <a:buChar char="l"/>
            </a:pPr>
            <a:r>
              <a:rPr lang="zh-CN" altLang="en-US" sz="2200" dirty="0">
                <a:solidFill>
                  <a:srgbClr val="FF0000"/>
                </a:solidFill>
              </a:rPr>
              <a:t>广义的资金营运</a:t>
            </a:r>
            <a:r>
              <a:rPr lang="zh-CN" altLang="en-US" sz="2200" dirty="0"/>
              <a:t>是企业利用筹资取得的资金营利的活动；</a:t>
            </a:r>
            <a:endParaRPr lang="zh-CN" altLang="en-US" sz="2200"/>
          </a:p>
          <a:p>
            <a:pPr marL="758825" lvl="2">
              <a:buFont typeface="Wingdings" panose="05000000000000000000" pitchFamily="2" charset="2"/>
              <a:buChar char="l"/>
            </a:pPr>
            <a:r>
              <a:rPr lang="zh-CN" altLang="en-US" sz="2200" dirty="0">
                <a:solidFill>
                  <a:srgbClr val="FF0000"/>
                </a:solidFill>
              </a:rPr>
              <a:t>狭义的资金营运</a:t>
            </a:r>
            <a:r>
              <a:rPr lang="zh-CN" altLang="en-US" sz="2200" dirty="0"/>
              <a:t>是与投资活动相对立的活动，是企业投资形成项目或资产后，有效利用项目或资产营利的活动，包括采购、生产、销售、成本补偿和利润分配的全部过程。</a:t>
            </a:r>
            <a:endParaRPr lang="zh-CN" altLang="en-US" sz="2200" dirty="0"/>
          </a:p>
          <a:p>
            <a:pPr marL="758825" lvl="2">
              <a:buFont typeface="Wingdings" panose="05000000000000000000" pitchFamily="2" charset="2"/>
              <a:buChar char="l"/>
            </a:pPr>
            <a:r>
              <a:rPr lang="zh-CN" altLang="en-US" sz="2200" dirty="0"/>
              <a:t>资金营运活动中的主要风险有资金调度不合理、营运不畅，可能导致企业陷入财务困境或资金冗余；资金活动管控不严，可能导致资金被挪用、侵占、抽逃或遭受欺诈。</a:t>
            </a:r>
            <a:endParaRPr lang="zh-CN" altLang="en-US" sz="2200" dirty="0"/>
          </a:p>
          <a:p>
            <a:pPr marL="758825" lvl="2">
              <a:buFont typeface="Wingdings" panose="05000000000000000000" pitchFamily="2" charset="2"/>
              <a:buChar char="l"/>
            </a:pPr>
            <a:r>
              <a:rPr lang="zh-CN" altLang="en-US" sz="2200" dirty="0"/>
              <a:t>资金营运活动内部控制应注意以下几点：</a:t>
            </a:r>
            <a:endParaRPr lang="zh-CN" altLang="en-US" sz="2200"/>
          </a:p>
          <a:p>
            <a:pPr marL="758825" lvl="2">
              <a:buFont typeface="Wingdings" panose="05000000000000000000" pitchFamily="2" charset="2"/>
              <a:buChar char="l"/>
            </a:pPr>
            <a:r>
              <a:rPr lang="en-US" altLang="en-US" sz="2200"/>
              <a:t>1.</a:t>
            </a:r>
            <a:r>
              <a:rPr lang="zh-CN" altLang="en-US" sz="2200" dirty="0"/>
              <a:t>资金平衡。</a:t>
            </a:r>
            <a:endParaRPr lang="zh-CN" altLang="en-US" sz="2200"/>
          </a:p>
          <a:p>
            <a:pPr marL="758825" lvl="2">
              <a:buFont typeface="Wingdings" panose="05000000000000000000" pitchFamily="2" charset="2"/>
              <a:buChar char="l"/>
            </a:pPr>
            <a:r>
              <a:rPr lang="en-US" altLang="en-US" sz="2200"/>
              <a:t>2.</a:t>
            </a:r>
            <a:r>
              <a:rPr lang="zh-CN" altLang="en-US" sz="2200" dirty="0"/>
              <a:t>预算管理。</a:t>
            </a:r>
            <a:endParaRPr lang="zh-CN" altLang="en-US" sz="2200"/>
          </a:p>
          <a:p>
            <a:pPr marL="758825" lvl="2">
              <a:buFont typeface="Wingdings" panose="05000000000000000000" pitchFamily="2" charset="2"/>
              <a:buChar char="l"/>
            </a:pPr>
            <a:r>
              <a:rPr lang="en-US" altLang="en-US" sz="2200"/>
              <a:t>3.</a:t>
            </a:r>
            <a:r>
              <a:rPr lang="zh-CN" altLang="en-US" sz="2200" dirty="0"/>
              <a:t>有效调度。</a:t>
            </a:r>
            <a:endParaRPr lang="zh-CN" altLang="en-US" sz="2200" dirty="0"/>
          </a:p>
          <a:p>
            <a:pPr marL="758825" lvl="2">
              <a:buFont typeface="Wingdings" panose="05000000000000000000" pitchFamily="2" charset="2"/>
              <a:buChar char="l"/>
            </a:pPr>
            <a:r>
              <a:rPr lang="en-US" altLang="en-US" sz="2200"/>
              <a:t>4.</a:t>
            </a:r>
            <a:r>
              <a:rPr lang="zh-CN" altLang="en-US" sz="2200" dirty="0"/>
              <a:t>会计控制。</a:t>
            </a:r>
            <a:endParaRPr lang="zh-CN" altLang="en-US" sz="2200"/>
          </a:p>
          <a:p>
            <a:pPr marL="273050" indent="-273050"/>
            <a:endParaRPr lang="zh-CN" alt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p:txBody>
          <a:bodyPr vert="horz" lIns="45720" tIns="0" rIns="45720" bIns="0" anchor="b" anchorCtr="0"/>
          <a:p>
            <a:r>
              <a:rPr lang="zh-CN" altLang="en-US" dirty="0"/>
              <a:t>二、采购业务控制</a:t>
            </a:r>
            <a:endParaRPr lang="zh-CN" altLang="en-US" dirty="0"/>
          </a:p>
        </p:txBody>
      </p:sp>
      <p:sp>
        <p:nvSpPr>
          <p:cNvPr id="550915" name="内容占位符 2"/>
          <p:cNvSpPr>
            <a:spLocks noGrp="1"/>
          </p:cNvSpPr>
          <p:nvPr>
            <p:ph idx="1"/>
          </p:nvPr>
        </p:nvSpPr>
        <p:spPr>
          <a:ln/>
        </p:spPr>
        <p:txBody>
          <a:bodyPr vert="horz" wrap="square" lIns="91440" tIns="45720" rIns="91440" bIns="45720" anchor="t" anchorCtr="0"/>
          <a:p>
            <a:pPr marL="273050" indent="-273050"/>
            <a:r>
              <a:rPr lang="en-US" altLang="zh-CN"/>
              <a:t>1</a:t>
            </a:r>
            <a:r>
              <a:rPr lang="zh-CN" altLang="en-US" dirty="0"/>
              <a:t>、采购业务的总体要求</a:t>
            </a:r>
            <a:endParaRPr lang="zh-CN" altLang="en-US"/>
          </a:p>
          <a:p>
            <a:pPr marL="758825" lvl="2">
              <a:buFont typeface="Wingdings" panose="05000000000000000000" pitchFamily="2" charset="2"/>
              <a:buChar char="l"/>
            </a:pPr>
            <a:r>
              <a:rPr lang="zh-CN" altLang="en-US" sz="2200" dirty="0"/>
              <a:t>（</a:t>
            </a:r>
            <a:r>
              <a:rPr lang="en-US" altLang="zh-CN" sz="2200"/>
              <a:t>1</a:t>
            </a:r>
            <a:r>
              <a:rPr lang="zh-CN" altLang="en-US" sz="2200" dirty="0"/>
              <a:t>）完善采购管理制度</a:t>
            </a:r>
            <a:endParaRPr lang="zh-CN" altLang="en-US" sz="2200"/>
          </a:p>
          <a:p>
            <a:pPr marL="758825" lvl="2">
              <a:buFont typeface="Wingdings" panose="05000000000000000000" pitchFamily="2" charset="2"/>
              <a:buChar char="l"/>
            </a:pPr>
            <a:r>
              <a:rPr lang="zh-CN" altLang="en-US" sz="2200" dirty="0"/>
              <a:t>企业应当结合实际情况，全面梳理采购业务流程，完善采购业务相关管理制度。</a:t>
            </a:r>
            <a:endParaRPr lang="zh-CN" altLang="en-US" sz="2200"/>
          </a:p>
          <a:p>
            <a:pPr marL="758825" lvl="2">
              <a:buFont typeface="Wingdings" panose="05000000000000000000" pitchFamily="2" charset="2"/>
              <a:buChar char="l"/>
            </a:pPr>
            <a:r>
              <a:rPr lang="zh-CN" altLang="en-US" sz="2200" dirty="0"/>
              <a:t>（</a:t>
            </a:r>
            <a:r>
              <a:rPr lang="en-US" altLang="zh-CN" sz="2200"/>
              <a:t>2</a:t>
            </a:r>
            <a:r>
              <a:rPr lang="zh-CN" altLang="en-US" sz="2200" dirty="0"/>
              <a:t>）严格执行与监控</a:t>
            </a:r>
            <a:endParaRPr lang="zh-CN" altLang="en-US" sz="2200"/>
          </a:p>
          <a:p>
            <a:pPr marL="758825" lvl="2">
              <a:buFont typeface="Wingdings" panose="05000000000000000000" pitchFamily="2" charset="2"/>
              <a:buChar char="l"/>
            </a:pPr>
            <a:r>
              <a:rPr lang="zh-CN" altLang="en-US" sz="2200" dirty="0"/>
              <a:t>企业各部门按照规定的审批权限和程序办理采购业务，落实责任制，建立价格监督机制。</a:t>
            </a:r>
            <a:endParaRPr lang="zh-CN" altLang="en-US" sz="2200" dirty="0"/>
          </a:p>
          <a:p>
            <a:pPr marL="273050" indent="-273050"/>
            <a:r>
              <a:rPr lang="en-US" altLang="zh-CN"/>
              <a:t>2</a:t>
            </a:r>
            <a:r>
              <a:rPr lang="zh-CN" altLang="en-US" dirty="0"/>
              <a:t>、采购业务流程</a:t>
            </a:r>
            <a:endParaRPr lang="zh-CN" altLang="en-US"/>
          </a:p>
          <a:p>
            <a:pPr marL="758825" lvl="2">
              <a:buFont typeface="Wingdings" panose="05000000000000000000" pitchFamily="2" charset="2"/>
              <a:buChar char="l"/>
            </a:pPr>
            <a:r>
              <a:rPr lang="zh-CN" altLang="en-US" sz="2200" dirty="0"/>
              <a:t>（</a:t>
            </a:r>
            <a:r>
              <a:rPr lang="en-US" altLang="zh-CN" sz="2200"/>
              <a:t>1</a:t>
            </a:r>
            <a:r>
              <a:rPr lang="zh-CN" altLang="en-US" sz="2200" dirty="0"/>
              <a:t>）请购与审批</a:t>
            </a:r>
            <a:endParaRPr lang="zh-CN" altLang="en-US" sz="2200"/>
          </a:p>
          <a:p>
            <a:pPr marL="758825" lvl="2">
              <a:buFont typeface="Wingdings" panose="05000000000000000000" pitchFamily="2" charset="2"/>
              <a:buChar char="l"/>
            </a:pPr>
            <a:r>
              <a:rPr lang="zh-CN" altLang="en-US" sz="2200" dirty="0"/>
              <a:t>（</a:t>
            </a:r>
            <a:r>
              <a:rPr lang="en-US" altLang="zh-CN" sz="2200"/>
              <a:t>2</a:t>
            </a:r>
            <a:r>
              <a:rPr lang="zh-CN" altLang="en-US" sz="2200" dirty="0"/>
              <a:t>）购买</a:t>
            </a:r>
            <a:endParaRPr lang="zh-CN" altLang="en-US" sz="2200"/>
          </a:p>
          <a:p>
            <a:pPr marL="758825" lvl="2">
              <a:buFont typeface="Wingdings" panose="05000000000000000000" pitchFamily="2" charset="2"/>
              <a:buChar char="l"/>
            </a:pPr>
            <a:r>
              <a:rPr lang="zh-CN" altLang="en-US" sz="2200" dirty="0"/>
              <a:t>（</a:t>
            </a:r>
            <a:r>
              <a:rPr lang="en-US" altLang="zh-CN" sz="2200"/>
              <a:t>3</a:t>
            </a:r>
            <a:r>
              <a:rPr lang="zh-CN" altLang="en-US" sz="2200" dirty="0"/>
              <a:t>）验收与付款</a:t>
            </a:r>
            <a:endParaRPr lang="zh-CN" altLang="en-US" sz="2200"/>
          </a:p>
          <a:p>
            <a:pPr marL="758825" lvl="2">
              <a:buFont typeface="Wingdings" panose="05000000000000000000" pitchFamily="2" charset="2"/>
              <a:buChar char="l"/>
            </a:pPr>
            <a:endParaRPr lang="zh-CN" altLang="en-US" sz="2200" dirty="0"/>
          </a:p>
          <a:p>
            <a:pPr marL="273050" indent="-273050"/>
            <a:endParaRPr lang="zh-CN" alt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63" name="内容占位符 2"/>
          <p:cNvSpPr>
            <a:spLocks noGrp="1"/>
          </p:cNvSpPr>
          <p:nvPr>
            <p:ph idx="1"/>
          </p:nvPr>
        </p:nvSpPr>
        <p:spPr>
          <a:ln/>
        </p:spPr>
        <p:txBody>
          <a:bodyPr vert="horz" wrap="square" lIns="91440" tIns="45720" rIns="91440" bIns="45720" anchor="t" anchorCtr="0"/>
          <a:p>
            <a:pPr marL="273050" indent="-273050"/>
            <a:r>
              <a:rPr lang="en-US" altLang="zh-CN"/>
              <a:t>3</a:t>
            </a:r>
            <a:r>
              <a:rPr lang="zh-CN" altLang="en-US" dirty="0"/>
              <a:t>、采购业务的关键风险点</a:t>
            </a:r>
            <a:endParaRPr lang="zh-CN" altLang="en-US"/>
          </a:p>
          <a:p>
            <a:pPr marL="758825" lvl="2">
              <a:buFont typeface="Wingdings" panose="05000000000000000000" pitchFamily="2" charset="2"/>
              <a:buChar char="l"/>
            </a:pPr>
            <a:r>
              <a:rPr lang="zh-CN" altLang="en-US" sz="2200" dirty="0"/>
              <a:t>（</a:t>
            </a:r>
            <a:r>
              <a:rPr lang="en-US" altLang="zh-CN" sz="2200"/>
              <a:t>1</a:t>
            </a:r>
            <a:r>
              <a:rPr lang="zh-CN" altLang="en-US" sz="2200" dirty="0"/>
              <a:t>）编制需求预算和采购预算</a:t>
            </a:r>
            <a:endParaRPr lang="zh-CN" altLang="en-US" sz="2200"/>
          </a:p>
          <a:p>
            <a:pPr marL="758825" lvl="2">
              <a:buFont typeface="Wingdings" panose="05000000000000000000" pitchFamily="2" charset="2"/>
              <a:buChar char="l"/>
            </a:pPr>
            <a:r>
              <a:rPr lang="zh-CN" altLang="en-US" sz="2200" dirty="0"/>
              <a:t>（</a:t>
            </a:r>
            <a:r>
              <a:rPr lang="en-US" altLang="zh-CN" sz="2200"/>
              <a:t>2</a:t>
            </a:r>
            <a:r>
              <a:rPr lang="zh-CN" altLang="en-US" sz="2200" dirty="0"/>
              <a:t>）采购申请与审批</a:t>
            </a:r>
            <a:endParaRPr lang="zh-CN" altLang="en-US" sz="2200"/>
          </a:p>
          <a:p>
            <a:pPr marL="758825" lvl="2">
              <a:buFont typeface="Wingdings" panose="05000000000000000000" pitchFamily="2" charset="2"/>
              <a:buChar char="l"/>
            </a:pPr>
            <a:r>
              <a:rPr lang="zh-CN" altLang="en-US" sz="2200" dirty="0"/>
              <a:t>（</a:t>
            </a:r>
            <a:r>
              <a:rPr lang="en-US" altLang="zh-CN" sz="2200"/>
              <a:t>3</a:t>
            </a:r>
            <a:r>
              <a:rPr lang="zh-CN" altLang="en-US" sz="2200" dirty="0"/>
              <a:t>）选择供应商</a:t>
            </a:r>
            <a:endParaRPr lang="zh-CN" altLang="en-US" sz="2200"/>
          </a:p>
          <a:p>
            <a:pPr marL="758825" lvl="2">
              <a:buFont typeface="Wingdings" panose="05000000000000000000" pitchFamily="2" charset="2"/>
              <a:buChar char="l"/>
            </a:pPr>
            <a:r>
              <a:rPr lang="zh-CN" altLang="en-US" sz="2200" dirty="0"/>
              <a:t>（</a:t>
            </a:r>
            <a:r>
              <a:rPr lang="en-US" altLang="zh-CN" sz="2200"/>
              <a:t>4</a:t>
            </a:r>
            <a:r>
              <a:rPr lang="zh-CN" altLang="en-US" sz="2200" dirty="0"/>
              <a:t>）确定采购采购方式和采购价格</a:t>
            </a:r>
            <a:endParaRPr lang="zh-CN" altLang="en-US" sz="2200"/>
          </a:p>
          <a:p>
            <a:pPr marL="758825" lvl="2">
              <a:buFont typeface="Wingdings" panose="05000000000000000000" pitchFamily="2" charset="2"/>
              <a:buChar char="l"/>
            </a:pPr>
            <a:r>
              <a:rPr lang="zh-CN" altLang="en-US" sz="2200" dirty="0"/>
              <a:t>（</a:t>
            </a:r>
            <a:r>
              <a:rPr lang="en-US" altLang="zh-CN" sz="2200"/>
              <a:t>5</a:t>
            </a:r>
            <a:r>
              <a:rPr lang="zh-CN" altLang="en-US" sz="2200" dirty="0"/>
              <a:t>）订立采购合同</a:t>
            </a:r>
            <a:endParaRPr lang="zh-CN" altLang="en-US" sz="2200" dirty="0"/>
          </a:p>
          <a:p>
            <a:pPr marL="758825" lvl="2">
              <a:buFont typeface="Wingdings" panose="05000000000000000000" pitchFamily="2" charset="2"/>
              <a:buChar char="l"/>
            </a:pPr>
            <a:r>
              <a:rPr lang="zh-CN" altLang="en-US" sz="2200" dirty="0"/>
              <a:t>（</a:t>
            </a:r>
            <a:r>
              <a:rPr lang="en-US" altLang="zh-CN" sz="2200"/>
              <a:t>6</a:t>
            </a:r>
            <a:r>
              <a:rPr lang="zh-CN" altLang="en-US" sz="2200" dirty="0"/>
              <a:t>）管理供应过程</a:t>
            </a:r>
            <a:endParaRPr lang="zh-CN" altLang="en-US" sz="2200"/>
          </a:p>
          <a:p>
            <a:pPr marL="758825" lvl="2">
              <a:buFont typeface="Wingdings" panose="05000000000000000000" pitchFamily="2" charset="2"/>
              <a:buChar char="l"/>
            </a:pPr>
            <a:r>
              <a:rPr lang="zh-CN" altLang="en-US" sz="2200" dirty="0"/>
              <a:t>（</a:t>
            </a:r>
            <a:r>
              <a:rPr lang="en-US" altLang="zh-CN" sz="2200"/>
              <a:t>7</a:t>
            </a:r>
            <a:r>
              <a:rPr lang="zh-CN" altLang="en-US" sz="2200" dirty="0"/>
              <a:t>）验收</a:t>
            </a:r>
            <a:endParaRPr lang="zh-CN" altLang="en-US" sz="2200"/>
          </a:p>
          <a:p>
            <a:pPr marL="758825" lvl="2">
              <a:buFont typeface="Wingdings" panose="05000000000000000000" pitchFamily="2" charset="2"/>
              <a:buChar char="l"/>
            </a:pPr>
            <a:r>
              <a:rPr lang="zh-CN" altLang="en-US" sz="2200" dirty="0"/>
              <a:t>（</a:t>
            </a:r>
            <a:r>
              <a:rPr lang="en-US" altLang="zh-CN" sz="2200"/>
              <a:t>8</a:t>
            </a:r>
            <a:r>
              <a:rPr lang="zh-CN" altLang="en-US" sz="2200" dirty="0"/>
              <a:t>）付款</a:t>
            </a:r>
            <a:endParaRPr lang="zh-CN" altLang="en-US" sz="2200"/>
          </a:p>
          <a:p>
            <a:pPr marL="758825" lvl="2">
              <a:buFont typeface="Wingdings" panose="05000000000000000000" pitchFamily="2" charset="2"/>
              <a:buChar char="l"/>
            </a:pPr>
            <a:r>
              <a:rPr lang="zh-CN" altLang="en-US" sz="2200" dirty="0"/>
              <a:t>（</a:t>
            </a:r>
            <a:r>
              <a:rPr lang="en-US" altLang="zh-CN" sz="2200"/>
              <a:t>9</a:t>
            </a:r>
            <a:r>
              <a:rPr lang="zh-CN" altLang="en-US" sz="2200" dirty="0"/>
              <a:t>）退货</a:t>
            </a:r>
            <a:endParaRPr lang="zh-CN" altLang="en-US" sz="2200"/>
          </a:p>
          <a:p>
            <a:pPr marL="758825" lvl="2">
              <a:buFont typeface="Wingdings" panose="05000000000000000000" pitchFamily="2" charset="2"/>
              <a:buChar char="l"/>
            </a:pPr>
            <a:r>
              <a:rPr lang="zh-CN" altLang="en-US" sz="2200" dirty="0"/>
              <a:t>（</a:t>
            </a:r>
            <a:r>
              <a:rPr lang="en-US" altLang="zh-CN" sz="2200"/>
              <a:t>10</a:t>
            </a:r>
            <a:r>
              <a:rPr lang="zh-CN" altLang="en-US" sz="2200" dirty="0"/>
              <a:t>）加强会计系统控制</a:t>
            </a:r>
            <a:endParaRPr lang="zh-CN" altLang="en-US" sz="2200"/>
          </a:p>
          <a:p>
            <a:pPr marL="758825" lvl="2">
              <a:buFont typeface="Wingdings" panose="05000000000000000000" pitchFamily="2" charset="2"/>
              <a:buChar char="l"/>
            </a:pPr>
            <a:endParaRPr lang="zh-CN" altLang="en-US" sz="2200"/>
          </a:p>
          <a:p>
            <a:pPr marL="758825" lvl="2">
              <a:buFont typeface="Wingdings" panose="05000000000000000000" pitchFamily="2" charset="2"/>
              <a:buChar char="l"/>
            </a:pPr>
            <a:endParaRPr lang="zh-CN" altLang="en-US" sz="2200"/>
          </a:p>
          <a:p>
            <a:pPr marL="758825" lvl="2">
              <a:buFont typeface="Wingdings" panose="05000000000000000000" pitchFamily="2" charset="2"/>
              <a:buChar char="l"/>
            </a:pPr>
            <a:endParaRPr lang="zh-CN" altLang="en-US" sz="2200"/>
          </a:p>
          <a:p>
            <a:pPr marL="758825" lvl="2">
              <a:buFont typeface="Wingdings" panose="05000000000000000000" pitchFamily="2" charset="2"/>
              <a:buChar char="l"/>
            </a:pPr>
            <a:endParaRPr lang="zh-CN" altLang="en-US" sz="2200"/>
          </a:p>
          <a:p>
            <a:pPr marL="758825" lvl="2">
              <a:buFont typeface="Wingdings" panose="05000000000000000000" pitchFamily="2" charset="2"/>
              <a:buChar char="l"/>
            </a:pPr>
            <a:endParaRPr lang="zh-CN" altLang="en-US" sz="2200"/>
          </a:p>
          <a:p>
            <a:pPr marL="273050" indent="-273050"/>
            <a:endParaRPr lang="zh-CN" alt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p:txBody>
          <a:bodyPr vert="horz" lIns="45720" tIns="0" rIns="45720" bIns="0" anchor="b" anchorCtr="0"/>
          <a:p>
            <a:r>
              <a:rPr lang="zh-CN" altLang="en-US" dirty="0"/>
              <a:t>三、资产管理控制</a:t>
            </a:r>
            <a:endParaRPr lang="zh-CN" altLang="en-US" dirty="0"/>
          </a:p>
        </p:txBody>
      </p:sp>
      <p:sp>
        <p:nvSpPr>
          <p:cNvPr id="556035" name="内容占位符 2"/>
          <p:cNvSpPr>
            <a:spLocks noGrp="1"/>
          </p:cNvSpPr>
          <p:nvPr>
            <p:ph idx="1"/>
          </p:nvPr>
        </p:nvSpPr>
        <p:spPr>
          <a:ln/>
        </p:spPr>
        <p:txBody>
          <a:bodyPr vert="horz" wrap="square" lIns="91440" tIns="45720" rIns="91440" bIns="45720" anchor="t" anchorCtr="0"/>
          <a:p>
            <a:pPr marL="273050" indent="-273050"/>
            <a:r>
              <a:rPr lang="en-US" altLang="zh-CN"/>
              <a:t>1</a:t>
            </a:r>
            <a:r>
              <a:rPr lang="zh-CN" altLang="en-US" dirty="0"/>
              <a:t>、资产管理的总体要求</a:t>
            </a:r>
            <a:endParaRPr lang="zh-CN" altLang="en-US"/>
          </a:p>
          <a:p>
            <a:pPr marL="758825" lvl="2">
              <a:buFont typeface="Wingdings" panose="05000000000000000000" pitchFamily="2" charset="2"/>
              <a:buChar char="l"/>
            </a:pPr>
            <a:r>
              <a:rPr lang="zh-CN" altLang="en-US" sz="2200" dirty="0"/>
              <a:t>（</a:t>
            </a:r>
            <a:r>
              <a:rPr lang="en-US" altLang="zh-CN" sz="2200"/>
              <a:t>1</a:t>
            </a:r>
            <a:r>
              <a:rPr lang="zh-CN" altLang="en-US" sz="2200" dirty="0"/>
              <a:t>）全面梳理资产管理流程</a:t>
            </a:r>
            <a:endParaRPr lang="zh-CN" altLang="en-US" sz="2200"/>
          </a:p>
          <a:p>
            <a:pPr marL="758825" lvl="2">
              <a:buFont typeface="Wingdings" panose="05000000000000000000" pitchFamily="2" charset="2"/>
              <a:buChar char="l"/>
            </a:pPr>
            <a:r>
              <a:rPr lang="zh-CN" altLang="en-US" sz="2200" dirty="0"/>
              <a:t>（</a:t>
            </a:r>
            <a:r>
              <a:rPr lang="en-US" altLang="zh-CN" sz="2200"/>
              <a:t>2</a:t>
            </a:r>
            <a:r>
              <a:rPr lang="zh-CN" altLang="en-US" sz="2200" dirty="0"/>
              <a:t>）查找管理薄弱环节</a:t>
            </a:r>
            <a:endParaRPr lang="zh-CN" altLang="en-US" sz="2200"/>
          </a:p>
          <a:p>
            <a:pPr marL="758825" lvl="2">
              <a:buFont typeface="Wingdings" panose="05000000000000000000" pitchFamily="2" charset="2"/>
              <a:buChar char="l"/>
            </a:pPr>
            <a:r>
              <a:rPr lang="zh-CN" altLang="en-US" sz="2200" dirty="0"/>
              <a:t>（</a:t>
            </a:r>
            <a:r>
              <a:rPr lang="en-US" altLang="zh-CN" sz="2200"/>
              <a:t>3</a:t>
            </a:r>
            <a:r>
              <a:rPr lang="zh-CN" altLang="en-US" sz="2200" dirty="0"/>
              <a:t>）重视投保</a:t>
            </a:r>
            <a:endParaRPr lang="zh-CN" altLang="en-US" sz="2200"/>
          </a:p>
          <a:p>
            <a:pPr marL="273050" indent="-273050"/>
            <a:r>
              <a:rPr lang="en-US" altLang="zh-CN"/>
              <a:t>2</a:t>
            </a:r>
            <a:r>
              <a:rPr lang="zh-CN" altLang="en-US" dirty="0"/>
              <a:t>、存货管理流程</a:t>
            </a:r>
            <a:endParaRPr lang="zh-CN" altLang="en-US"/>
          </a:p>
          <a:p>
            <a:pPr marL="758825" lvl="2">
              <a:buFont typeface="Wingdings" panose="05000000000000000000" pitchFamily="2" charset="2"/>
              <a:buChar char="l"/>
            </a:pPr>
            <a:r>
              <a:rPr lang="zh-CN" altLang="en-US" sz="2200" dirty="0"/>
              <a:t>存货包括原材料、周转材料、在产品、半成品、产成品或商品等。企业代管、代销、暂存、受托加工的存货，也应纳入本企业的存货管理。</a:t>
            </a:r>
            <a:endParaRPr lang="zh-CN" altLang="en-US" sz="2200"/>
          </a:p>
          <a:p>
            <a:pPr marL="758825" lvl="2">
              <a:buFont typeface="Wingdings" panose="05000000000000000000" pitchFamily="2" charset="2"/>
              <a:buChar char="l"/>
            </a:pPr>
            <a:r>
              <a:rPr lang="zh-CN" altLang="en-US" sz="2200" dirty="0"/>
              <a:t>（一）存货管理的流程</a:t>
            </a:r>
            <a:endParaRPr lang="zh-CN" altLang="en-US" sz="2200"/>
          </a:p>
          <a:p>
            <a:pPr marL="758825" lvl="2">
              <a:buFont typeface="Wingdings" panose="05000000000000000000" pitchFamily="2" charset="2"/>
              <a:buChar char="l"/>
            </a:pPr>
            <a:r>
              <a:rPr lang="zh-CN" altLang="en-US" sz="2000" dirty="0"/>
              <a:t>存货管理的业务流程主要有存货取得、验收入库、存货保管、领用发出以及销售处置等。具体如图所示。</a:t>
            </a:r>
            <a:endParaRPr lang="zh-CN" altLang="en-US" sz="2000" dirty="0"/>
          </a:p>
          <a:p>
            <a:pPr marL="758825" lvl="2">
              <a:buFont typeface="Wingdings" panose="05000000000000000000" pitchFamily="2" charset="2"/>
              <a:buChar char="l"/>
            </a:pPr>
            <a:endParaRPr lang="zh-CN" altLang="en-US" sz="2200" dirty="0"/>
          </a:p>
          <a:p>
            <a:pPr marL="758825" lvl="2">
              <a:buFont typeface="Wingdings" panose="05000000000000000000" pitchFamily="2" charset="2"/>
              <a:buChar char="l"/>
            </a:pPr>
            <a:endParaRPr lang="zh-CN" altLang="en-US" sz="2200"/>
          </a:p>
          <a:p>
            <a:pPr marL="758825" lvl="2">
              <a:buFont typeface="Wingdings" panose="05000000000000000000" pitchFamily="2" charset="2"/>
              <a:buChar char="l"/>
            </a:pPr>
            <a:endParaRPr lang="zh-CN" altLang="en-US" sz="2200"/>
          </a:p>
          <a:p>
            <a:pPr marL="758825" lvl="2">
              <a:buFont typeface="Wingdings" panose="05000000000000000000" pitchFamily="2" charset="2"/>
              <a:buChar char="l"/>
            </a:pPr>
            <a:endParaRPr lang="zh-CN" altLang="en-US" sz="220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8083" name="内容占位符 2"/>
          <p:cNvSpPr>
            <a:spLocks noGrp="1"/>
          </p:cNvSpPr>
          <p:nvPr>
            <p:ph idx="1"/>
          </p:nvPr>
        </p:nvSpPr>
        <p:spPr>
          <a:ln/>
        </p:spPr>
        <p:txBody>
          <a:bodyPr vert="horz" wrap="square" lIns="91440" tIns="45720" rIns="91440" bIns="45720" anchor="t" anchorCtr="0"/>
          <a:p>
            <a:pPr marL="273050" indent="-273050">
              <a:buNone/>
            </a:pPr>
            <a:r>
              <a:rPr lang="en-US" altLang="zh-CN"/>
              <a:t>   </a:t>
            </a:r>
            <a:endParaRPr lang="en-US" altLang="zh-CN" dirty="0"/>
          </a:p>
        </p:txBody>
      </p:sp>
      <p:sp>
        <p:nvSpPr>
          <p:cNvPr id="558084" name="Rectangle 5"/>
          <p:cNvSpPr/>
          <p:nvPr/>
        </p:nvSpPr>
        <p:spPr>
          <a:xfrm>
            <a:off x="0" y="0"/>
            <a:ext cx="9144000" cy="0"/>
          </a:xfrm>
          <a:prstGeom prst="rect">
            <a:avLst/>
          </a:prstGeom>
          <a:noFill/>
          <a:ln w="9525">
            <a:noFill/>
          </a:ln>
        </p:spPr>
        <p:txBody>
          <a:bodyPr wrap="none" anchor="ctr" anchorCtr="0">
            <a:spAutoFit/>
          </a:bodyPr>
          <a:p>
            <a:endParaRPr dirty="0">
              <a:latin typeface="Arial" panose="020B0604020202020204" pitchFamily="34" charset="0"/>
              <a:ea typeface="宋体" pitchFamily="2" charset="-122"/>
            </a:endParaRPr>
          </a:p>
        </p:txBody>
      </p:sp>
      <p:graphicFrame>
        <p:nvGraphicFramePr>
          <p:cNvPr id="558085" name="Object 4"/>
          <p:cNvGraphicFramePr/>
          <p:nvPr/>
        </p:nvGraphicFramePr>
        <p:xfrm>
          <a:off x="1143000" y="1304925"/>
          <a:ext cx="6572250" cy="5553075"/>
        </p:xfrm>
        <a:graphic>
          <a:graphicData uri="http://schemas.openxmlformats.org/presentationml/2006/ole">
            <mc:AlternateContent xmlns:mc="http://schemas.openxmlformats.org/markup-compatibility/2006">
              <mc:Choice xmlns:v="urn:schemas-microsoft-com:vml" Requires="v">
                <p:oleObj spid="_x0000_s3081" name="" r:id="rId1" imgW="3044825" imgH="4128770" progId="">
                  <p:embed/>
                </p:oleObj>
              </mc:Choice>
              <mc:Fallback>
                <p:oleObj name="" r:id="rId1" imgW="3044825" imgH="4128770" progId="">
                  <p:embed/>
                  <p:pic>
                    <p:nvPicPr>
                      <p:cNvPr id="0" name="图片 3080"/>
                      <p:cNvPicPr/>
                      <p:nvPr/>
                    </p:nvPicPr>
                    <p:blipFill>
                      <a:blip r:embed="rId2"/>
                      <a:stretch>
                        <a:fillRect/>
                      </a:stretch>
                    </p:blipFill>
                    <p:spPr>
                      <a:xfrm>
                        <a:off x="1143000" y="1304925"/>
                        <a:ext cx="6572250" cy="5553075"/>
                      </a:xfrm>
                      <a:prstGeom prst="rect">
                        <a:avLst/>
                      </a:prstGeom>
                      <a:noFill/>
                      <a:ln w="38100">
                        <a:noFill/>
                        <a:miter/>
                      </a:ln>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9714" name="Rectangle 2"/>
          <p:cNvSpPr>
            <a:spLocks noGrp="1"/>
          </p:cNvSpPr>
          <p:nvPr>
            <p:ph type="title" idx="4294967295"/>
          </p:nvPr>
        </p:nvSpPr>
        <p:spPr>
          <a:xfrm>
            <a:off x="342900" y="606425"/>
            <a:ext cx="8550275" cy="644525"/>
          </a:xfrm>
          <a:ln/>
        </p:spPr>
        <p:txBody>
          <a:bodyPr anchor="ctr" anchorCtr="0"/>
          <a:p>
            <a:r>
              <a:rPr lang="zh-CN" altLang="en-US" sz="3200" dirty="0">
                <a:solidFill>
                  <a:srgbClr val="990000"/>
                </a:solidFill>
                <a:latin typeface="黑体" pitchFamily="2" charset="-122"/>
                <a:ea typeface="黑体" pitchFamily="2" charset="-122"/>
              </a:rPr>
              <a:t>阴阳的化转：金融危机后的世界经济格局演变</a:t>
            </a:r>
            <a:endParaRPr lang="zh-CN" altLang="en-US" sz="3200" dirty="0">
              <a:solidFill>
                <a:srgbClr val="990000"/>
              </a:solidFill>
              <a:latin typeface="黑体" pitchFamily="2" charset="-122"/>
              <a:ea typeface="黑体" pitchFamily="2" charset="-122"/>
            </a:endParaRPr>
          </a:p>
        </p:txBody>
      </p:sp>
      <p:sp>
        <p:nvSpPr>
          <p:cNvPr id="499715" name="Text Box 4"/>
          <p:cNvSpPr txBox="1"/>
          <p:nvPr/>
        </p:nvSpPr>
        <p:spPr>
          <a:xfrm>
            <a:off x="395288" y="1490663"/>
            <a:ext cx="8208962" cy="3895725"/>
          </a:xfrm>
          <a:prstGeom prst="rect">
            <a:avLst/>
          </a:prstGeom>
          <a:noFill/>
          <a:ln w="9525">
            <a:noFill/>
          </a:ln>
        </p:spPr>
        <p:txBody>
          <a:bodyPr>
            <a:spAutoFit/>
          </a:bodyPr>
          <a:p>
            <a:pPr algn="just">
              <a:lnSpc>
                <a:spcPct val="110000"/>
              </a:lnSpc>
              <a:buClr>
                <a:srgbClr val="CC3300"/>
              </a:buClr>
              <a:buSzPct val="85000"/>
              <a:buFont typeface="Wingdings" panose="05000000000000000000" pitchFamily="2" charset="2"/>
              <a:buChar char="q"/>
            </a:pPr>
            <a:r>
              <a:rPr lang="en-US" altLang="zh-CN" sz="1600" b="1" dirty="0">
                <a:solidFill>
                  <a:schemeClr val="tx2"/>
                </a:solidFill>
                <a:latin typeface="Arial" panose="020B0604020202020204" pitchFamily="34" charset="0"/>
                <a:ea typeface="宋体" pitchFamily="2" charset="-122"/>
              </a:rPr>
              <a:t> </a:t>
            </a:r>
            <a:r>
              <a:rPr lang="zh-CN" altLang="en-US" sz="1600" b="1" dirty="0">
                <a:solidFill>
                  <a:schemeClr val="tx2"/>
                </a:solidFill>
                <a:latin typeface="Arial" panose="020B0604020202020204" pitchFamily="34" charset="0"/>
                <a:ea typeface="宋体" pitchFamily="2" charset="-122"/>
              </a:rPr>
              <a:t>谁在阴型经济状态中？</a:t>
            </a:r>
            <a:r>
              <a:rPr lang="en-US" altLang="zh-CN" sz="1600" b="1">
                <a:solidFill>
                  <a:schemeClr val="tx2"/>
                </a:solidFill>
                <a:latin typeface="Arial" panose="020B0604020202020204" pitchFamily="34" charset="0"/>
                <a:ea typeface="宋体" pitchFamily="2" charset="-122"/>
              </a:rPr>
              <a:t>——</a:t>
            </a:r>
            <a:r>
              <a:rPr lang="zh-CN" altLang="en-US" sz="1600" b="1" dirty="0">
                <a:solidFill>
                  <a:schemeClr val="tx2"/>
                </a:solidFill>
                <a:latin typeface="Arial" panose="020B0604020202020204" pitchFamily="34" charset="0"/>
                <a:ea typeface="宋体" pitchFamily="2" charset="-122"/>
              </a:rPr>
              <a:t>美欧日等发达经济体因资产负债表衰退将陷入长期低迷</a:t>
            </a:r>
            <a:endParaRPr lang="zh-CN" altLang="en-US" sz="1600" b="1" dirty="0">
              <a:solidFill>
                <a:schemeClr val="tx2"/>
              </a:solidFill>
              <a:latin typeface="Arial" panose="020B0604020202020204" pitchFamily="34" charset="0"/>
              <a:ea typeface="宋体" pitchFamily="2" charset="-122"/>
            </a:endParaRPr>
          </a:p>
          <a:p>
            <a:pPr lvl="1" algn="just">
              <a:lnSpc>
                <a:spcPct val="110000"/>
              </a:lnSpc>
              <a:buClr>
                <a:srgbClr val="CC3300"/>
              </a:buClr>
              <a:buSzPct val="85000"/>
              <a:buFont typeface="Wingdings" panose="05000000000000000000" pitchFamily="2" charset="2"/>
              <a:buChar char="q"/>
            </a:pPr>
            <a:r>
              <a:rPr lang="zh-CN" altLang="en-US" sz="1400" b="1" dirty="0">
                <a:solidFill>
                  <a:schemeClr val="tx2"/>
                </a:solidFill>
                <a:latin typeface="Arial" panose="020B0604020202020204" pitchFamily="34" charset="0"/>
                <a:ea typeface="宋体" pitchFamily="2" charset="-122"/>
              </a:rPr>
              <a:t> 美国：低迷将持续较长时间，复苏进程较晚，复苏力度较弱</a:t>
            </a:r>
            <a:endParaRPr lang="zh-CN" altLang="en-US" sz="1400" b="1" dirty="0">
              <a:solidFill>
                <a:schemeClr val="tx2"/>
              </a:solidFill>
              <a:latin typeface="Arial" panose="020B0604020202020204" pitchFamily="34" charset="0"/>
              <a:ea typeface="宋体" pitchFamily="2" charset="-122"/>
            </a:endParaRPr>
          </a:p>
          <a:p>
            <a:pPr lvl="1" algn="just">
              <a:lnSpc>
                <a:spcPct val="110000"/>
              </a:lnSpc>
              <a:buClr>
                <a:srgbClr val="CC3300"/>
              </a:buClr>
              <a:buSzPct val="85000"/>
              <a:buFont typeface="Wingdings" panose="05000000000000000000" pitchFamily="2" charset="2"/>
              <a:buChar char="q"/>
            </a:pPr>
            <a:r>
              <a:rPr lang="zh-CN" altLang="en-US" sz="1400" b="1" dirty="0">
                <a:solidFill>
                  <a:schemeClr val="tx2"/>
                </a:solidFill>
                <a:latin typeface="Arial" panose="020B0604020202020204" pitchFamily="34" charset="0"/>
                <a:ea typeface="宋体" pitchFamily="2" charset="-122"/>
              </a:rPr>
              <a:t> 欧洲：部分国家如英国、西班牙、葡萄牙、冰岛、希腊等国陷入资产负债表衰退，而整体金融与创新体制僵化，复苏力度更弱</a:t>
            </a:r>
            <a:endParaRPr lang="zh-CN" altLang="en-US" sz="1400" b="1" dirty="0">
              <a:solidFill>
                <a:schemeClr val="tx2"/>
              </a:solidFill>
              <a:latin typeface="Arial" panose="020B0604020202020204" pitchFamily="34" charset="0"/>
              <a:ea typeface="宋体" pitchFamily="2" charset="-122"/>
            </a:endParaRPr>
          </a:p>
          <a:p>
            <a:pPr lvl="1" algn="just">
              <a:lnSpc>
                <a:spcPct val="110000"/>
              </a:lnSpc>
              <a:buClr>
                <a:srgbClr val="CC3300"/>
              </a:buClr>
              <a:buSzPct val="85000"/>
              <a:buFont typeface="Wingdings" panose="05000000000000000000" pitchFamily="2" charset="2"/>
              <a:buChar char="q"/>
            </a:pPr>
            <a:r>
              <a:rPr lang="zh-CN" altLang="en-US" sz="1400" b="1" dirty="0">
                <a:solidFill>
                  <a:schemeClr val="tx2"/>
                </a:solidFill>
                <a:latin typeface="Arial" panose="020B0604020202020204" pitchFamily="34" charset="0"/>
                <a:ea typeface="宋体" pitchFamily="2" charset="-122"/>
              </a:rPr>
              <a:t> 日本：仍未能走出资产负债表衰退，失去的不只是十年</a:t>
            </a:r>
            <a:endParaRPr lang="zh-CN" altLang="en-US" sz="1400" b="1" dirty="0">
              <a:solidFill>
                <a:schemeClr val="tx2"/>
              </a:solidFill>
              <a:latin typeface="Arial" panose="020B0604020202020204" pitchFamily="34" charset="0"/>
              <a:ea typeface="宋体" pitchFamily="2" charset="-122"/>
            </a:endParaRPr>
          </a:p>
          <a:p>
            <a:pPr lvl="1" algn="just">
              <a:lnSpc>
                <a:spcPct val="110000"/>
              </a:lnSpc>
              <a:buClr>
                <a:srgbClr val="CC3300"/>
              </a:buClr>
              <a:buSzPct val="85000"/>
              <a:buFont typeface="Wingdings" panose="05000000000000000000" pitchFamily="2" charset="2"/>
              <a:buChar char="q"/>
            </a:pPr>
            <a:r>
              <a:rPr lang="zh-CN" altLang="en-US" sz="1400" b="1" dirty="0">
                <a:solidFill>
                  <a:schemeClr val="tx2"/>
                </a:solidFill>
                <a:latin typeface="Arial" panose="020B0604020202020204" pitchFamily="34" charset="0"/>
                <a:ea typeface="宋体" pitchFamily="2" charset="-122"/>
              </a:rPr>
              <a:t> 危机后的前景：经济停滞</a:t>
            </a:r>
            <a:r>
              <a:rPr lang="en-US" altLang="zh-CN" sz="1400" b="1">
                <a:solidFill>
                  <a:schemeClr val="tx2"/>
                </a:solidFill>
                <a:latin typeface="Arial" panose="020B0604020202020204" pitchFamily="34" charset="0"/>
                <a:ea typeface="宋体" pitchFamily="2" charset="-122"/>
              </a:rPr>
              <a:t>+</a:t>
            </a:r>
            <a:r>
              <a:rPr lang="zh-CN" altLang="en-US" sz="1400" b="1" dirty="0">
                <a:solidFill>
                  <a:schemeClr val="tx2"/>
                </a:solidFill>
                <a:latin typeface="Arial" panose="020B0604020202020204" pitchFamily="34" charset="0"/>
                <a:ea typeface="宋体" pitchFamily="2" charset="-122"/>
              </a:rPr>
              <a:t>输入型疲弱通胀</a:t>
            </a:r>
            <a:endParaRPr lang="zh-CN" altLang="en-US" sz="1400" b="1" dirty="0">
              <a:solidFill>
                <a:schemeClr val="tx2"/>
              </a:solidFill>
              <a:latin typeface="Arial" panose="020B0604020202020204" pitchFamily="34" charset="0"/>
              <a:ea typeface="宋体" pitchFamily="2" charset="-122"/>
            </a:endParaRPr>
          </a:p>
          <a:p>
            <a:pPr lvl="1" algn="just">
              <a:lnSpc>
                <a:spcPct val="110000"/>
              </a:lnSpc>
              <a:buClr>
                <a:srgbClr val="CC3300"/>
              </a:buClr>
              <a:buSzPct val="85000"/>
              <a:buFont typeface="Wingdings" panose="05000000000000000000" pitchFamily="2" charset="2"/>
              <a:buChar char="q"/>
            </a:pPr>
            <a:r>
              <a:rPr lang="zh-CN" altLang="en-US" sz="1400" b="1" dirty="0">
                <a:solidFill>
                  <a:schemeClr val="tx2"/>
                </a:solidFill>
                <a:latin typeface="Arial" panose="020B0604020202020204" pitchFamily="34" charset="0"/>
                <a:ea typeface="宋体" pitchFamily="2" charset="-122"/>
              </a:rPr>
              <a:t> 经济政策及效果：财政政策有效，需长期维持；货币政策外溢，难以退出</a:t>
            </a:r>
            <a:endParaRPr lang="zh-CN" altLang="en-US" sz="1400" b="1" dirty="0">
              <a:solidFill>
                <a:schemeClr val="tx2"/>
              </a:solidFill>
              <a:latin typeface="Arial" panose="020B0604020202020204" pitchFamily="34" charset="0"/>
              <a:ea typeface="宋体" pitchFamily="2" charset="-122"/>
            </a:endParaRPr>
          </a:p>
          <a:p>
            <a:pPr lvl="1" algn="just">
              <a:lnSpc>
                <a:spcPct val="110000"/>
              </a:lnSpc>
              <a:buClr>
                <a:srgbClr val="CC3300"/>
              </a:buClr>
              <a:buSzPct val="85000"/>
              <a:buFont typeface="Wingdings" panose="05000000000000000000" pitchFamily="2" charset="2"/>
              <a:buChar char="q"/>
            </a:pPr>
            <a:endParaRPr lang="zh-CN" altLang="en-US" sz="1400" b="1" dirty="0">
              <a:solidFill>
                <a:schemeClr val="tx2"/>
              </a:solidFill>
              <a:latin typeface="Arial" panose="020B0604020202020204" pitchFamily="34" charset="0"/>
              <a:ea typeface="宋体" pitchFamily="2" charset="-122"/>
            </a:endParaRPr>
          </a:p>
          <a:p>
            <a:pPr algn="just">
              <a:lnSpc>
                <a:spcPct val="110000"/>
              </a:lnSpc>
              <a:buClr>
                <a:srgbClr val="CC3300"/>
              </a:buClr>
              <a:buSzPct val="85000"/>
              <a:buFont typeface="Wingdings" panose="05000000000000000000" pitchFamily="2" charset="2"/>
              <a:buChar char="q"/>
            </a:pPr>
            <a:r>
              <a:rPr lang="zh-CN" altLang="en-US" sz="1400" b="1" dirty="0">
                <a:solidFill>
                  <a:schemeClr val="tx2"/>
                </a:solidFill>
                <a:latin typeface="Arial" panose="020B0604020202020204" pitchFamily="34" charset="0"/>
                <a:ea typeface="宋体" pitchFamily="2" charset="-122"/>
              </a:rPr>
              <a:t> </a:t>
            </a:r>
            <a:r>
              <a:rPr lang="zh-CN" altLang="en-US" sz="1600" b="1" dirty="0">
                <a:solidFill>
                  <a:schemeClr val="tx2"/>
                </a:solidFill>
                <a:latin typeface="Arial" panose="020B0604020202020204" pitchFamily="34" charset="0"/>
                <a:ea typeface="宋体" pitchFamily="2" charset="-122"/>
              </a:rPr>
              <a:t>谁在阳型经济状态中？</a:t>
            </a:r>
            <a:r>
              <a:rPr lang="en-US" altLang="zh-CN" sz="1600" b="1">
                <a:solidFill>
                  <a:schemeClr val="tx2"/>
                </a:solidFill>
                <a:latin typeface="Arial" panose="020B0604020202020204" pitchFamily="34" charset="0"/>
                <a:ea typeface="宋体" pitchFamily="2" charset="-122"/>
              </a:rPr>
              <a:t>——</a:t>
            </a:r>
            <a:r>
              <a:rPr lang="zh-CN" altLang="en-US" sz="1600" b="1" dirty="0">
                <a:solidFill>
                  <a:schemeClr val="tx2"/>
                </a:solidFill>
                <a:latin typeface="Arial" panose="020B0604020202020204" pitchFamily="34" charset="0"/>
                <a:ea typeface="宋体" pitchFamily="2" charset="-122"/>
              </a:rPr>
              <a:t>中印巴俄等新兴经济体依托健康的资产负债表将自我复苏</a:t>
            </a:r>
            <a:endParaRPr lang="zh-CN" altLang="en-US" sz="1600" b="1" dirty="0">
              <a:solidFill>
                <a:schemeClr val="tx2"/>
              </a:solidFill>
              <a:latin typeface="Arial" panose="020B0604020202020204" pitchFamily="34" charset="0"/>
              <a:ea typeface="宋体" pitchFamily="2" charset="-122"/>
            </a:endParaRPr>
          </a:p>
          <a:p>
            <a:pPr lvl="1" algn="just">
              <a:lnSpc>
                <a:spcPct val="110000"/>
              </a:lnSpc>
              <a:buClr>
                <a:srgbClr val="CC3300"/>
              </a:buClr>
              <a:buSzPct val="85000"/>
              <a:buFont typeface="Wingdings" panose="05000000000000000000" pitchFamily="2" charset="2"/>
              <a:buChar char="q"/>
            </a:pPr>
            <a:r>
              <a:rPr lang="zh-CN" altLang="en-US" sz="1400" b="1" dirty="0">
                <a:solidFill>
                  <a:schemeClr val="tx2"/>
                </a:solidFill>
                <a:latin typeface="Arial" panose="020B0604020202020204" pitchFamily="34" charset="0"/>
                <a:ea typeface="宋体" pitchFamily="2" charset="-122"/>
              </a:rPr>
              <a:t> 澳洲、巴西等资源核心国</a:t>
            </a:r>
            <a:endParaRPr lang="zh-CN" altLang="en-US" sz="1400" b="1" dirty="0">
              <a:solidFill>
                <a:schemeClr val="tx2"/>
              </a:solidFill>
              <a:latin typeface="Arial" panose="020B0604020202020204" pitchFamily="34" charset="0"/>
              <a:ea typeface="宋体" pitchFamily="2" charset="-122"/>
            </a:endParaRPr>
          </a:p>
          <a:p>
            <a:pPr lvl="1" algn="just">
              <a:lnSpc>
                <a:spcPct val="110000"/>
              </a:lnSpc>
              <a:buClr>
                <a:srgbClr val="CC3300"/>
              </a:buClr>
              <a:buSzPct val="85000"/>
              <a:buFont typeface="Wingdings" panose="05000000000000000000" pitchFamily="2" charset="2"/>
              <a:buChar char="q"/>
            </a:pPr>
            <a:r>
              <a:rPr lang="zh-CN" altLang="en-US" sz="1400" b="1" dirty="0">
                <a:solidFill>
                  <a:schemeClr val="tx2"/>
                </a:solidFill>
                <a:latin typeface="Arial" panose="020B0604020202020204" pitchFamily="34" charset="0"/>
                <a:ea typeface="宋体" pitchFamily="2" charset="-122"/>
              </a:rPr>
              <a:t> 中国、印度等制造核心国</a:t>
            </a:r>
            <a:endParaRPr lang="zh-CN" altLang="en-US" sz="1400" b="1" dirty="0">
              <a:solidFill>
                <a:schemeClr val="tx2"/>
              </a:solidFill>
              <a:latin typeface="Arial" panose="020B0604020202020204" pitchFamily="34" charset="0"/>
              <a:ea typeface="宋体" pitchFamily="2" charset="-122"/>
            </a:endParaRPr>
          </a:p>
          <a:p>
            <a:pPr lvl="1" algn="just">
              <a:lnSpc>
                <a:spcPct val="110000"/>
              </a:lnSpc>
              <a:buClr>
                <a:srgbClr val="CC3300"/>
              </a:buClr>
              <a:buSzPct val="85000"/>
              <a:buFont typeface="Wingdings" panose="05000000000000000000" pitchFamily="2" charset="2"/>
              <a:buChar char="q"/>
            </a:pPr>
            <a:r>
              <a:rPr lang="zh-CN" altLang="en-US" sz="1400" b="1" dirty="0">
                <a:solidFill>
                  <a:schemeClr val="tx2"/>
                </a:solidFill>
                <a:latin typeface="Arial" panose="020B0604020202020204" pitchFamily="34" charset="0"/>
                <a:ea typeface="宋体" pitchFamily="2" charset="-122"/>
              </a:rPr>
              <a:t> 危机后的前景：</a:t>
            </a:r>
            <a:endParaRPr lang="zh-CN" altLang="en-US" sz="1400" b="1" dirty="0">
              <a:solidFill>
                <a:schemeClr val="tx2"/>
              </a:solidFill>
              <a:latin typeface="Arial" panose="020B0604020202020204" pitchFamily="34" charset="0"/>
              <a:ea typeface="宋体" pitchFamily="2" charset="-122"/>
            </a:endParaRPr>
          </a:p>
          <a:p>
            <a:pPr lvl="2" algn="just">
              <a:lnSpc>
                <a:spcPct val="110000"/>
              </a:lnSpc>
              <a:buClr>
                <a:srgbClr val="CC3300"/>
              </a:buClr>
              <a:buSzPct val="85000"/>
              <a:buFont typeface="Wingdings" panose="05000000000000000000" pitchFamily="2" charset="2"/>
              <a:buChar char="q"/>
            </a:pPr>
            <a:r>
              <a:rPr lang="zh-CN" altLang="en-US" sz="1400" b="1" dirty="0">
                <a:solidFill>
                  <a:schemeClr val="tx2"/>
                </a:solidFill>
                <a:latin typeface="Arial" panose="020B0604020202020204" pitchFamily="34" charset="0"/>
                <a:ea typeface="宋体" pitchFamily="2" charset="-122"/>
              </a:rPr>
              <a:t> 经济扩张</a:t>
            </a:r>
            <a:r>
              <a:rPr lang="en-US" altLang="zh-CN" sz="1400" b="1">
                <a:solidFill>
                  <a:schemeClr val="tx2"/>
                </a:solidFill>
                <a:latin typeface="Arial" panose="020B0604020202020204" pitchFamily="34" charset="0"/>
                <a:ea typeface="宋体" pitchFamily="2" charset="-122"/>
              </a:rPr>
              <a:t>+</a:t>
            </a:r>
            <a:r>
              <a:rPr lang="zh-CN" altLang="en-US" sz="1400" b="1" dirty="0">
                <a:solidFill>
                  <a:schemeClr val="tx2"/>
                </a:solidFill>
                <a:latin typeface="Arial" panose="020B0604020202020204" pitchFamily="34" charset="0"/>
                <a:ea typeface="宋体" pitchFamily="2" charset="-122"/>
              </a:rPr>
              <a:t>资产泡沫</a:t>
            </a:r>
            <a:r>
              <a:rPr lang="en-US" altLang="zh-CN" sz="1400" b="1">
                <a:solidFill>
                  <a:schemeClr val="tx2"/>
                </a:solidFill>
                <a:latin typeface="Arial" panose="020B0604020202020204" pitchFamily="34" charset="0"/>
                <a:ea typeface="宋体" pitchFamily="2" charset="-122"/>
              </a:rPr>
              <a:t>+</a:t>
            </a:r>
            <a:r>
              <a:rPr lang="zh-CN" altLang="en-US" sz="1400" b="1" dirty="0">
                <a:solidFill>
                  <a:schemeClr val="tx2"/>
                </a:solidFill>
                <a:latin typeface="Arial" panose="020B0604020202020204" pitchFamily="34" charset="0"/>
                <a:ea typeface="宋体" pitchFamily="2" charset="-122"/>
              </a:rPr>
              <a:t>内生型通胀</a:t>
            </a:r>
            <a:endParaRPr lang="zh-CN" altLang="en-US" sz="1400" b="1" dirty="0">
              <a:solidFill>
                <a:schemeClr val="tx2"/>
              </a:solidFill>
              <a:latin typeface="Arial" panose="020B0604020202020204" pitchFamily="34" charset="0"/>
              <a:ea typeface="宋体" pitchFamily="2" charset="-122"/>
            </a:endParaRPr>
          </a:p>
          <a:p>
            <a:pPr lvl="1" algn="just">
              <a:lnSpc>
                <a:spcPct val="110000"/>
              </a:lnSpc>
              <a:buClr>
                <a:srgbClr val="CC3300"/>
              </a:buClr>
              <a:buSzPct val="85000"/>
              <a:buFont typeface="Wingdings" panose="05000000000000000000" pitchFamily="2" charset="2"/>
              <a:buChar char="q"/>
            </a:pPr>
            <a:r>
              <a:rPr lang="zh-CN" altLang="en-US" sz="1400" b="1" dirty="0">
                <a:solidFill>
                  <a:schemeClr val="tx2"/>
                </a:solidFill>
                <a:latin typeface="Arial" panose="020B0604020202020204" pitchFamily="34" charset="0"/>
                <a:ea typeface="宋体" pitchFamily="2" charset="-122"/>
              </a:rPr>
              <a:t> 经济政策及效果：</a:t>
            </a:r>
            <a:endParaRPr lang="zh-CN" altLang="en-US" sz="1400" b="1" dirty="0">
              <a:solidFill>
                <a:schemeClr val="tx2"/>
              </a:solidFill>
              <a:latin typeface="Arial" panose="020B0604020202020204" pitchFamily="34" charset="0"/>
              <a:ea typeface="宋体" pitchFamily="2" charset="-122"/>
            </a:endParaRPr>
          </a:p>
          <a:p>
            <a:pPr lvl="2" algn="just">
              <a:lnSpc>
                <a:spcPct val="110000"/>
              </a:lnSpc>
              <a:buClr>
                <a:srgbClr val="CC3300"/>
              </a:buClr>
              <a:buSzPct val="85000"/>
              <a:buFont typeface="Wingdings" panose="05000000000000000000" pitchFamily="2" charset="2"/>
              <a:buChar char="q"/>
            </a:pPr>
            <a:r>
              <a:rPr lang="zh-CN" altLang="en-US" sz="1400" b="1" dirty="0">
                <a:solidFill>
                  <a:schemeClr val="tx2"/>
                </a:solidFill>
                <a:latin typeface="Arial" panose="020B0604020202020204" pitchFamily="34" charset="0"/>
                <a:ea typeface="宋体" pitchFamily="2" charset="-122"/>
              </a:rPr>
              <a:t> 财政政策外溢，将逐步减缓</a:t>
            </a:r>
            <a:endParaRPr lang="zh-CN" altLang="en-US" sz="1400" b="1" dirty="0">
              <a:solidFill>
                <a:schemeClr val="tx2"/>
              </a:solidFill>
              <a:latin typeface="Arial" panose="020B0604020202020204" pitchFamily="34" charset="0"/>
              <a:ea typeface="宋体" pitchFamily="2" charset="-122"/>
            </a:endParaRPr>
          </a:p>
          <a:p>
            <a:pPr lvl="2" algn="just">
              <a:lnSpc>
                <a:spcPct val="110000"/>
              </a:lnSpc>
              <a:buClr>
                <a:srgbClr val="CC3300"/>
              </a:buClr>
              <a:buSzPct val="85000"/>
              <a:buFont typeface="Wingdings" panose="05000000000000000000" pitchFamily="2" charset="2"/>
              <a:buChar char="q"/>
            </a:pPr>
            <a:r>
              <a:rPr lang="zh-CN" altLang="en-US" sz="1400" b="1" dirty="0">
                <a:solidFill>
                  <a:schemeClr val="tx2"/>
                </a:solidFill>
                <a:latin typeface="Arial" panose="020B0604020202020204" pitchFamily="34" charset="0"/>
                <a:ea typeface="宋体" pitchFamily="2" charset="-122"/>
              </a:rPr>
              <a:t> 货币政策有效，需逐步退出</a:t>
            </a:r>
            <a:endParaRPr lang="zh-CN" altLang="en-US" sz="1400" b="1" dirty="0">
              <a:solidFill>
                <a:schemeClr val="tx2"/>
              </a:solidFill>
              <a:latin typeface="Arial" panose="020B0604020202020204" pitchFamily="34" charset="0"/>
              <a:ea typeface="宋体" pitchFamily="2" charset="-122"/>
            </a:endParaRPr>
          </a:p>
        </p:txBody>
      </p:sp>
      <p:pic>
        <p:nvPicPr>
          <p:cNvPr id="499716" name="Picture 7"/>
          <p:cNvPicPr>
            <a:picLocks noChangeAspect="1"/>
          </p:cNvPicPr>
          <p:nvPr/>
        </p:nvPicPr>
        <p:blipFill>
          <a:blip r:embed="rId1"/>
          <a:stretch>
            <a:fillRect/>
          </a:stretch>
        </p:blipFill>
        <p:spPr>
          <a:xfrm>
            <a:off x="4211638" y="4013200"/>
            <a:ext cx="4691062" cy="2368550"/>
          </a:xfrm>
          <a:prstGeom prst="rect">
            <a:avLst/>
          </a:prstGeom>
          <a:noFill/>
          <a:ln w="9525">
            <a:noFill/>
          </a:ln>
        </p:spPr>
      </p:pic>
      <p:sp>
        <p:nvSpPr>
          <p:cNvPr id="499717" name="Rectangle 8"/>
          <p:cNvSpPr/>
          <p:nvPr/>
        </p:nvSpPr>
        <p:spPr>
          <a:xfrm>
            <a:off x="4284663" y="3789363"/>
            <a:ext cx="3295650" cy="304800"/>
          </a:xfrm>
          <a:prstGeom prst="rect">
            <a:avLst/>
          </a:prstGeom>
          <a:noFill/>
          <a:ln w="9525">
            <a:noFill/>
          </a:ln>
        </p:spPr>
        <p:txBody>
          <a:bodyPr wrap="none">
            <a:spAutoFit/>
          </a:bodyPr>
          <a:p>
            <a:r>
              <a:rPr lang="en-US" altLang="zh-CN" sz="1400" b="1">
                <a:solidFill>
                  <a:srgbClr val="990000"/>
                </a:solidFill>
                <a:latin typeface="黑体" pitchFamily="2" charset="-122"/>
                <a:ea typeface="黑体" pitchFamily="2" charset="-122"/>
              </a:rPr>
              <a:t>IMF </a:t>
            </a:r>
            <a:r>
              <a:rPr lang="zh-CN" altLang="en-US" sz="1400" b="1" dirty="0">
                <a:solidFill>
                  <a:srgbClr val="990000"/>
                </a:solidFill>
                <a:latin typeface="黑体" pitchFamily="2" charset="-122"/>
                <a:ea typeface="黑体" pitchFamily="2" charset="-122"/>
              </a:rPr>
              <a:t>调高</a:t>
            </a:r>
            <a:r>
              <a:rPr lang="en-US" altLang="zh-CN" sz="1400" b="1">
                <a:solidFill>
                  <a:srgbClr val="990000"/>
                </a:solidFill>
                <a:latin typeface="黑体" pitchFamily="2" charset="-122"/>
                <a:ea typeface="黑体" pitchFamily="2" charset="-122"/>
              </a:rPr>
              <a:t>12</a:t>
            </a:r>
            <a:r>
              <a:rPr lang="zh-CN" altLang="en-US" sz="1400" b="1" dirty="0">
                <a:solidFill>
                  <a:srgbClr val="990000"/>
                </a:solidFill>
                <a:latin typeface="黑体" pitchFamily="2" charset="-122"/>
                <a:ea typeface="黑体" pitchFamily="2" charset="-122"/>
              </a:rPr>
              <a:t>年全球</a:t>
            </a:r>
            <a:r>
              <a:rPr lang="en-US" altLang="zh-CN" sz="1400" b="1">
                <a:solidFill>
                  <a:srgbClr val="990000"/>
                </a:solidFill>
                <a:latin typeface="黑体" pitchFamily="2" charset="-122"/>
                <a:ea typeface="黑体" pitchFamily="2" charset="-122"/>
              </a:rPr>
              <a:t>GDP</a:t>
            </a:r>
            <a:r>
              <a:rPr lang="zh-CN" altLang="en-US" sz="1400" b="1" dirty="0">
                <a:solidFill>
                  <a:srgbClr val="990000"/>
                </a:solidFill>
                <a:latin typeface="黑体" pitchFamily="2" charset="-122"/>
                <a:ea typeface="黑体" pitchFamily="2" charset="-122"/>
              </a:rPr>
              <a:t>增长的预测至</a:t>
            </a:r>
            <a:r>
              <a:rPr lang="en-US" altLang="zh-CN" sz="1400" b="1">
                <a:solidFill>
                  <a:srgbClr val="990000"/>
                </a:solidFill>
                <a:latin typeface="黑体" pitchFamily="2" charset="-122"/>
                <a:ea typeface="黑体" pitchFamily="2" charset="-122"/>
              </a:rPr>
              <a:t>2.9%</a:t>
            </a:r>
            <a:endParaRPr lang="en-US" altLang="zh-CN" sz="1400" b="1">
              <a:solidFill>
                <a:srgbClr val="990000"/>
              </a:solidFill>
              <a:latin typeface="黑体" pitchFamily="2" charset="-122"/>
              <a:ea typeface="黑体" pitchFamily="2" charset="-122"/>
            </a:endParaRPr>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9107" name="内容占位符 2"/>
          <p:cNvSpPr>
            <a:spLocks noGrp="1"/>
          </p:cNvSpPr>
          <p:nvPr>
            <p:ph idx="1"/>
          </p:nvPr>
        </p:nvSpPr>
        <p:spPr>
          <a:ln/>
        </p:spPr>
        <p:txBody>
          <a:bodyPr vert="horz" wrap="square" lIns="91440" tIns="45720" rIns="91440" bIns="45720" anchor="t" anchorCtr="0"/>
          <a:p>
            <a:pPr marL="273050" indent="-273050"/>
            <a:r>
              <a:rPr lang="zh-CN" altLang="en-US" dirty="0"/>
              <a:t>（</a:t>
            </a:r>
            <a:r>
              <a:rPr lang="en-US" altLang="zh-CN"/>
              <a:t>2</a:t>
            </a:r>
            <a:r>
              <a:rPr lang="zh-CN" altLang="en-US" dirty="0"/>
              <a:t>）存货管理关键风险点</a:t>
            </a:r>
            <a:endParaRPr lang="zh-CN" altLang="en-US"/>
          </a:p>
          <a:p>
            <a:pPr marL="758825" lvl="2">
              <a:buFont typeface="Wingdings" panose="05000000000000000000" pitchFamily="2" charset="2"/>
              <a:buChar char="l"/>
            </a:pPr>
            <a:r>
              <a:rPr lang="en-US" altLang="zh-CN" sz="2200"/>
              <a:t>1 </a:t>
            </a:r>
            <a:r>
              <a:rPr lang="zh-CN" altLang="en-US" sz="2200" dirty="0"/>
              <a:t>存货取得</a:t>
            </a:r>
            <a:endParaRPr lang="zh-CN" altLang="en-US" sz="2200"/>
          </a:p>
          <a:p>
            <a:pPr marL="758825" lvl="2">
              <a:buFont typeface="Wingdings" panose="05000000000000000000" pitchFamily="2" charset="2"/>
              <a:buChar char="l"/>
            </a:pPr>
            <a:r>
              <a:rPr lang="en-US" altLang="zh-CN" sz="2200"/>
              <a:t>2 </a:t>
            </a:r>
            <a:r>
              <a:rPr lang="zh-CN" altLang="en-US" sz="2200" dirty="0"/>
              <a:t>验收入库</a:t>
            </a:r>
            <a:endParaRPr lang="zh-CN" altLang="en-US" sz="2200"/>
          </a:p>
          <a:p>
            <a:pPr marL="758825" lvl="2">
              <a:buFont typeface="Wingdings" panose="05000000000000000000" pitchFamily="2" charset="2"/>
              <a:buChar char="l"/>
            </a:pPr>
            <a:r>
              <a:rPr lang="en-US" altLang="zh-CN" sz="2200"/>
              <a:t>3 </a:t>
            </a:r>
            <a:r>
              <a:rPr lang="zh-CN" altLang="en-US" sz="2200" dirty="0"/>
              <a:t>存货保管</a:t>
            </a:r>
            <a:endParaRPr lang="zh-CN" altLang="en-US" sz="2200"/>
          </a:p>
          <a:p>
            <a:pPr marL="758825" lvl="2">
              <a:buFont typeface="Wingdings" panose="05000000000000000000" pitchFamily="2" charset="2"/>
              <a:buChar char="l"/>
            </a:pPr>
            <a:r>
              <a:rPr lang="en-US" altLang="zh-CN" sz="2200"/>
              <a:t>4 </a:t>
            </a:r>
            <a:r>
              <a:rPr lang="zh-CN" altLang="en-US" sz="2200" dirty="0"/>
              <a:t>领用发出</a:t>
            </a:r>
            <a:endParaRPr lang="zh-CN" altLang="en-US" sz="2200"/>
          </a:p>
          <a:p>
            <a:pPr marL="758825" lvl="2">
              <a:buFont typeface="Wingdings" panose="05000000000000000000" pitchFamily="2" charset="2"/>
              <a:buChar char="l"/>
            </a:pPr>
            <a:r>
              <a:rPr lang="en-US" altLang="zh-CN" sz="2200"/>
              <a:t>5 </a:t>
            </a:r>
            <a:r>
              <a:rPr lang="zh-CN" altLang="en-US" sz="2200" dirty="0"/>
              <a:t>盘点清查</a:t>
            </a:r>
            <a:endParaRPr lang="zh-CN" altLang="en-US" sz="2200"/>
          </a:p>
          <a:p>
            <a:pPr marL="758825" lvl="2">
              <a:buFont typeface="Wingdings" panose="05000000000000000000" pitchFamily="2" charset="2"/>
              <a:buChar char="l"/>
            </a:pPr>
            <a:r>
              <a:rPr lang="en-US" altLang="zh-CN" sz="2200"/>
              <a:t>6 </a:t>
            </a:r>
            <a:r>
              <a:rPr lang="zh-CN" altLang="en-US" sz="2200" dirty="0"/>
              <a:t>销售处置</a:t>
            </a:r>
            <a:endParaRPr lang="zh-CN" altLang="en-US" sz="2200"/>
          </a:p>
          <a:p>
            <a:pPr marL="758825" lvl="2">
              <a:buFont typeface="Wingdings" panose="05000000000000000000" pitchFamily="2" charset="2"/>
              <a:buChar char="l"/>
            </a:pPr>
            <a:r>
              <a:rPr lang="en-US" altLang="zh-CN" sz="2200"/>
              <a:t>7 </a:t>
            </a:r>
            <a:r>
              <a:rPr lang="zh-CN" altLang="en-US" sz="2200" dirty="0"/>
              <a:t>会计系统控制</a:t>
            </a:r>
            <a:endParaRPr lang="zh-CN" altLang="en-US" sz="2200"/>
          </a:p>
          <a:p>
            <a:pPr marL="758825" lvl="2">
              <a:buFont typeface="Wingdings" panose="05000000000000000000" pitchFamily="2" charset="2"/>
              <a:buChar char="l"/>
            </a:pPr>
            <a:endParaRPr lang="zh-CN" altLang="en-US" sz="2200"/>
          </a:p>
          <a:p>
            <a:pPr marL="758825" lvl="2">
              <a:buFont typeface="Wingdings" panose="05000000000000000000" pitchFamily="2" charset="2"/>
              <a:buChar char="l"/>
            </a:pPr>
            <a:endParaRPr lang="zh-CN" altLang="en-US" sz="2200"/>
          </a:p>
          <a:p>
            <a:pPr marL="758825" lvl="2">
              <a:buFont typeface="Wingdings" panose="05000000000000000000" pitchFamily="2" charset="2"/>
              <a:buChar char="l"/>
            </a:pPr>
            <a:endParaRPr lang="zh-CN" altLang="en-US" sz="2200"/>
          </a:p>
          <a:p>
            <a:pPr marL="758825" lvl="2">
              <a:buFont typeface="Wingdings" panose="05000000000000000000" pitchFamily="2" charset="2"/>
              <a:buChar char="l"/>
            </a:pPr>
            <a:endParaRPr lang="zh-CN" altLang="en-US" sz="2200"/>
          </a:p>
          <a:p>
            <a:pPr marL="758825" lvl="2">
              <a:buFont typeface="Wingdings" panose="05000000000000000000" pitchFamily="2" charset="2"/>
              <a:buChar char="l"/>
            </a:pPr>
            <a:endParaRPr lang="zh-CN" altLang="en-US" sz="2200"/>
          </a:p>
          <a:p>
            <a:pPr marL="758825" lvl="2">
              <a:buFont typeface="Wingdings" panose="05000000000000000000" pitchFamily="2" charset="2"/>
              <a:buChar char="l"/>
            </a:pPr>
            <a:endParaRPr lang="zh-CN" altLang="en-US" sz="220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0131" name="内容占位符 2"/>
          <p:cNvSpPr>
            <a:spLocks noGrp="1"/>
          </p:cNvSpPr>
          <p:nvPr>
            <p:ph idx="1"/>
          </p:nvPr>
        </p:nvSpPr>
        <p:spPr>
          <a:ln/>
        </p:spPr>
        <p:txBody>
          <a:bodyPr vert="horz" wrap="square" lIns="91440" tIns="45720" rIns="91440" bIns="45720" anchor="t" anchorCtr="0"/>
          <a:p>
            <a:pPr marL="273050" indent="-273050"/>
            <a:r>
              <a:rPr lang="en-US" altLang="zh-CN"/>
              <a:t>3</a:t>
            </a:r>
            <a:r>
              <a:rPr lang="zh-CN" altLang="en-US" dirty="0"/>
              <a:t>、固定资产管理</a:t>
            </a:r>
            <a:endParaRPr lang="zh-CN" altLang="en-US"/>
          </a:p>
          <a:p>
            <a:pPr marL="758825" lvl="2">
              <a:buFont typeface="Wingdings" panose="05000000000000000000" pitchFamily="2" charset="2"/>
              <a:buChar char="l"/>
            </a:pPr>
            <a:r>
              <a:rPr lang="zh-CN" altLang="en-US" sz="2200" dirty="0"/>
              <a:t>企业的固定资产主要包括为生产商品、提供劳务、出租或经营管理目的持有的房屋、建筑物、机器设备以及运输工具等。</a:t>
            </a:r>
            <a:endParaRPr lang="zh-CN" altLang="en-US" sz="2200" dirty="0"/>
          </a:p>
          <a:p>
            <a:pPr marL="758825" lvl="2">
              <a:buFont typeface="Wingdings" panose="05000000000000000000" pitchFamily="2" charset="2"/>
              <a:buChar char="l"/>
            </a:pPr>
            <a:r>
              <a:rPr lang="zh-CN" altLang="en-US" sz="2200" dirty="0"/>
              <a:t>（</a:t>
            </a:r>
            <a:r>
              <a:rPr lang="en-US" altLang="zh-CN" sz="2200"/>
              <a:t>1</a:t>
            </a:r>
            <a:r>
              <a:rPr lang="zh-CN" altLang="en-US" sz="2200" dirty="0"/>
              <a:t>）固定资产管理业务流程</a:t>
            </a:r>
            <a:endParaRPr lang="zh-CN" altLang="en-US" sz="2200"/>
          </a:p>
          <a:p>
            <a:pPr marL="758825" lvl="2">
              <a:buFont typeface="Wingdings" panose="05000000000000000000" pitchFamily="2" charset="2"/>
              <a:buChar char="l"/>
            </a:pPr>
            <a:r>
              <a:rPr lang="zh-CN" altLang="en-US" sz="2200" dirty="0"/>
              <a:t>固定资产管理业务流程主要包括资产取得、资产验收、登记造册、资产投保、运行维护、定期评估、更新改造以及淘汰处置等。具体如图所示。</a:t>
            </a:r>
            <a:endParaRPr lang="zh-CN" altLang="en-US" sz="2200" dirty="0"/>
          </a:p>
          <a:p>
            <a:pPr marL="758825" lvl="2">
              <a:buFont typeface="Wingdings" panose="05000000000000000000" pitchFamily="2" charset="2"/>
              <a:buChar char="l"/>
            </a:pPr>
            <a:endParaRPr lang="zh-CN" altLang="en-US" sz="2200"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1155" name="内容占位符 2"/>
          <p:cNvSpPr>
            <a:spLocks noGrp="1"/>
          </p:cNvSpPr>
          <p:nvPr>
            <p:ph idx="1"/>
          </p:nvPr>
        </p:nvSpPr>
        <p:spPr>
          <a:ln/>
        </p:spPr>
        <p:txBody>
          <a:bodyPr vert="horz" wrap="square" lIns="91440" tIns="45720" rIns="91440" bIns="45720" anchor="t" anchorCtr="0"/>
          <a:p>
            <a:pPr marL="273050" indent="-273050">
              <a:buNone/>
            </a:pPr>
            <a:r>
              <a:rPr lang="en-US" altLang="zh-CN"/>
              <a:t>                 </a:t>
            </a:r>
            <a:endParaRPr lang="en-US" altLang="zh-CN" dirty="0"/>
          </a:p>
        </p:txBody>
      </p:sp>
      <p:sp>
        <p:nvSpPr>
          <p:cNvPr id="561156" name="Rectangle 5"/>
          <p:cNvSpPr/>
          <p:nvPr/>
        </p:nvSpPr>
        <p:spPr>
          <a:xfrm>
            <a:off x="0" y="0"/>
            <a:ext cx="9144000" cy="0"/>
          </a:xfrm>
          <a:prstGeom prst="rect">
            <a:avLst/>
          </a:prstGeom>
          <a:noFill/>
          <a:ln w="9525">
            <a:noFill/>
          </a:ln>
        </p:spPr>
        <p:txBody>
          <a:bodyPr wrap="none" anchor="ctr" anchorCtr="0">
            <a:spAutoFit/>
          </a:bodyPr>
          <a:p>
            <a:endParaRPr dirty="0">
              <a:latin typeface="Arial" panose="020B0604020202020204" pitchFamily="34" charset="0"/>
              <a:ea typeface="宋体" pitchFamily="2" charset="-122"/>
            </a:endParaRPr>
          </a:p>
        </p:txBody>
      </p:sp>
      <p:graphicFrame>
        <p:nvGraphicFramePr>
          <p:cNvPr id="561157" name="Object 4"/>
          <p:cNvGraphicFramePr/>
          <p:nvPr/>
        </p:nvGraphicFramePr>
        <p:xfrm>
          <a:off x="714375" y="1143000"/>
          <a:ext cx="7929563" cy="5534025"/>
        </p:xfrm>
        <a:graphic>
          <a:graphicData uri="http://schemas.openxmlformats.org/presentationml/2006/ole">
            <mc:AlternateContent xmlns:mc="http://schemas.openxmlformats.org/markup-compatibility/2006">
              <mc:Choice xmlns:v="urn:schemas-microsoft-com:vml" Requires="v">
                <p:oleObj spid="_x0000_s3082" name="" r:id="rId1" imgW="4247515" imgH="3852545" progId="">
                  <p:embed/>
                </p:oleObj>
              </mc:Choice>
              <mc:Fallback>
                <p:oleObj name="" r:id="rId1" imgW="4247515" imgH="3852545" progId="">
                  <p:embed/>
                  <p:pic>
                    <p:nvPicPr>
                      <p:cNvPr id="0" name="图片 3081"/>
                      <p:cNvPicPr/>
                      <p:nvPr/>
                    </p:nvPicPr>
                    <p:blipFill>
                      <a:blip r:embed="rId2"/>
                      <a:stretch>
                        <a:fillRect/>
                      </a:stretch>
                    </p:blipFill>
                    <p:spPr>
                      <a:xfrm>
                        <a:off x="714375" y="1143000"/>
                        <a:ext cx="7929563" cy="5534025"/>
                      </a:xfrm>
                      <a:prstGeom prst="rect">
                        <a:avLst/>
                      </a:prstGeom>
                      <a:noFill/>
                      <a:ln w="38100">
                        <a:noFill/>
                        <a:miter/>
                      </a:ln>
                    </p:spPr>
                  </p:pic>
                </p:oleObj>
              </mc:Fallback>
            </mc:AlternateContent>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2178" name="内容占位符 4"/>
          <p:cNvSpPr>
            <a:spLocks noGrp="1"/>
          </p:cNvSpPr>
          <p:nvPr>
            <p:ph sz="half" idx="1"/>
          </p:nvPr>
        </p:nvSpPr>
        <p:spPr>
          <a:xfrm>
            <a:off x="928688" y="2076450"/>
            <a:ext cx="3325812" cy="2560638"/>
          </a:xfrm>
          <a:ln/>
        </p:spPr>
        <p:txBody>
          <a:bodyPr vert="horz" wrap="square" lIns="91440" tIns="45720" rIns="91440" bIns="45720" anchor="t" anchorCtr="0"/>
          <a:lstStyle>
            <a:lvl1pPr lvl="0">
              <a:buClrTx/>
              <a:buSzTx/>
              <a:buFontTx/>
              <a:defRPr sz="2800"/>
            </a:lvl1pPr>
            <a:lvl2pPr lvl="1">
              <a:buClrTx/>
              <a:buSzTx/>
              <a:buFontTx/>
              <a:defRPr sz="2400"/>
            </a:lvl2pPr>
            <a:lvl3pPr lvl="2">
              <a:buClrTx/>
              <a:buSzTx/>
              <a:buFontTx/>
              <a:defRPr sz="2000"/>
            </a:lvl3pPr>
            <a:lvl4pPr lvl="3">
              <a:buClrTx/>
              <a:buSzTx/>
              <a:buFontTx/>
              <a:defRPr sz="1800"/>
            </a:lvl4pPr>
            <a:lvl5pPr lvl="4">
              <a:buClrTx/>
              <a:buSzTx/>
              <a:buFontTx/>
              <a:defRPr sz="1800"/>
            </a:lvl5pPr>
          </a:lstStyle>
          <a:p>
            <a:pPr marL="758825" lvl="2" indent="-228600">
              <a:buFont typeface="Wingdings" panose="05000000000000000000" pitchFamily="2" charset="2"/>
              <a:buChar char="l"/>
            </a:pPr>
            <a:r>
              <a:rPr lang="en-US" altLang="zh-CN" sz="2200"/>
              <a:t>1 </a:t>
            </a:r>
            <a:r>
              <a:rPr lang="zh-CN" altLang="en-US" sz="2200" dirty="0"/>
              <a:t>固定资产的取得</a:t>
            </a:r>
            <a:endParaRPr lang="zh-CN" altLang="en-US" sz="2200"/>
          </a:p>
          <a:p>
            <a:pPr marL="758825" lvl="2" indent="-228600">
              <a:buFont typeface="Wingdings" panose="05000000000000000000" pitchFamily="2" charset="2"/>
              <a:buChar char="l"/>
            </a:pPr>
            <a:r>
              <a:rPr lang="en-US" altLang="zh-CN"/>
              <a:t>2 </a:t>
            </a:r>
            <a:r>
              <a:rPr lang="zh-CN" altLang="en-US" dirty="0"/>
              <a:t>固定资产验收</a:t>
            </a:r>
            <a:endParaRPr lang="zh-CN" altLang="en-US"/>
          </a:p>
          <a:p>
            <a:pPr marL="758825" lvl="2" indent="-228600">
              <a:buFont typeface="Wingdings" panose="05000000000000000000" pitchFamily="2" charset="2"/>
              <a:buChar char="l"/>
            </a:pPr>
            <a:r>
              <a:rPr lang="en-US" altLang="zh-CN"/>
              <a:t>3 </a:t>
            </a:r>
            <a:r>
              <a:rPr lang="zh-CN" altLang="en-US" dirty="0"/>
              <a:t>登记造册</a:t>
            </a:r>
            <a:endParaRPr lang="zh-CN" altLang="en-US"/>
          </a:p>
          <a:p>
            <a:pPr marL="758825" lvl="2" indent="-228600">
              <a:buFont typeface="Wingdings" panose="05000000000000000000" pitchFamily="2" charset="2"/>
              <a:buChar char="l"/>
            </a:pPr>
            <a:r>
              <a:rPr lang="en-US" altLang="zh-CN"/>
              <a:t>4 </a:t>
            </a:r>
            <a:r>
              <a:rPr lang="zh-CN" altLang="en-US" dirty="0"/>
              <a:t>固定资产投保</a:t>
            </a:r>
            <a:endParaRPr lang="zh-CN" altLang="en-US"/>
          </a:p>
          <a:p>
            <a:pPr marL="758825" lvl="2" indent="-228600">
              <a:buFont typeface="Wingdings" panose="05000000000000000000" pitchFamily="2" charset="2"/>
              <a:buChar char="l"/>
            </a:pPr>
            <a:r>
              <a:rPr lang="en-US" altLang="zh-CN"/>
              <a:t>5 </a:t>
            </a:r>
            <a:r>
              <a:rPr lang="zh-CN" altLang="en-US" dirty="0"/>
              <a:t>固定资产的运行维护</a:t>
            </a:r>
            <a:endParaRPr lang="zh-CN" altLang="en-US"/>
          </a:p>
          <a:p>
            <a:pPr marL="273050" lvl="0" indent="-273050"/>
            <a:endParaRPr lang="zh-CN" altLang="en-US" sz="3600" dirty="0"/>
          </a:p>
        </p:txBody>
      </p:sp>
      <p:sp>
        <p:nvSpPr>
          <p:cNvPr id="562179" name="内容占位符 5"/>
          <p:cNvSpPr>
            <a:spLocks noGrp="1"/>
          </p:cNvSpPr>
          <p:nvPr>
            <p:ph sz="half" idx="1"/>
          </p:nvPr>
        </p:nvSpPr>
        <p:spPr>
          <a:xfrm>
            <a:off x="4302125" y="2017713"/>
            <a:ext cx="3324225" cy="2917825"/>
          </a:xfrm>
          <a:ln/>
        </p:spPr>
        <p:txBody>
          <a:bodyPr vert="horz" wrap="square" lIns="91440" tIns="45720" rIns="91440" bIns="45720" anchor="t" anchorCtr="0"/>
          <a:lstStyle>
            <a:lvl1pPr lvl="0">
              <a:buClrTx/>
              <a:buSzTx/>
              <a:buFontTx/>
              <a:defRPr sz="2800"/>
            </a:lvl1pPr>
            <a:lvl2pPr lvl="1">
              <a:buClrTx/>
              <a:buSzTx/>
              <a:buFontTx/>
              <a:defRPr sz="2400"/>
            </a:lvl2pPr>
            <a:lvl3pPr lvl="2">
              <a:buClrTx/>
              <a:buSzTx/>
              <a:buFontTx/>
              <a:defRPr sz="2000"/>
            </a:lvl3pPr>
            <a:lvl4pPr lvl="3">
              <a:buClrTx/>
              <a:buSzTx/>
              <a:buFontTx/>
              <a:defRPr sz="1800"/>
            </a:lvl4pPr>
            <a:lvl5pPr lvl="4">
              <a:buClrTx/>
              <a:buSzTx/>
              <a:buFontTx/>
              <a:defRPr sz="1800"/>
            </a:lvl5pPr>
          </a:lstStyle>
          <a:p>
            <a:pPr marL="758825" lvl="2" indent="-228600">
              <a:buFont typeface="Wingdings" panose="05000000000000000000" pitchFamily="2" charset="2"/>
              <a:buChar char="l"/>
            </a:pPr>
            <a:r>
              <a:rPr lang="en-US" altLang="zh-CN"/>
              <a:t>6 </a:t>
            </a:r>
            <a:r>
              <a:rPr lang="zh-CN" altLang="en-US" dirty="0"/>
              <a:t>固定资产更新改造</a:t>
            </a:r>
            <a:endParaRPr lang="zh-CN" altLang="en-US"/>
          </a:p>
          <a:p>
            <a:pPr marL="758825" lvl="2" indent="-228600">
              <a:buFont typeface="Wingdings" panose="05000000000000000000" pitchFamily="2" charset="2"/>
              <a:buChar char="l"/>
            </a:pPr>
            <a:r>
              <a:rPr lang="en-US" altLang="zh-CN"/>
              <a:t>7 </a:t>
            </a:r>
            <a:r>
              <a:rPr lang="zh-CN" altLang="en-US" dirty="0"/>
              <a:t>固定资产盘点清查</a:t>
            </a:r>
            <a:endParaRPr lang="zh-CN" altLang="en-US"/>
          </a:p>
          <a:p>
            <a:pPr marL="758825" lvl="2" indent="-228600">
              <a:buFont typeface="Wingdings" panose="05000000000000000000" pitchFamily="2" charset="2"/>
              <a:buChar char="l"/>
            </a:pPr>
            <a:r>
              <a:rPr lang="en-US" altLang="zh-CN"/>
              <a:t>8 </a:t>
            </a:r>
            <a:r>
              <a:rPr lang="zh-CN" altLang="en-US" dirty="0"/>
              <a:t>固定资产淘汰处置</a:t>
            </a:r>
            <a:endParaRPr lang="zh-CN" altLang="en-US"/>
          </a:p>
          <a:p>
            <a:pPr marL="758825" lvl="2" indent="-228600">
              <a:buFont typeface="Wingdings" panose="05000000000000000000" pitchFamily="2" charset="2"/>
              <a:buChar char="l"/>
            </a:pPr>
            <a:r>
              <a:rPr lang="en-US" altLang="zh-CN"/>
              <a:t>9 </a:t>
            </a:r>
            <a:r>
              <a:rPr lang="zh-CN" altLang="en-US" dirty="0"/>
              <a:t>会计系统控制</a:t>
            </a:r>
            <a:endParaRPr lang="zh-CN" altLang="en-US" dirty="0"/>
          </a:p>
        </p:txBody>
      </p:sp>
      <p:sp>
        <p:nvSpPr>
          <p:cNvPr id="7" name="标题 6"/>
          <p:cNvSpPr>
            <a:spLocks noGrp="1"/>
          </p:cNvSpPr>
          <p:nvPr>
            <p:ph type="title" idx="4294967295"/>
          </p:nvPr>
        </p:nvSpPr>
        <p:spPr>
          <a:xfrm>
            <a:off x="285750" y="928688"/>
            <a:ext cx="7242175" cy="1143000"/>
          </a:xfrm>
        </p:spPr>
        <p:txBody>
          <a:bodyPr vert="horz" lIns="45720" tIns="0" rIns="45720" bIns="0" anchor="b" anchorCtr="0"/>
          <a:p>
            <a:r>
              <a:rPr lang="zh-CN" altLang="en-US" sz="3400" dirty="0">
                <a:solidFill>
                  <a:srgbClr val="5A2C64"/>
                </a:solidFill>
                <a:latin typeface="黑体" pitchFamily="2" charset="-122"/>
              </a:rPr>
              <a:t>（</a:t>
            </a:r>
            <a:r>
              <a:rPr lang="en-US" altLang="zh-CN" sz="3400">
                <a:solidFill>
                  <a:srgbClr val="5A2C64"/>
                </a:solidFill>
                <a:latin typeface="黑体" pitchFamily="2" charset="-122"/>
              </a:rPr>
              <a:t>2</a:t>
            </a:r>
            <a:r>
              <a:rPr lang="zh-CN" altLang="en-US" sz="3400" dirty="0">
                <a:solidFill>
                  <a:srgbClr val="5A2C64"/>
                </a:solidFill>
                <a:latin typeface="黑体" pitchFamily="2" charset="-122"/>
              </a:rPr>
              <a:t>）固定资产管理的关键风险点</a:t>
            </a:r>
            <a:br>
              <a:rPr lang="zh-CN" altLang="en-US"/>
            </a:br>
            <a:endParaRPr lang="zh-CN" alt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03" name="内容占位符 2"/>
          <p:cNvSpPr>
            <a:spLocks noGrp="1"/>
          </p:cNvSpPr>
          <p:nvPr>
            <p:ph idx="1"/>
          </p:nvPr>
        </p:nvSpPr>
        <p:spPr>
          <a:ln/>
        </p:spPr>
        <p:txBody>
          <a:bodyPr vert="horz" wrap="square" lIns="91440" tIns="45720" rIns="91440" bIns="45720" anchor="t" anchorCtr="0"/>
          <a:p>
            <a:pPr marL="273050" indent="-273050"/>
            <a:r>
              <a:rPr lang="en-US" altLang="zh-CN"/>
              <a:t>4</a:t>
            </a:r>
            <a:r>
              <a:rPr lang="zh-CN" altLang="en-US" dirty="0"/>
              <a:t>、无形资产管理</a:t>
            </a:r>
            <a:endParaRPr lang="zh-CN" altLang="en-US"/>
          </a:p>
          <a:p>
            <a:pPr marL="758825" lvl="2">
              <a:buFont typeface="Wingdings" panose="05000000000000000000" pitchFamily="2" charset="2"/>
              <a:buChar char="l"/>
            </a:pPr>
            <a:r>
              <a:rPr lang="zh-CN" altLang="en-US" sz="2200" dirty="0"/>
              <a:t>企业无形资产包括品牌、商标、专利、专有技术和土地使用权等。</a:t>
            </a:r>
            <a:endParaRPr lang="zh-CN" altLang="en-US" sz="2200" dirty="0"/>
          </a:p>
          <a:p>
            <a:pPr marL="758825" lvl="2">
              <a:buFont typeface="Wingdings" panose="05000000000000000000" pitchFamily="2" charset="2"/>
              <a:buChar char="l"/>
            </a:pPr>
            <a:r>
              <a:rPr lang="zh-CN" altLang="en-US" sz="2200" dirty="0"/>
              <a:t>（</a:t>
            </a:r>
            <a:r>
              <a:rPr lang="en-US" altLang="zh-CN" sz="2200"/>
              <a:t>1</a:t>
            </a:r>
            <a:r>
              <a:rPr lang="zh-CN" altLang="en-US" sz="2200" dirty="0"/>
              <a:t>）无形资产管理业务流程</a:t>
            </a:r>
            <a:endParaRPr lang="zh-CN" altLang="en-US" sz="2200" dirty="0"/>
          </a:p>
          <a:p>
            <a:pPr marL="758825" lvl="2">
              <a:buFont typeface="Wingdings" panose="05000000000000000000" pitchFamily="2" charset="2"/>
              <a:buChar char="l"/>
            </a:pPr>
            <a:r>
              <a:rPr lang="zh-CN" altLang="en-US" sz="2200" dirty="0"/>
              <a:t>无形资产管理业务流程主要包括无形资产取得与验收、资产的使用与保护、技术升级和更新换代、无形资产处置。具体如图所示。</a:t>
            </a:r>
            <a:endParaRPr lang="zh-CN" altLang="en-US" sz="2200" dirty="0"/>
          </a:p>
          <a:p>
            <a:pPr marL="273050" indent="-273050"/>
            <a:endParaRPr lang="zh-CN" alt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4227" name="Rectangle 2"/>
          <p:cNvSpPr/>
          <p:nvPr/>
        </p:nvSpPr>
        <p:spPr>
          <a:xfrm>
            <a:off x="0" y="0"/>
            <a:ext cx="9144000" cy="0"/>
          </a:xfrm>
          <a:prstGeom prst="rect">
            <a:avLst/>
          </a:prstGeom>
          <a:noFill/>
          <a:ln w="9525">
            <a:noFill/>
          </a:ln>
        </p:spPr>
        <p:txBody>
          <a:bodyPr wrap="none" anchor="ctr" anchorCtr="0">
            <a:spAutoFit/>
          </a:bodyPr>
          <a:p>
            <a:endParaRPr dirty="0">
              <a:latin typeface="Arial" panose="020B0604020202020204" pitchFamily="34" charset="0"/>
              <a:ea typeface="宋体" pitchFamily="2" charset="-122"/>
            </a:endParaRPr>
          </a:p>
        </p:txBody>
      </p:sp>
      <p:graphicFrame>
        <p:nvGraphicFramePr>
          <p:cNvPr id="564228" name="Object 1"/>
          <p:cNvGraphicFramePr/>
          <p:nvPr/>
        </p:nvGraphicFramePr>
        <p:xfrm>
          <a:off x="762000" y="1219200"/>
          <a:ext cx="7786688" cy="5357813"/>
        </p:xfrm>
        <a:graphic>
          <a:graphicData uri="http://schemas.openxmlformats.org/presentationml/2006/ole">
            <mc:AlternateContent xmlns:mc="http://schemas.openxmlformats.org/markup-compatibility/2006">
              <mc:Choice xmlns:v="urn:schemas-microsoft-com:vml" Requires="v">
                <p:oleObj spid="_x0000_s3083" name="" r:id="rId1" imgW="3413760" imgH="3081655" progId="">
                  <p:embed/>
                </p:oleObj>
              </mc:Choice>
              <mc:Fallback>
                <p:oleObj name="" r:id="rId1" imgW="3413760" imgH="3081655" progId="">
                  <p:embed/>
                  <p:pic>
                    <p:nvPicPr>
                      <p:cNvPr id="0" name="图片 3082"/>
                      <p:cNvPicPr/>
                      <p:nvPr/>
                    </p:nvPicPr>
                    <p:blipFill>
                      <a:blip r:embed="rId2"/>
                      <a:stretch>
                        <a:fillRect/>
                      </a:stretch>
                    </p:blipFill>
                    <p:spPr>
                      <a:xfrm>
                        <a:off x="762000" y="1219200"/>
                        <a:ext cx="7786688" cy="5357813"/>
                      </a:xfrm>
                      <a:prstGeom prst="rect">
                        <a:avLst/>
                      </a:prstGeom>
                      <a:noFill/>
                      <a:ln w="38100">
                        <a:noFill/>
                        <a:miter/>
                      </a:ln>
                    </p:spPr>
                  </p:pic>
                </p:oleObj>
              </mc:Fallback>
            </mc:AlternateContent>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5251" name="内容占位符 2"/>
          <p:cNvSpPr>
            <a:spLocks noGrp="1"/>
          </p:cNvSpPr>
          <p:nvPr>
            <p:ph idx="1"/>
          </p:nvPr>
        </p:nvSpPr>
        <p:spPr>
          <a:ln/>
        </p:spPr>
        <p:txBody>
          <a:bodyPr vert="horz" wrap="square" lIns="91440" tIns="45720" rIns="91440" bIns="45720" anchor="t" anchorCtr="0"/>
          <a:p>
            <a:pPr marL="273050" indent="-273050"/>
            <a:r>
              <a:rPr lang="zh-CN" altLang="en-US" dirty="0"/>
              <a:t>（</a:t>
            </a:r>
            <a:r>
              <a:rPr lang="en-US" altLang="zh-CN"/>
              <a:t>2</a:t>
            </a:r>
            <a:r>
              <a:rPr lang="zh-CN" altLang="en-US" dirty="0"/>
              <a:t>）无形资产管理的关键风险点</a:t>
            </a:r>
            <a:endParaRPr lang="zh-CN" altLang="en-US"/>
          </a:p>
          <a:p>
            <a:pPr marL="758825" lvl="2">
              <a:buFont typeface="Wingdings" panose="05000000000000000000" pitchFamily="2" charset="2"/>
              <a:buChar char="l"/>
            </a:pPr>
            <a:r>
              <a:rPr lang="en-US" altLang="zh-CN" sz="2200"/>
              <a:t>1 </a:t>
            </a:r>
            <a:r>
              <a:rPr lang="zh-CN" altLang="en-US" sz="2200" dirty="0"/>
              <a:t>无形资产的取得与验收</a:t>
            </a:r>
            <a:endParaRPr lang="zh-CN" altLang="en-US" sz="2200"/>
          </a:p>
          <a:p>
            <a:pPr marL="758825" lvl="2">
              <a:buFont typeface="Wingdings" panose="05000000000000000000" pitchFamily="2" charset="2"/>
              <a:buChar char="l"/>
            </a:pPr>
            <a:r>
              <a:rPr lang="en-US" altLang="zh-CN" sz="2200"/>
              <a:t>2 </a:t>
            </a:r>
            <a:r>
              <a:rPr lang="zh-CN" altLang="en-US" sz="2200" dirty="0"/>
              <a:t>无形资产的使用与保护</a:t>
            </a:r>
            <a:endParaRPr lang="zh-CN" altLang="en-US" sz="2200"/>
          </a:p>
          <a:p>
            <a:pPr marL="758825" lvl="2">
              <a:buFont typeface="Wingdings" panose="05000000000000000000" pitchFamily="2" charset="2"/>
              <a:buChar char="l"/>
            </a:pPr>
            <a:r>
              <a:rPr lang="en-US" altLang="zh-CN" sz="2200"/>
              <a:t>3 </a:t>
            </a:r>
            <a:r>
              <a:rPr lang="zh-CN" altLang="en-US" sz="2200" dirty="0"/>
              <a:t>技术升级和更新换代</a:t>
            </a:r>
            <a:endParaRPr lang="zh-CN" altLang="en-US" sz="2200"/>
          </a:p>
          <a:p>
            <a:pPr marL="758825" lvl="2">
              <a:buFont typeface="Wingdings" panose="05000000000000000000" pitchFamily="2" charset="2"/>
              <a:buChar char="l"/>
            </a:pPr>
            <a:r>
              <a:rPr lang="en-US" altLang="zh-CN" sz="2200"/>
              <a:t>4 </a:t>
            </a:r>
            <a:r>
              <a:rPr lang="zh-CN" altLang="en-US" sz="2200" dirty="0"/>
              <a:t>无形资产处置</a:t>
            </a:r>
            <a:endParaRPr lang="zh-CN" altLang="en-US" sz="2200"/>
          </a:p>
          <a:p>
            <a:pPr marL="758825" lvl="2">
              <a:buFont typeface="Wingdings" panose="05000000000000000000" pitchFamily="2" charset="2"/>
              <a:buChar char="l"/>
            </a:pPr>
            <a:r>
              <a:rPr lang="en-US" altLang="zh-CN" sz="2200"/>
              <a:t>5 </a:t>
            </a:r>
            <a:r>
              <a:rPr lang="zh-CN" altLang="en-US" sz="2200" dirty="0"/>
              <a:t>会计系统控制</a:t>
            </a:r>
            <a:endParaRPr lang="zh-CN" altLang="en-US" sz="2200"/>
          </a:p>
          <a:p>
            <a:pPr marL="758825" lvl="2">
              <a:buFont typeface="Wingdings" panose="05000000000000000000" pitchFamily="2" charset="2"/>
              <a:buChar char="l"/>
            </a:pPr>
            <a:endParaRPr lang="zh-CN" altLang="en-US" sz="2200"/>
          </a:p>
          <a:p>
            <a:pPr marL="758825" lvl="2">
              <a:buFont typeface="Wingdings" panose="05000000000000000000" pitchFamily="2" charset="2"/>
              <a:buChar char="l"/>
            </a:pPr>
            <a:endParaRPr lang="zh-CN" altLang="en-US" sz="2200"/>
          </a:p>
          <a:p>
            <a:pPr marL="758825" lvl="2">
              <a:buFont typeface="Wingdings" panose="05000000000000000000" pitchFamily="2" charset="2"/>
              <a:buChar char="l"/>
            </a:pPr>
            <a:endParaRPr lang="zh-CN" altLang="en-US" sz="2200"/>
          </a:p>
          <a:p>
            <a:pPr marL="758825" lvl="2">
              <a:buFont typeface="Wingdings" panose="05000000000000000000" pitchFamily="2" charset="2"/>
              <a:buChar char="l"/>
            </a:pPr>
            <a:endParaRPr lang="zh-CN" altLang="en-US" sz="220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p:txBody>
          <a:bodyPr vert="horz" lIns="45720" tIns="0" rIns="45720" bIns="0" anchor="b" anchorCtr="0"/>
          <a:p>
            <a:r>
              <a:rPr lang="zh-CN" altLang="en-US" dirty="0"/>
              <a:t>四、销售业务控制</a:t>
            </a:r>
            <a:endParaRPr lang="zh-CN" altLang="en-US" dirty="0"/>
          </a:p>
        </p:txBody>
      </p:sp>
      <p:sp>
        <p:nvSpPr>
          <p:cNvPr id="567299" name="内容占位符 2"/>
          <p:cNvSpPr>
            <a:spLocks noGrp="1"/>
          </p:cNvSpPr>
          <p:nvPr>
            <p:ph idx="1"/>
          </p:nvPr>
        </p:nvSpPr>
        <p:spPr>
          <a:ln/>
        </p:spPr>
        <p:txBody>
          <a:bodyPr vert="horz" wrap="square" lIns="91440" tIns="45720" rIns="91440" bIns="45720" anchor="t" anchorCtr="0"/>
          <a:p>
            <a:pPr marL="273050" indent="-273050"/>
            <a:r>
              <a:rPr lang="en-US" altLang="zh-CN"/>
              <a:t>1</a:t>
            </a:r>
            <a:r>
              <a:rPr lang="zh-CN" altLang="en-US" dirty="0"/>
              <a:t>、销售业务的总体要求</a:t>
            </a:r>
            <a:endParaRPr lang="zh-CN" altLang="en-US"/>
          </a:p>
          <a:p>
            <a:pPr marL="758825" lvl="2">
              <a:buFont typeface="Wingdings" panose="05000000000000000000" pitchFamily="2" charset="2"/>
              <a:buChar char="l"/>
            </a:pPr>
            <a:r>
              <a:rPr lang="zh-CN" altLang="en-US" sz="2200" dirty="0"/>
              <a:t>（</a:t>
            </a:r>
            <a:r>
              <a:rPr lang="en-US" altLang="zh-CN" sz="2200"/>
              <a:t>1</a:t>
            </a:r>
            <a:r>
              <a:rPr lang="zh-CN" altLang="en-US" sz="2200" dirty="0"/>
              <a:t>）全面梳理销售业务流程</a:t>
            </a:r>
            <a:endParaRPr lang="zh-CN" altLang="en-US" sz="2200" dirty="0"/>
          </a:p>
          <a:p>
            <a:pPr marL="758825" lvl="2">
              <a:buFont typeface="Wingdings" panose="05000000000000000000" pitchFamily="2" charset="2"/>
              <a:buChar char="l"/>
            </a:pPr>
            <a:r>
              <a:rPr lang="zh-CN" altLang="en-US" sz="2200" dirty="0"/>
              <a:t>企业应当结合实际情况，全面梳理销售业务流程。</a:t>
            </a:r>
            <a:endParaRPr lang="zh-CN" altLang="en-US" sz="2200" dirty="0"/>
          </a:p>
          <a:p>
            <a:pPr marL="758825" lvl="2">
              <a:buFont typeface="Wingdings" panose="05000000000000000000" pitchFamily="2" charset="2"/>
              <a:buChar char="l"/>
            </a:pPr>
            <a:r>
              <a:rPr lang="zh-CN" altLang="en-US" sz="2200" dirty="0"/>
              <a:t>（</a:t>
            </a:r>
            <a:r>
              <a:rPr lang="en-US" altLang="zh-CN" sz="2200"/>
              <a:t>2</a:t>
            </a:r>
            <a:r>
              <a:rPr lang="zh-CN" altLang="en-US" sz="2200" dirty="0"/>
              <a:t>）完善相关管理制度</a:t>
            </a:r>
            <a:endParaRPr lang="zh-CN" altLang="en-US" sz="2200" dirty="0"/>
          </a:p>
          <a:p>
            <a:pPr marL="758825" lvl="2">
              <a:buFont typeface="Wingdings" panose="05000000000000000000" pitchFamily="2" charset="2"/>
              <a:buChar char="l"/>
            </a:pPr>
            <a:r>
              <a:rPr lang="zh-CN" altLang="en-US" sz="2200" dirty="0"/>
              <a:t>企业应当完善销售业务相关管理制度，包括</a:t>
            </a:r>
            <a:r>
              <a:rPr lang="zh-CN" altLang="en-US" sz="2200" dirty="0">
                <a:solidFill>
                  <a:srgbClr val="FF0000"/>
                </a:solidFill>
              </a:rPr>
              <a:t>销售、发货、收款</a:t>
            </a:r>
            <a:r>
              <a:rPr lang="zh-CN" altLang="en-US" sz="2200" dirty="0"/>
              <a:t>等方面的制度，有效防范经营风险。</a:t>
            </a:r>
            <a:endParaRPr lang="zh-CN" altLang="en-US" sz="2200" dirty="0"/>
          </a:p>
          <a:p>
            <a:pPr marL="758825" lvl="2">
              <a:buFont typeface="Wingdings" panose="05000000000000000000" pitchFamily="2" charset="2"/>
              <a:buChar char="l"/>
            </a:pPr>
            <a:r>
              <a:rPr lang="zh-CN" altLang="en-US" sz="2200" dirty="0"/>
              <a:t>（</a:t>
            </a:r>
            <a:r>
              <a:rPr lang="en-US" altLang="zh-CN" sz="2200"/>
              <a:t>3</a:t>
            </a:r>
            <a:r>
              <a:rPr lang="zh-CN" altLang="en-US" sz="2200" dirty="0"/>
              <a:t>）查清薄弱环节</a:t>
            </a:r>
            <a:endParaRPr lang="zh-CN" altLang="en-US" sz="2200" dirty="0"/>
          </a:p>
          <a:p>
            <a:pPr marL="758825" lvl="2">
              <a:buFont typeface="Wingdings" panose="05000000000000000000" pitchFamily="2" charset="2"/>
              <a:buChar char="l"/>
            </a:pPr>
            <a:r>
              <a:rPr lang="zh-CN" altLang="en-US" sz="2200" dirty="0"/>
              <a:t>在全面梳理相关业务流程的基础上，定期检查分析销售过程中的薄弱环节，采取有效控制措施，确保实现销售目标。</a:t>
            </a:r>
            <a:endParaRPr lang="zh-CN" altLang="en-US" sz="2200" dirty="0"/>
          </a:p>
          <a:p>
            <a:pPr marL="273050" indent="-273050"/>
            <a:endParaRPr lang="zh-CN" alt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a:xfrm>
            <a:off x="457200" y="-304800"/>
            <a:ext cx="8229600" cy="1143000"/>
          </a:xfrm>
        </p:spPr>
        <p:txBody>
          <a:bodyPr vert="horz" lIns="45720" tIns="0" rIns="45720" bIns="0" anchor="b" anchorCtr="0"/>
          <a:p>
            <a:r>
              <a:rPr lang="en-US" altLang="zh-CN" sz="3200"/>
              <a:t>2</a:t>
            </a:r>
            <a:r>
              <a:rPr lang="zh-CN" altLang="en-US" sz="3200" dirty="0"/>
              <a:t>、销售业务控制流程</a:t>
            </a:r>
            <a:endParaRPr lang="zh-CN" altLang="en-US" sz="3200" dirty="0"/>
          </a:p>
        </p:txBody>
      </p:sp>
      <p:sp>
        <p:nvSpPr>
          <p:cNvPr id="569347" name="Rectangle 2"/>
          <p:cNvSpPr/>
          <p:nvPr/>
        </p:nvSpPr>
        <p:spPr>
          <a:xfrm>
            <a:off x="0" y="0"/>
            <a:ext cx="9144000" cy="0"/>
          </a:xfrm>
          <a:prstGeom prst="rect">
            <a:avLst/>
          </a:prstGeom>
          <a:noFill/>
          <a:ln w="9525">
            <a:noFill/>
          </a:ln>
        </p:spPr>
        <p:txBody>
          <a:bodyPr wrap="none" anchor="ctr" anchorCtr="0">
            <a:spAutoFit/>
          </a:bodyPr>
          <a:p>
            <a:endParaRPr dirty="0">
              <a:latin typeface="Arial" panose="020B0604020202020204" pitchFamily="34" charset="0"/>
              <a:ea typeface="宋体" pitchFamily="2" charset="-122"/>
            </a:endParaRPr>
          </a:p>
        </p:txBody>
      </p:sp>
      <p:graphicFrame>
        <p:nvGraphicFramePr>
          <p:cNvPr id="569348" name="Object 1"/>
          <p:cNvGraphicFramePr/>
          <p:nvPr/>
        </p:nvGraphicFramePr>
        <p:xfrm>
          <a:off x="1143000" y="1143000"/>
          <a:ext cx="7143750" cy="5715000"/>
        </p:xfrm>
        <a:graphic>
          <a:graphicData uri="http://schemas.openxmlformats.org/presentationml/2006/ole">
            <mc:AlternateContent xmlns:mc="http://schemas.openxmlformats.org/markup-compatibility/2006">
              <mc:Choice xmlns:v="urn:schemas-microsoft-com:vml" Requires="v">
                <p:oleObj spid="_x0000_s3085" name="" r:id="rId1" imgW="3433445" imgH="4178935" progId="">
                  <p:embed/>
                </p:oleObj>
              </mc:Choice>
              <mc:Fallback>
                <p:oleObj name="" r:id="rId1" imgW="3433445" imgH="4178935" progId="">
                  <p:embed/>
                  <p:pic>
                    <p:nvPicPr>
                      <p:cNvPr id="0" name="图片 3084"/>
                      <p:cNvPicPr/>
                      <p:nvPr/>
                    </p:nvPicPr>
                    <p:blipFill>
                      <a:blip r:embed="rId2"/>
                      <a:stretch>
                        <a:fillRect/>
                      </a:stretch>
                    </p:blipFill>
                    <p:spPr>
                      <a:xfrm>
                        <a:off x="1143000" y="1143000"/>
                        <a:ext cx="7143750" cy="5715000"/>
                      </a:xfrm>
                      <a:prstGeom prst="rect">
                        <a:avLst/>
                      </a:prstGeom>
                      <a:noFill/>
                      <a:ln w="38100">
                        <a:noFill/>
                        <a:miter/>
                      </a:ln>
                    </p:spPr>
                  </p:pic>
                </p:oleObj>
              </mc:Fallback>
            </mc:AlternateContent>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0370" name="内容占位符 4"/>
          <p:cNvSpPr>
            <a:spLocks noGrp="1"/>
          </p:cNvSpPr>
          <p:nvPr>
            <p:ph sz="half" idx="1"/>
          </p:nvPr>
        </p:nvSpPr>
        <p:spPr>
          <a:xfrm>
            <a:off x="928688" y="2076450"/>
            <a:ext cx="3325812" cy="2560638"/>
          </a:xfrm>
          <a:ln/>
        </p:spPr>
        <p:txBody>
          <a:bodyPr vert="horz" wrap="square" lIns="91440" tIns="45720" rIns="91440" bIns="45720" anchor="t" anchorCtr="0"/>
          <a:lstStyle>
            <a:lvl1pPr lvl="0">
              <a:buClrTx/>
              <a:buSzTx/>
              <a:buFontTx/>
              <a:defRPr sz="2800"/>
            </a:lvl1pPr>
            <a:lvl2pPr lvl="1">
              <a:buClrTx/>
              <a:buSzTx/>
              <a:buFontTx/>
              <a:defRPr sz="2400"/>
            </a:lvl2pPr>
            <a:lvl3pPr lvl="2">
              <a:buClrTx/>
              <a:buSzTx/>
              <a:buFontTx/>
              <a:defRPr sz="2000"/>
            </a:lvl3pPr>
            <a:lvl4pPr lvl="3">
              <a:buClrTx/>
              <a:buSzTx/>
              <a:buFontTx/>
              <a:defRPr sz="1800"/>
            </a:lvl4pPr>
            <a:lvl5pPr lvl="4">
              <a:buClrTx/>
              <a:buSzTx/>
              <a:buFontTx/>
              <a:defRPr sz="1800"/>
            </a:lvl5pPr>
          </a:lstStyle>
          <a:p>
            <a:pPr marL="758825" lvl="2" indent="-228600">
              <a:buFont typeface="Wingdings" panose="05000000000000000000" pitchFamily="2" charset="2"/>
              <a:buChar char="l"/>
            </a:pPr>
            <a:r>
              <a:rPr lang="zh-CN" altLang="en-US" sz="2200" dirty="0"/>
              <a:t>（</a:t>
            </a:r>
            <a:r>
              <a:rPr lang="en-US" altLang="zh-CN" sz="2200"/>
              <a:t>1</a:t>
            </a:r>
            <a:r>
              <a:rPr lang="zh-CN" altLang="en-US" sz="2200" dirty="0"/>
              <a:t>）销售计划管理</a:t>
            </a:r>
            <a:endParaRPr lang="zh-CN" altLang="en-US" sz="2200"/>
          </a:p>
          <a:p>
            <a:pPr marL="758825" lvl="2" indent="-228600">
              <a:buFont typeface="Wingdings" panose="05000000000000000000" pitchFamily="2" charset="2"/>
              <a:buChar char="l"/>
            </a:pPr>
            <a:r>
              <a:rPr lang="zh-CN" altLang="en-US" sz="2200" dirty="0"/>
              <a:t>（</a:t>
            </a:r>
            <a:r>
              <a:rPr lang="en-US" altLang="zh-CN" sz="2200"/>
              <a:t>2</a:t>
            </a:r>
            <a:r>
              <a:rPr lang="zh-CN" altLang="en-US" sz="2200" dirty="0"/>
              <a:t>）客户信用管理</a:t>
            </a:r>
            <a:endParaRPr lang="zh-CN" altLang="en-US" sz="2200"/>
          </a:p>
          <a:p>
            <a:pPr marL="758825" lvl="2" indent="-228600">
              <a:buFont typeface="Wingdings" panose="05000000000000000000" pitchFamily="2" charset="2"/>
              <a:buChar char="l"/>
            </a:pPr>
            <a:r>
              <a:rPr lang="zh-CN" altLang="en-US" sz="2200" dirty="0"/>
              <a:t>（</a:t>
            </a:r>
            <a:r>
              <a:rPr lang="en-US" altLang="zh-CN" sz="2200"/>
              <a:t>3</a:t>
            </a:r>
            <a:r>
              <a:rPr lang="zh-CN" altLang="en-US" sz="2200" dirty="0"/>
              <a:t>）确定定价机制和信用方式</a:t>
            </a:r>
            <a:endParaRPr lang="zh-CN" altLang="en-US" sz="2200"/>
          </a:p>
          <a:p>
            <a:pPr marL="758825" lvl="2" indent="-228600">
              <a:buFont typeface="Wingdings" panose="05000000000000000000" pitchFamily="2" charset="2"/>
              <a:buChar char="l"/>
            </a:pPr>
            <a:r>
              <a:rPr lang="zh-CN" altLang="en-US" sz="2200" dirty="0"/>
              <a:t>（</a:t>
            </a:r>
            <a:r>
              <a:rPr lang="en-US" altLang="zh-CN" sz="2200"/>
              <a:t>4</a:t>
            </a:r>
            <a:r>
              <a:rPr lang="zh-CN" altLang="en-US" sz="2200" dirty="0"/>
              <a:t>）订立销售合同</a:t>
            </a:r>
            <a:endParaRPr lang="zh-CN" altLang="en-US" sz="2200"/>
          </a:p>
          <a:p>
            <a:pPr marL="273050" lvl="0" indent="-273050"/>
            <a:endParaRPr lang="zh-CN" altLang="en-US" sz="3600" dirty="0"/>
          </a:p>
        </p:txBody>
      </p:sp>
      <p:sp>
        <p:nvSpPr>
          <p:cNvPr id="570371" name="内容占位符 5"/>
          <p:cNvSpPr>
            <a:spLocks noGrp="1"/>
          </p:cNvSpPr>
          <p:nvPr>
            <p:ph sz="half" idx="1"/>
          </p:nvPr>
        </p:nvSpPr>
        <p:spPr>
          <a:xfrm>
            <a:off x="4302125" y="2017713"/>
            <a:ext cx="3324225" cy="2917825"/>
          </a:xfrm>
          <a:ln/>
        </p:spPr>
        <p:txBody>
          <a:bodyPr vert="horz" wrap="square" lIns="91440" tIns="45720" rIns="91440" bIns="45720" anchor="t" anchorCtr="0"/>
          <a:lstStyle>
            <a:lvl1pPr lvl="0">
              <a:buClrTx/>
              <a:buSzTx/>
              <a:buFontTx/>
              <a:defRPr sz="2800"/>
            </a:lvl1pPr>
            <a:lvl2pPr lvl="1">
              <a:buClrTx/>
              <a:buSzTx/>
              <a:buFontTx/>
              <a:defRPr sz="2400"/>
            </a:lvl2pPr>
            <a:lvl3pPr lvl="2">
              <a:buClrTx/>
              <a:buSzTx/>
              <a:buFontTx/>
              <a:defRPr sz="2000"/>
            </a:lvl3pPr>
            <a:lvl4pPr lvl="3">
              <a:buClrTx/>
              <a:buSzTx/>
              <a:buFontTx/>
              <a:defRPr sz="1800"/>
            </a:lvl4pPr>
            <a:lvl5pPr lvl="4">
              <a:buClrTx/>
              <a:buSzTx/>
              <a:buFontTx/>
              <a:defRPr sz="1800"/>
            </a:lvl5pPr>
          </a:lstStyle>
          <a:p>
            <a:pPr marL="758825" lvl="2" indent="-228600">
              <a:buFont typeface="Wingdings" panose="05000000000000000000" pitchFamily="2" charset="2"/>
              <a:buChar char="l"/>
            </a:pPr>
            <a:r>
              <a:rPr lang="zh-CN" altLang="en-US" sz="2200" dirty="0"/>
              <a:t>（</a:t>
            </a:r>
            <a:r>
              <a:rPr lang="en-US" altLang="zh-CN" sz="2200"/>
              <a:t>5</a:t>
            </a:r>
            <a:r>
              <a:rPr lang="zh-CN" altLang="en-US" sz="2200" dirty="0"/>
              <a:t>）发货</a:t>
            </a:r>
            <a:endParaRPr lang="zh-CN" altLang="en-US" sz="2200"/>
          </a:p>
          <a:p>
            <a:pPr marL="758825" lvl="2" indent="-228600">
              <a:buFont typeface="Wingdings" panose="05000000000000000000" pitchFamily="2" charset="2"/>
              <a:buChar char="l"/>
            </a:pPr>
            <a:r>
              <a:rPr lang="zh-CN" altLang="en-US" sz="2200" dirty="0"/>
              <a:t>（</a:t>
            </a:r>
            <a:r>
              <a:rPr lang="en-US" altLang="zh-CN" sz="2200"/>
              <a:t>6</a:t>
            </a:r>
            <a:r>
              <a:rPr lang="zh-CN" altLang="en-US" sz="2200" dirty="0"/>
              <a:t>）客户服务</a:t>
            </a:r>
            <a:endParaRPr lang="zh-CN" altLang="en-US" sz="2200"/>
          </a:p>
          <a:p>
            <a:pPr marL="758825" lvl="2" indent="-228600">
              <a:buFont typeface="Wingdings" panose="05000000000000000000" pitchFamily="2" charset="2"/>
              <a:buChar char="l"/>
            </a:pPr>
            <a:r>
              <a:rPr lang="zh-CN" altLang="en-US" sz="2200" dirty="0"/>
              <a:t>（</a:t>
            </a:r>
            <a:r>
              <a:rPr lang="en-US" altLang="zh-CN" sz="2200"/>
              <a:t>7</a:t>
            </a:r>
            <a:r>
              <a:rPr lang="zh-CN" altLang="en-US" sz="2200" dirty="0"/>
              <a:t>）收款</a:t>
            </a:r>
            <a:endParaRPr lang="zh-CN" altLang="en-US" sz="2200"/>
          </a:p>
          <a:p>
            <a:pPr marL="758825" lvl="2" indent="-228600">
              <a:buFont typeface="Wingdings" panose="05000000000000000000" pitchFamily="2" charset="2"/>
              <a:buChar char="l"/>
            </a:pPr>
            <a:r>
              <a:rPr lang="zh-CN" altLang="en-US" sz="2200" dirty="0"/>
              <a:t>（</a:t>
            </a:r>
            <a:r>
              <a:rPr lang="en-US" altLang="zh-CN" sz="2200"/>
              <a:t>8</a:t>
            </a:r>
            <a:r>
              <a:rPr lang="zh-CN" altLang="en-US" sz="2200" dirty="0"/>
              <a:t>）会计系统控制</a:t>
            </a:r>
            <a:endParaRPr lang="zh-CN" altLang="en-US" sz="2200" dirty="0"/>
          </a:p>
        </p:txBody>
      </p:sp>
      <p:sp>
        <p:nvSpPr>
          <p:cNvPr id="7" name="标题 6"/>
          <p:cNvSpPr>
            <a:spLocks noGrp="1"/>
          </p:cNvSpPr>
          <p:nvPr>
            <p:ph type="title" idx="4294967295"/>
          </p:nvPr>
        </p:nvSpPr>
        <p:spPr>
          <a:xfrm>
            <a:off x="214313" y="357188"/>
            <a:ext cx="7242175" cy="1143000"/>
          </a:xfrm>
        </p:spPr>
        <p:txBody>
          <a:bodyPr vert="horz" lIns="45720" tIns="0" rIns="45720" bIns="0" anchor="b" anchorCtr="0"/>
          <a:p>
            <a:br>
              <a:rPr lang="en-US" altLang="zh-CN" sz="4000"/>
            </a:br>
            <a:br>
              <a:rPr lang="en-US" altLang="zh-CN" sz="4000"/>
            </a:br>
            <a:r>
              <a:rPr lang="en-US" altLang="zh-CN" sz="3000">
                <a:solidFill>
                  <a:srgbClr val="5A2C64"/>
                </a:solidFill>
                <a:latin typeface="黑体" pitchFamily="2" charset="-122"/>
              </a:rPr>
              <a:t>3</a:t>
            </a:r>
            <a:r>
              <a:rPr lang="zh-CN" altLang="en-US" sz="3000" dirty="0">
                <a:solidFill>
                  <a:srgbClr val="5A2C64"/>
                </a:solidFill>
                <a:latin typeface="黑体" pitchFamily="2" charset="-122"/>
              </a:rPr>
              <a:t>、销售业务的关键风险点</a:t>
            </a:r>
            <a:endParaRPr lang="zh-CN" altLang="en-US" sz="3000" dirty="0">
              <a:solidFill>
                <a:srgbClr val="5A2C64"/>
              </a:solidFill>
              <a:latin typeface="黑体"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00738" name="Picture 4" descr="thelogo"/>
          <p:cNvPicPr>
            <a:picLocks noChangeAspect="1"/>
          </p:cNvPicPr>
          <p:nvPr/>
        </p:nvPicPr>
        <p:blipFill>
          <a:blip r:embed="rId1"/>
          <a:stretch>
            <a:fillRect/>
          </a:stretch>
        </p:blipFill>
        <p:spPr>
          <a:xfrm>
            <a:off x="2195513" y="1412875"/>
            <a:ext cx="4608512" cy="4608513"/>
          </a:xfrm>
          <a:prstGeom prst="rect">
            <a:avLst/>
          </a:prstGeom>
          <a:noFill/>
          <a:ln w="9525">
            <a:noFill/>
          </a:ln>
        </p:spPr>
      </p:pic>
      <p:sp>
        <p:nvSpPr>
          <p:cNvPr id="500739" name="AutoShape 5"/>
          <p:cNvSpPr/>
          <p:nvPr/>
        </p:nvSpPr>
        <p:spPr>
          <a:xfrm>
            <a:off x="2411413" y="2852738"/>
            <a:ext cx="1727200" cy="1152525"/>
          </a:xfrm>
          <a:prstGeom prst="roundRect">
            <a:avLst>
              <a:gd name="adj" fmla="val 16667"/>
            </a:avLst>
          </a:prstGeom>
          <a:solidFill>
            <a:schemeClr val="tx1"/>
          </a:solidFill>
          <a:ln w="9525" cap="flat" cmpd="sng">
            <a:solidFill>
              <a:schemeClr val="tx1"/>
            </a:solidFill>
            <a:prstDash val="solid"/>
            <a:headEnd type="none" w="med" len="med"/>
            <a:tailEnd type="none" w="med" len="med"/>
          </a:ln>
        </p:spPr>
        <p:txBody>
          <a:bodyPr wrap="none" anchor="ctr" anchorCtr="0"/>
          <a:p>
            <a:pPr algn="ctr"/>
            <a:r>
              <a:rPr lang="zh-CN" altLang="en-US" sz="1600" dirty="0">
                <a:solidFill>
                  <a:schemeClr val="bg1"/>
                </a:solidFill>
                <a:latin typeface="Arial" panose="020B0604020202020204" pitchFamily="34" charset="0"/>
                <a:ea typeface="宋体" pitchFamily="2" charset="-122"/>
              </a:rPr>
              <a:t>阴型经济：</a:t>
            </a:r>
            <a:endParaRPr lang="zh-CN" altLang="en-US" sz="1600" dirty="0">
              <a:solidFill>
                <a:schemeClr val="bg1"/>
              </a:solidFill>
              <a:latin typeface="Arial" panose="020B0604020202020204" pitchFamily="34" charset="0"/>
              <a:ea typeface="宋体" pitchFamily="2" charset="-122"/>
            </a:endParaRPr>
          </a:p>
          <a:p>
            <a:pPr algn="ctr"/>
            <a:r>
              <a:rPr lang="zh-CN" altLang="en-US" sz="1600" dirty="0">
                <a:solidFill>
                  <a:schemeClr val="bg1"/>
                </a:solidFill>
                <a:latin typeface="Arial" panose="020B0604020202020204" pitchFamily="34" charset="0"/>
                <a:ea typeface="宋体" pitchFamily="2" charset="-122"/>
              </a:rPr>
              <a:t>美欧日发达国家</a:t>
            </a:r>
            <a:endParaRPr lang="zh-CN" altLang="en-US" sz="1600" dirty="0">
              <a:solidFill>
                <a:schemeClr val="bg1"/>
              </a:solidFill>
              <a:latin typeface="Arial" panose="020B0604020202020204" pitchFamily="34" charset="0"/>
              <a:ea typeface="宋体" pitchFamily="2" charset="-122"/>
            </a:endParaRPr>
          </a:p>
          <a:p>
            <a:pPr algn="ctr"/>
            <a:r>
              <a:rPr lang="zh-CN" altLang="en-US" sz="1600" dirty="0">
                <a:solidFill>
                  <a:schemeClr val="bg1"/>
                </a:solidFill>
                <a:latin typeface="Arial" panose="020B0604020202020204" pitchFamily="34" charset="0"/>
                <a:ea typeface="宋体" pitchFamily="2" charset="-122"/>
              </a:rPr>
              <a:t>资产负债率下降</a:t>
            </a:r>
            <a:endParaRPr lang="zh-CN" altLang="en-US" sz="1600" dirty="0">
              <a:solidFill>
                <a:schemeClr val="bg1"/>
              </a:solidFill>
              <a:latin typeface="Arial" panose="020B0604020202020204" pitchFamily="34" charset="0"/>
              <a:ea typeface="宋体" pitchFamily="2" charset="-122"/>
            </a:endParaRPr>
          </a:p>
          <a:p>
            <a:pPr algn="ctr"/>
            <a:r>
              <a:rPr lang="zh-CN" altLang="en-US" sz="1600" dirty="0">
                <a:solidFill>
                  <a:schemeClr val="bg1"/>
                </a:solidFill>
                <a:latin typeface="Arial" panose="020B0604020202020204" pitchFamily="34" charset="0"/>
                <a:ea typeface="宋体" pitchFamily="2" charset="-122"/>
              </a:rPr>
              <a:t>财政政策有效</a:t>
            </a:r>
            <a:endParaRPr lang="zh-CN" altLang="en-US" sz="1600" dirty="0">
              <a:solidFill>
                <a:schemeClr val="bg1"/>
              </a:solidFill>
              <a:latin typeface="Arial" panose="020B0604020202020204" pitchFamily="34" charset="0"/>
              <a:ea typeface="宋体" pitchFamily="2" charset="-122"/>
            </a:endParaRPr>
          </a:p>
        </p:txBody>
      </p:sp>
      <p:sp>
        <p:nvSpPr>
          <p:cNvPr id="500740" name="AutoShape 6"/>
          <p:cNvSpPr/>
          <p:nvPr/>
        </p:nvSpPr>
        <p:spPr>
          <a:xfrm>
            <a:off x="4860925" y="3213100"/>
            <a:ext cx="1727200" cy="1223963"/>
          </a:xfrm>
          <a:prstGeom prst="roundRect">
            <a:avLst>
              <a:gd name="adj" fmla="val 16667"/>
            </a:avLst>
          </a:prstGeom>
          <a:noFill/>
          <a:ln w="9525">
            <a:noFill/>
          </a:ln>
        </p:spPr>
        <p:txBody>
          <a:bodyPr wrap="none" anchor="ctr" anchorCtr="0"/>
          <a:p>
            <a:pPr algn="ctr"/>
            <a:r>
              <a:rPr lang="zh-CN" altLang="en-US" sz="1600" dirty="0">
                <a:latin typeface="Arial" panose="020B0604020202020204" pitchFamily="34" charset="0"/>
                <a:ea typeface="宋体" pitchFamily="2" charset="-122"/>
              </a:rPr>
              <a:t>阳型经济：</a:t>
            </a:r>
            <a:endParaRPr lang="zh-CN" altLang="en-US" sz="1600" dirty="0">
              <a:latin typeface="Arial" panose="020B0604020202020204" pitchFamily="34" charset="0"/>
              <a:ea typeface="宋体" pitchFamily="2" charset="-122"/>
            </a:endParaRPr>
          </a:p>
          <a:p>
            <a:pPr algn="ctr"/>
            <a:r>
              <a:rPr lang="zh-CN" altLang="en-US" sz="1600" dirty="0">
                <a:latin typeface="Arial" panose="020B0604020202020204" pitchFamily="34" charset="0"/>
                <a:ea typeface="宋体" pitchFamily="2" charset="-122"/>
              </a:rPr>
              <a:t>中巴等新兴国家</a:t>
            </a:r>
            <a:endParaRPr lang="zh-CN" altLang="en-US" sz="1600" dirty="0">
              <a:latin typeface="Arial" panose="020B0604020202020204" pitchFamily="34" charset="0"/>
              <a:ea typeface="宋体" pitchFamily="2" charset="-122"/>
            </a:endParaRPr>
          </a:p>
          <a:p>
            <a:pPr algn="ctr"/>
            <a:r>
              <a:rPr lang="zh-CN" altLang="en-US" sz="1600" dirty="0">
                <a:latin typeface="Arial" panose="020B0604020202020204" pitchFamily="34" charset="0"/>
                <a:ea typeface="宋体" pitchFamily="2" charset="-122"/>
              </a:rPr>
              <a:t>资产负债率上升</a:t>
            </a:r>
            <a:endParaRPr lang="zh-CN" altLang="en-US" sz="1600" dirty="0">
              <a:latin typeface="Arial" panose="020B0604020202020204" pitchFamily="34" charset="0"/>
              <a:ea typeface="宋体" pitchFamily="2" charset="-122"/>
            </a:endParaRPr>
          </a:p>
          <a:p>
            <a:pPr algn="ctr"/>
            <a:r>
              <a:rPr lang="zh-CN" altLang="en-US" sz="1600" dirty="0">
                <a:latin typeface="Arial" panose="020B0604020202020204" pitchFamily="34" charset="0"/>
                <a:ea typeface="宋体" pitchFamily="2" charset="-122"/>
              </a:rPr>
              <a:t>货币政策有效</a:t>
            </a:r>
            <a:endParaRPr lang="zh-CN" altLang="en-US" sz="1600" dirty="0">
              <a:latin typeface="Arial" panose="020B0604020202020204" pitchFamily="34" charset="0"/>
              <a:ea typeface="宋体" pitchFamily="2" charset="-122"/>
            </a:endParaRPr>
          </a:p>
        </p:txBody>
      </p:sp>
      <p:sp>
        <p:nvSpPr>
          <p:cNvPr id="500741" name="AutoShape 7"/>
          <p:cNvSpPr/>
          <p:nvPr/>
        </p:nvSpPr>
        <p:spPr>
          <a:xfrm rot="-5400000">
            <a:off x="-1303337" y="3544888"/>
            <a:ext cx="4897437" cy="488950"/>
          </a:xfrm>
          <a:prstGeom prst="rightArrow">
            <a:avLst>
              <a:gd name="adj1" fmla="val 63814"/>
              <a:gd name="adj2" fmla="val 204729"/>
            </a:avLst>
          </a:prstGeom>
          <a:solidFill>
            <a:srgbClr val="FF0066"/>
          </a:solidFill>
          <a:ln w="28575" cap="flat" cmpd="sng">
            <a:solidFill>
              <a:srgbClr val="800000"/>
            </a:solidFill>
            <a:prstDash val="solid"/>
            <a:miter/>
            <a:headEnd type="none" w="med" len="med"/>
            <a:tailEnd type="none" w="med" len="med"/>
          </a:ln>
        </p:spPr>
        <p:txBody>
          <a:bodyPr wrap="none" lIns="0" tIns="0" rIns="0" bIns="0" anchor="ctr" anchorCtr="0"/>
          <a:p>
            <a:pPr algn="ctr" eaLnBrk="0" hangingPunct="0">
              <a:spcBef>
                <a:spcPct val="50000"/>
              </a:spcBef>
            </a:pPr>
            <a:r>
              <a:rPr lang="zh-CN" altLang="en-US" b="1" dirty="0">
                <a:solidFill>
                  <a:schemeClr val="bg1"/>
                </a:solidFill>
                <a:latin typeface="Arial" panose="020B0604020202020204" pitchFamily="34" charset="0"/>
                <a:ea typeface="楷体_GB2312" pitchFamily="49" charset="-122"/>
              </a:rPr>
              <a:t>资产负债率及资产泡沫度</a:t>
            </a:r>
            <a:endParaRPr lang="zh-CN" altLang="en-US" b="1" dirty="0">
              <a:solidFill>
                <a:schemeClr val="bg1"/>
              </a:solidFill>
              <a:latin typeface="Arial" panose="020B0604020202020204" pitchFamily="34" charset="0"/>
              <a:ea typeface="楷体_GB2312" pitchFamily="49" charset="-122"/>
            </a:endParaRPr>
          </a:p>
        </p:txBody>
      </p:sp>
      <p:sp>
        <p:nvSpPr>
          <p:cNvPr id="500742" name="AutoShape 8"/>
          <p:cNvSpPr/>
          <p:nvPr/>
        </p:nvSpPr>
        <p:spPr>
          <a:xfrm>
            <a:off x="1403350" y="1196975"/>
            <a:ext cx="1223963" cy="1223963"/>
          </a:xfrm>
          <a:prstGeom prst="wedgeRoundRectCallout">
            <a:avLst>
              <a:gd name="adj1" fmla="val 165824"/>
              <a:gd name="adj2" fmla="val 56227"/>
              <a:gd name="adj3" fmla="val 16667"/>
            </a:avLst>
          </a:prstGeom>
          <a:noFill/>
          <a:ln w="31750" cap="flat" cmpd="sng">
            <a:solidFill>
              <a:srgbClr val="800000"/>
            </a:solidFill>
            <a:prstDash val="solid"/>
            <a:miter/>
            <a:headEnd type="none" w="med" len="med"/>
            <a:tailEnd type="none" w="med" len="med"/>
          </a:ln>
        </p:spPr>
        <p:txBody>
          <a:bodyPr/>
          <a:p>
            <a:pPr algn="ctr"/>
            <a:r>
              <a:rPr lang="zh-CN" altLang="en-US" sz="1400" b="1" dirty="0">
                <a:latin typeface="Arial" panose="020B0604020202020204" pitchFamily="34" charset="0"/>
                <a:ea typeface="宋体" pitchFamily="2" charset="-122"/>
              </a:rPr>
              <a:t>过度负债，</a:t>
            </a:r>
            <a:endParaRPr lang="zh-CN" altLang="en-US" sz="1400" b="1" dirty="0">
              <a:latin typeface="Arial" panose="020B0604020202020204" pitchFamily="34" charset="0"/>
              <a:ea typeface="宋体" pitchFamily="2" charset="-122"/>
            </a:endParaRPr>
          </a:p>
          <a:p>
            <a:pPr algn="ctr"/>
            <a:r>
              <a:rPr lang="zh-CN" altLang="en-US" sz="1400" b="1" dirty="0">
                <a:latin typeface="Arial" panose="020B0604020202020204" pitchFamily="34" charset="0"/>
                <a:ea typeface="宋体" pitchFamily="2" charset="-122"/>
              </a:rPr>
              <a:t>信用危机，泡沫破裂，通货紧缩，</a:t>
            </a:r>
            <a:endParaRPr lang="zh-CN" altLang="en-US" sz="1400" b="1" dirty="0">
              <a:latin typeface="Arial" panose="020B0604020202020204" pitchFamily="34" charset="0"/>
              <a:ea typeface="宋体" pitchFamily="2" charset="-122"/>
            </a:endParaRPr>
          </a:p>
          <a:p>
            <a:pPr algn="ctr"/>
            <a:r>
              <a:rPr lang="zh-CN" altLang="en-US" sz="1400" b="1" dirty="0">
                <a:latin typeface="Arial" panose="020B0604020202020204" pitchFamily="34" charset="0"/>
                <a:ea typeface="宋体" pitchFamily="2" charset="-122"/>
              </a:rPr>
              <a:t>货币贬值；</a:t>
            </a:r>
            <a:endParaRPr lang="zh-CN" altLang="en-US" sz="1400" b="1" dirty="0">
              <a:latin typeface="Arial" panose="020B0604020202020204" pitchFamily="34" charset="0"/>
              <a:ea typeface="宋体" pitchFamily="2" charset="-122"/>
            </a:endParaRPr>
          </a:p>
        </p:txBody>
      </p:sp>
      <p:sp>
        <p:nvSpPr>
          <p:cNvPr id="500743" name="AutoShape 9"/>
          <p:cNvSpPr/>
          <p:nvPr/>
        </p:nvSpPr>
        <p:spPr>
          <a:xfrm>
            <a:off x="6443663" y="4797425"/>
            <a:ext cx="1295400" cy="1223963"/>
          </a:xfrm>
          <a:prstGeom prst="wedgeRoundRectCallout">
            <a:avLst>
              <a:gd name="adj1" fmla="val -166056"/>
              <a:gd name="adj2" fmla="val -46111"/>
              <a:gd name="adj3" fmla="val 16667"/>
            </a:avLst>
          </a:prstGeom>
          <a:noFill/>
          <a:ln w="31750" cap="flat" cmpd="sng">
            <a:solidFill>
              <a:srgbClr val="800000"/>
            </a:solidFill>
            <a:prstDash val="solid"/>
            <a:miter/>
            <a:headEnd type="none" w="med" len="med"/>
            <a:tailEnd type="none" w="med" len="med"/>
          </a:ln>
        </p:spPr>
        <p:txBody>
          <a:bodyPr/>
          <a:p>
            <a:pPr algn="ctr"/>
            <a:r>
              <a:rPr lang="zh-CN" altLang="en-US" sz="1400" b="1" dirty="0">
                <a:latin typeface="Arial" panose="020B0604020202020204" pitchFamily="34" charset="0"/>
                <a:ea typeface="宋体" pitchFamily="2" charset="-122"/>
              </a:rPr>
              <a:t>过度储蓄，</a:t>
            </a:r>
            <a:endParaRPr lang="zh-CN" altLang="en-US" sz="1400" b="1" dirty="0">
              <a:latin typeface="Arial" panose="020B0604020202020204" pitchFamily="34" charset="0"/>
              <a:ea typeface="宋体" pitchFamily="2" charset="-122"/>
            </a:endParaRPr>
          </a:p>
          <a:p>
            <a:pPr algn="ctr"/>
            <a:r>
              <a:rPr lang="zh-CN" altLang="en-US" sz="1400" b="1" dirty="0">
                <a:latin typeface="Arial" panose="020B0604020202020204" pitchFamily="34" charset="0"/>
                <a:ea typeface="宋体" pitchFamily="2" charset="-122"/>
              </a:rPr>
              <a:t>结构失衡，</a:t>
            </a:r>
            <a:endParaRPr lang="zh-CN" altLang="en-US" sz="1400" b="1" dirty="0">
              <a:latin typeface="Arial" panose="020B0604020202020204" pitchFamily="34" charset="0"/>
              <a:ea typeface="宋体" pitchFamily="2" charset="-122"/>
            </a:endParaRPr>
          </a:p>
          <a:p>
            <a:pPr algn="ctr"/>
            <a:r>
              <a:rPr lang="zh-CN" altLang="en-US" sz="1400" b="1" dirty="0">
                <a:latin typeface="Arial" panose="020B0604020202020204" pitchFamily="34" charset="0"/>
                <a:ea typeface="宋体" pitchFamily="2" charset="-122"/>
              </a:rPr>
              <a:t>泡沫上升，</a:t>
            </a:r>
            <a:endParaRPr lang="zh-CN" altLang="en-US" sz="1400" b="1" dirty="0">
              <a:latin typeface="Arial" panose="020B0604020202020204" pitchFamily="34" charset="0"/>
              <a:ea typeface="宋体" pitchFamily="2" charset="-122"/>
            </a:endParaRPr>
          </a:p>
          <a:p>
            <a:pPr algn="ctr"/>
            <a:r>
              <a:rPr lang="zh-CN" altLang="en-US" sz="1400" b="1" dirty="0">
                <a:latin typeface="Arial" panose="020B0604020202020204" pitchFamily="34" charset="0"/>
                <a:ea typeface="宋体" pitchFamily="2" charset="-122"/>
              </a:rPr>
              <a:t>通货膨胀，</a:t>
            </a:r>
            <a:endParaRPr lang="zh-CN" altLang="en-US" sz="1400" b="1" dirty="0">
              <a:latin typeface="Arial" panose="020B0604020202020204" pitchFamily="34" charset="0"/>
              <a:ea typeface="宋体" pitchFamily="2" charset="-122"/>
            </a:endParaRPr>
          </a:p>
          <a:p>
            <a:pPr algn="ctr"/>
            <a:r>
              <a:rPr lang="zh-CN" altLang="en-US" sz="1400" b="1" dirty="0">
                <a:latin typeface="Arial" panose="020B0604020202020204" pitchFamily="34" charset="0"/>
                <a:ea typeface="宋体" pitchFamily="2" charset="-122"/>
              </a:rPr>
              <a:t>货币升值；</a:t>
            </a:r>
            <a:endParaRPr lang="zh-CN" altLang="en-US" sz="1400" b="1" dirty="0">
              <a:latin typeface="Arial" panose="020B0604020202020204" pitchFamily="34" charset="0"/>
              <a:ea typeface="宋体" pitchFamily="2" charset="-122"/>
            </a:endParaRPr>
          </a:p>
        </p:txBody>
      </p:sp>
      <p:sp>
        <p:nvSpPr>
          <p:cNvPr id="500744" name="AutoShape 10"/>
          <p:cNvSpPr/>
          <p:nvPr/>
        </p:nvSpPr>
        <p:spPr>
          <a:xfrm>
            <a:off x="900113" y="5949950"/>
            <a:ext cx="6913562" cy="488950"/>
          </a:xfrm>
          <a:prstGeom prst="rightArrow">
            <a:avLst>
              <a:gd name="adj1" fmla="val 63814"/>
              <a:gd name="adj2" fmla="val 289010"/>
            </a:avLst>
          </a:prstGeom>
          <a:solidFill>
            <a:srgbClr val="FF0066"/>
          </a:solidFill>
          <a:ln w="28575" cap="flat" cmpd="sng">
            <a:solidFill>
              <a:srgbClr val="800000"/>
            </a:solidFill>
            <a:prstDash val="solid"/>
            <a:miter/>
            <a:headEnd type="none" w="med" len="med"/>
            <a:tailEnd type="none" w="med" len="med"/>
          </a:ln>
        </p:spPr>
        <p:txBody>
          <a:bodyPr wrap="none" lIns="0" tIns="0" rIns="0" bIns="0" anchor="ctr" anchorCtr="0"/>
          <a:p>
            <a:pPr algn="ctr" eaLnBrk="0" hangingPunct="0">
              <a:spcBef>
                <a:spcPct val="50000"/>
              </a:spcBef>
            </a:pPr>
            <a:r>
              <a:rPr lang="zh-CN" altLang="en-US" b="1" dirty="0">
                <a:solidFill>
                  <a:schemeClr val="bg1"/>
                </a:solidFill>
                <a:latin typeface="Arial" panose="020B0604020202020204" pitchFamily="34" charset="0"/>
                <a:ea typeface="楷体_GB2312" pitchFamily="49" charset="-122"/>
              </a:rPr>
              <a:t>通货膨胀率及名义利率</a:t>
            </a:r>
            <a:endParaRPr lang="zh-CN" altLang="en-US" b="1" dirty="0">
              <a:solidFill>
                <a:schemeClr val="bg1"/>
              </a:solidFill>
              <a:latin typeface="Arial" panose="020B0604020202020204" pitchFamily="34" charset="0"/>
              <a:ea typeface="楷体_GB2312" pitchFamily="49" charset="-122"/>
            </a:endParaRPr>
          </a:p>
        </p:txBody>
      </p:sp>
      <p:sp>
        <p:nvSpPr>
          <p:cNvPr id="500745" name="AutoShape 11"/>
          <p:cNvSpPr/>
          <p:nvPr/>
        </p:nvSpPr>
        <p:spPr>
          <a:xfrm rot="3183985">
            <a:off x="4089400" y="2989263"/>
            <a:ext cx="1079500" cy="431800"/>
          </a:xfrm>
          <a:prstGeom prst="rightArrow">
            <a:avLst>
              <a:gd name="adj1" fmla="val 50000"/>
              <a:gd name="adj2" fmla="val 62500"/>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sz="1200" dirty="0">
                <a:latin typeface="Arial" panose="020B0604020202020204" pitchFamily="34" charset="0"/>
                <a:ea typeface="宋体" pitchFamily="2" charset="-122"/>
              </a:rPr>
              <a:t>货币政策外溢</a:t>
            </a:r>
            <a:endParaRPr lang="zh-CN" altLang="en-US" sz="1200" dirty="0">
              <a:latin typeface="Arial" panose="020B0604020202020204" pitchFamily="34" charset="0"/>
              <a:ea typeface="宋体" pitchFamily="2" charset="-122"/>
            </a:endParaRPr>
          </a:p>
        </p:txBody>
      </p:sp>
      <p:sp>
        <p:nvSpPr>
          <p:cNvPr id="500746" name="AutoShape 12"/>
          <p:cNvSpPr/>
          <p:nvPr/>
        </p:nvSpPr>
        <p:spPr>
          <a:xfrm rot="3037344">
            <a:off x="3706813" y="3932238"/>
            <a:ext cx="1152525" cy="433387"/>
          </a:xfrm>
          <a:prstGeom prst="leftArrow">
            <a:avLst>
              <a:gd name="adj1" fmla="val 50000"/>
              <a:gd name="adj2" fmla="val 66483"/>
            </a:avLst>
          </a:prstGeom>
          <a:solidFill>
            <a:srgbClr val="FFFF99"/>
          </a:solidFill>
          <a:ln w="9525" cap="flat" cmpd="sng">
            <a:solidFill>
              <a:schemeClr val="tx1"/>
            </a:solidFill>
            <a:prstDash val="solid"/>
            <a:miter/>
            <a:headEnd type="none" w="med" len="med"/>
            <a:tailEnd type="none" w="med" len="med"/>
          </a:ln>
        </p:spPr>
        <p:txBody>
          <a:bodyPr wrap="none" anchor="ctr" anchorCtr="0"/>
          <a:p>
            <a:pPr algn="ctr"/>
            <a:r>
              <a:rPr lang="zh-CN" altLang="en-US" sz="1200" dirty="0">
                <a:solidFill>
                  <a:schemeClr val="bg1"/>
                </a:solidFill>
                <a:latin typeface="Arial" panose="020B0604020202020204" pitchFamily="34" charset="0"/>
                <a:ea typeface="宋体" pitchFamily="2" charset="-122"/>
              </a:rPr>
              <a:t>财政政策外溢</a:t>
            </a:r>
            <a:endParaRPr lang="zh-CN" altLang="en-US" sz="1200" dirty="0">
              <a:solidFill>
                <a:schemeClr val="bg1"/>
              </a:solidFill>
              <a:latin typeface="Arial" panose="020B0604020202020204" pitchFamily="34" charset="0"/>
              <a:ea typeface="宋体" pitchFamily="2" charset="-122"/>
            </a:endParaRPr>
          </a:p>
        </p:txBody>
      </p:sp>
      <p:sp>
        <p:nvSpPr>
          <p:cNvPr id="500747" name="AutoShape 13"/>
          <p:cNvSpPr/>
          <p:nvPr/>
        </p:nvSpPr>
        <p:spPr>
          <a:xfrm rot="4465745" flipH="1">
            <a:off x="3773488" y="2425700"/>
            <a:ext cx="2665412" cy="2511425"/>
          </a:xfrm>
          <a:custGeom>
            <a:avLst/>
            <a:gdLst/>
            <a:ahLst/>
            <a:cxnLst>
              <a:cxn ang="0">
                <a:pos x="2147483647" y="880211589"/>
              </a:cxn>
              <a:cxn ang="0">
                <a:pos x="2147483647" y="2147483647"/>
              </a:cxn>
              <a:cxn ang="0">
                <a:pos x="2147483647" y="2147483647"/>
              </a:cxn>
              <a:cxn ang="0">
                <a:pos x="2147483647" y="2147483647"/>
              </a:cxn>
              <a:cxn ang="0">
                <a:pos x="2147483647" y="2147483647"/>
              </a:cxn>
              <a:cxn ang="0">
                <a:pos x="2147483647" y="2147483647"/>
              </a:cxn>
            </a:cxnLst>
            <a:pathLst>
              <a:path w="21600" h="21600">
                <a:moveTo>
                  <a:pt x="15815" y="7786"/>
                </a:moveTo>
                <a:cubicBezTo>
                  <a:pt x="14757" y="6025"/>
                  <a:pt x="12853" y="4949"/>
                  <a:pt x="10800" y="4949"/>
                </a:cubicBezTo>
                <a:cubicBezTo>
                  <a:pt x="7568" y="4949"/>
                  <a:pt x="4949" y="7568"/>
                  <a:pt x="4949" y="10800"/>
                </a:cubicBezTo>
                <a:cubicBezTo>
                  <a:pt x="4948" y="11007"/>
                  <a:pt x="4960" y="11214"/>
                  <a:pt x="4982" y="11420"/>
                </a:cubicBezTo>
                <a:lnTo>
                  <a:pt x="60" y="11946"/>
                </a:lnTo>
                <a:cubicBezTo>
                  <a:pt x="20" y="11565"/>
                  <a:pt x="0" y="11182"/>
                  <a:pt x="0" y="10800"/>
                </a:cubicBezTo>
                <a:cubicBezTo>
                  <a:pt x="0" y="4835"/>
                  <a:pt x="4835" y="0"/>
                  <a:pt x="10800" y="0"/>
                </a:cubicBezTo>
                <a:cubicBezTo>
                  <a:pt x="14591" y="-1"/>
                  <a:pt x="18104" y="1987"/>
                  <a:pt x="20057" y="5237"/>
                </a:cubicBezTo>
                <a:lnTo>
                  <a:pt x="22371" y="3846"/>
                </a:lnTo>
                <a:lnTo>
                  <a:pt x="20602" y="10947"/>
                </a:lnTo>
                <a:lnTo>
                  <a:pt x="13500" y="9177"/>
                </a:lnTo>
                <a:lnTo>
                  <a:pt x="15815" y="7786"/>
                </a:lnTo>
                <a:close/>
              </a:path>
            </a:pathLst>
          </a:custGeom>
          <a:solidFill>
            <a:srgbClr val="FF9900">
              <a:alpha val="50195"/>
            </a:srgbClr>
          </a:solidFill>
          <a:ln w="9525" cap="flat" cmpd="sng">
            <a:solidFill>
              <a:srgbClr val="FF9900"/>
            </a:solidFill>
            <a:prstDash val="solid"/>
            <a:miter/>
            <a:headEnd type="none" w="med" len="med"/>
            <a:tailEnd type="none" w="med" len="med"/>
          </a:ln>
        </p:spPr>
        <p:txBody>
          <a:bodyPr wrap="none" anchor="ctr" anchorCtr="0"/>
          <a:p>
            <a:endParaRPr sz="2600" dirty="0">
              <a:latin typeface="Arial" panose="020B0604020202020204" pitchFamily="34" charset="0"/>
              <a:ea typeface="宋体" pitchFamily="2" charset="-122"/>
            </a:endParaRPr>
          </a:p>
        </p:txBody>
      </p:sp>
      <p:sp>
        <p:nvSpPr>
          <p:cNvPr id="500748" name="AutoShape 14"/>
          <p:cNvSpPr/>
          <p:nvPr/>
        </p:nvSpPr>
        <p:spPr>
          <a:xfrm rot="-6377878" flipH="1">
            <a:off x="2622550" y="2568575"/>
            <a:ext cx="2665413" cy="2511425"/>
          </a:xfrm>
          <a:custGeom>
            <a:avLst/>
            <a:gdLst/>
            <a:ahLst/>
            <a:cxnLst>
              <a:cxn ang="0">
                <a:pos x="2147483647" y="853485386"/>
              </a:cxn>
              <a:cxn ang="0">
                <a:pos x="2147483647" y="2147483647"/>
              </a:cxn>
              <a:cxn ang="0">
                <a:pos x="2147483647" y="2147483647"/>
              </a:cxn>
              <a:cxn ang="0">
                <a:pos x="2147483647" y="2147483647"/>
              </a:cxn>
              <a:cxn ang="0">
                <a:pos x="2147483647" y="2147483647"/>
              </a:cxn>
              <a:cxn ang="0">
                <a:pos x="2147483647" y="2147483647"/>
              </a:cxn>
            </a:cxnLst>
            <a:pathLst>
              <a:path w="21600" h="21600">
                <a:moveTo>
                  <a:pt x="15875" y="7818"/>
                </a:moveTo>
                <a:cubicBezTo>
                  <a:pt x="14818" y="6018"/>
                  <a:pt x="12887" y="4913"/>
                  <a:pt x="10800" y="4913"/>
                </a:cubicBezTo>
                <a:cubicBezTo>
                  <a:pt x="7548" y="4913"/>
                  <a:pt x="4913" y="7548"/>
                  <a:pt x="4913" y="10800"/>
                </a:cubicBezTo>
                <a:cubicBezTo>
                  <a:pt x="4912" y="11008"/>
                  <a:pt x="4924" y="11217"/>
                  <a:pt x="4946" y="11424"/>
                </a:cubicBezTo>
                <a:lnTo>
                  <a:pt x="60" y="11946"/>
                </a:lnTo>
                <a:cubicBezTo>
                  <a:pt x="20" y="11565"/>
                  <a:pt x="0" y="11182"/>
                  <a:pt x="0" y="10800"/>
                </a:cubicBezTo>
                <a:cubicBezTo>
                  <a:pt x="0" y="4835"/>
                  <a:pt x="4835" y="0"/>
                  <a:pt x="10800" y="0"/>
                </a:cubicBezTo>
                <a:cubicBezTo>
                  <a:pt x="14629" y="-1"/>
                  <a:pt x="18172" y="2027"/>
                  <a:pt x="20111" y="5329"/>
                </a:cubicBezTo>
                <a:lnTo>
                  <a:pt x="22439" y="3961"/>
                </a:lnTo>
                <a:lnTo>
                  <a:pt x="20606" y="11020"/>
                </a:lnTo>
                <a:lnTo>
                  <a:pt x="13547" y="9185"/>
                </a:lnTo>
                <a:lnTo>
                  <a:pt x="15875" y="7818"/>
                </a:lnTo>
                <a:close/>
              </a:path>
            </a:pathLst>
          </a:custGeom>
          <a:solidFill>
            <a:srgbClr val="99CCFF">
              <a:alpha val="50195"/>
            </a:srgbClr>
          </a:solidFill>
          <a:ln w="9525" cap="flat" cmpd="sng">
            <a:solidFill>
              <a:srgbClr val="99CCFF"/>
            </a:solidFill>
            <a:prstDash val="solid"/>
            <a:miter/>
            <a:headEnd type="none" w="med" len="med"/>
            <a:tailEnd type="none" w="med" len="med"/>
          </a:ln>
        </p:spPr>
        <p:txBody>
          <a:bodyPr wrap="none" anchor="ctr" anchorCtr="0"/>
          <a:p>
            <a:endParaRPr sz="2600" dirty="0">
              <a:latin typeface="Arial" panose="020B0604020202020204" pitchFamily="34" charset="0"/>
              <a:ea typeface="宋体" pitchFamily="2" charset="-122"/>
            </a:endParaRPr>
          </a:p>
        </p:txBody>
      </p:sp>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p:txBody>
          <a:bodyPr vert="horz" lIns="45720" tIns="0" rIns="45720" bIns="0" anchor="b" anchorCtr="0"/>
          <a:p>
            <a:r>
              <a:rPr lang="zh-CN" altLang="en-US" dirty="0"/>
              <a:t>五、研究与开发控制</a:t>
            </a:r>
            <a:endParaRPr lang="zh-CN" altLang="en-US" dirty="0"/>
          </a:p>
        </p:txBody>
      </p:sp>
      <p:sp>
        <p:nvSpPr>
          <p:cNvPr id="572419" name="内容占位符 2"/>
          <p:cNvSpPr>
            <a:spLocks noGrp="1"/>
          </p:cNvSpPr>
          <p:nvPr>
            <p:ph idx="1"/>
          </p:nvPr>
        </p:nvSpPr>
        <p:spPr>
          <a:ln/>
        </p:spPr>
        <p:txBody>
          <a:bodyPr vert="horz" wrap="square" lIns="91440" tIns="45720" rIns="91440" bIns="45720" anchor="t" anchorCtr="0"/>
          <a:p>
            <a:pPr marL="273050" indent="-273050"/>
            <a:r>
              <a:rPr lang="en-US" altLang="zh-CN"/>
              <a:t>1</a:t>
            </a:r>
            <a:r>
              <a:rPr lang="zh-CN" altLang="en-US" dirty="0"/>
              <a:t>、研究与开发的总体要求</a:t>
            </a:r>
            <a:endParaRPr lang="zh-CN" altLang="en-US"/>
          </a:p>
          <a:p>
            <a:pPr marL="758825" lvl="2">
              <a:buFont typeface="Wingdings" panose="05000000000000000000" pitchFamily="2" charset="2"/>
              <a:buChar char="l"/>
            </a:pPr>
            <a:r>
              <a:rPr lang="zh-CN" altLang="en-US" sz="2200" dirty="0"/>
              <a:t>（</a:t>
            </a:r>
            <a:r>
              <a:rPr lang="en-US" altLang="zh-CN" sz="2200"/>
              <a:t>1</a:t>
            </a:r>
            <a:r>
              <a:rPr lang="zh-CN" altLang="en-US" sz="2200" dirty="0"/>
              <a:t>）以战略为导向</a:t>
            </a:r>
            <a:endParaRPr lang="zh-CN" altLang="en-US" sz="2200" dirty="0"/>
          </a:p>
          <a:p>
            <a:pPr marL="758825" lvl="2">
              <a:buFont typeface="Wingdings" panose="05000000000000000000" pitchFamily="2" charset="2"/>
              <a:buChar char="l"/>
            </a:pPr>
            <a:r>
              <a:rPr lang="zh-CN" altLang="en-US" sz="2200" dirty="0"/>
              <a:t>企业应当重视研发工作，根据发展战略，结合市场开拓和技术进步要求，科学制定研发计划，强化研发全过程管理，规范研发行为。</a:t>
            </a:r>
            <a:endParaRPr lang="zh-CN" altLang="en-US" sz="2200" dirty="0"/>
          </a:p>
          <a:p>
            <a:pPr marL="758825" lvl="2">
              <a:buFont typeface="Wingdings" panose="05000000000000000000" pitchFamily="2" charset="2"/>
              <a:buChar char="l"/>
            </a:pPr>
            <a:r>
              <a:rPr lang="zh-CN" altLang="en-US" sz="2200" dirty="0"/>
              <a:t>（</a:t>
            </a:r>
            <a:r>
              <a:rPr lang="en-US" altLang="zh-CN" sz="2200"/>
              <a:t>2</a:t>
            </a:r>
            <a:r>
              <a:rPr lang="zh-CN" altLang="en-US" sz="2200" dirty="0"/>
              <a:t>）注重研发成果的转化</a:t>
            </a:r>
            <a:endParaRPr lang="zh-CN" altLang="en-US" sz="2200" dirty="0"/>
          </a:p>
          <a:p>
            <a:pPr marL="758825" lvl="2">
              <a:buFont typeface="Wingdings" panose="05000000000000000000" pitchFamily="2" charset="2"/>
              <a:buChar char="l"/>
            </a:pPr>
            <a:r>
              <a:rPr lang="zh-CN" altLang="en-US" sz="2200" dirty="0"/>
              <a:t>企业研发的目的，最终是转化为促进企业发展的动力。企业应促进研发成果的转化和有效利用，不断提升企业自主创新能力。</a:t>
            </a:r>
            <a:endParaRPr lang="zh-CN" altLang="en-US" sz="2200" dirty="0"/>
          </a:p>
          <a:p>
            <a:pPr marL="273050" indent="-273050"/>
            <a:endParaRPr lang="zh-CN" alt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a:xfrm>
            <a:off x="533400" y="-571500"/>
            <a:ext cx="8229600" cy="1143000"/>
          </a:xfrm>
        </p:spPr>
        <p:txBody>
          <a:bodyPr vert="horz" lIns="45720" tIns="0" rIns="45720" bIns="0" anchor="b" anchorCtr="0"/>
          <a:p>
            <a:r>
              <a:rPr lang="en-US" altLang="zh-CN" sz="2800"/>
              <a:t>2</a:t>
            </a:r>
            <a:r>
              <a:rPr lang="zh-CN" altLang="en-US" sz="2800" dirty="0"/>
              <a:t>、研究与开发控制流程</a:t>
            </a:r>
            <a:endParaRPr lang="zh-CN" altLang="en-US" sz="2800" dirty="0"/>
          </a:p>
        </p:txBody>
      </p:sp>
      <p:sp>
        <p:nvSpPr>
          <p:cNvPr id="574467" name="Rectangle 2"/>
          <p:cNvSpPr/>
          <p:nvPr/>
        </p:nvSpPr>
        <p:spPr>
          <a:xfrm>
            <a:off x="0" y="0"/>
            <a:ext cx="9144000" cy="0"/>
          </a:xfrm>
          <a:prstGeom prst="rect">
            <a:avLst/>
          </a:prstGeom>
          <a:noFill/>
          <a:ln w="9525">
            <a:noFill/>
          </a:ln>
        </p:spPr>
        <p:txBody>
          <a:bodyPr wrap="none" anchor="ctr" anchorCtr="0">
            <a:spAutoFit/>
          </a:bodyPr>
          <a:p>
            <a:endParaRPr dirty="0">
              <a:latin typeface="Arial" panose="020B0604020202020204" pitchFamily="34" charset="0"/>
              <a:ea typeface="宋体" pitchFamily="2" charset="-122"/>
            </a:endParaRPr>
          </a:p>
        </p:txBody>
      </p:sp>
      <p:graphicFrame>
        <p:nvGraphicFramePr>
          <p:cNvPr id="574468" name="Object 1"/>
          <p:cNvGraphicFramePr/>
          <p:nvPr/>
        </p:nvGraphicFramePr>
        <p:xfrm>
          <a:off x="990600" y="857250"/>
          <a:ext cx="7072313" cy="6000750"/>
        </p:xfrm>
        <a:graphic>
          <a:graphicData uri="http://schemas.openxmlformats.org/presentationml/2006/ole">
            <mc:AlternateContent xmlns:mc="http://schemas.openxmlformats.org/markup-compatibility/2006">
              <mc:Choice xmlns:v="urn:schemas-microsoft-com:vml" Requires="v">
                <p:oleObj spid="_x0000_s3086" name="" r:id="rId1" imgW="6447790" imgH="11779250" progId="">
                  <p:embed/>
                </p:oleObj>
              </mc:Choice>
              <mc:Fallback>
                <p:oleObj name="" r:id="rId1" imgW="6447790" imgH="11779250" progId="">
                  <p:embed/>
                  <p:pic>
                    <p:nvPicPr>
                      <p:cNvPr id="0" name="图片 3085"/>
                      <p:cNvPicPr/>
                      <p:nvPr/>
                    </p:nvPicPr>
                    <p:blipFill>
                      <a:blip r:embed="rId2"/>
                      <a:stretch>
                        <a:fillRect/>
                      </a:stretch>
                    </p:blipFill>
                    <p:spPr>
                      <a:xfrm>
                        <a:off x="990600" y="857250"/>
                        <a:ext cx="7072313" cy="6000750"/>
                      </a:xfrm>
                      <a:prstGeom prst="rect">
                        <a:avLst/>
                      </a:prstGeom>
                      <a:noFill/>
                      <a:ln w="38100">
                        <a:noFill/>
                        <a:miter/>
                      </a:ln>
                    </p:spPr>
                  </p:pic>
                </p:oleObj>
              </mc:Fallback>
            </mc:AlternateContent>
          </a:graphicData>
        </a:graphic>
      </p:graphicFrame>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5491" name="内容占位符 2"/>
          <p:cNvSpPr>
            <a:spLocks noGrp="1"/>
          </p:cNvSpPr>
          <p:nvPr>
            <p:ph idx="1"/>
          </p:nvPr>
        </p:nvSpPr>
        <p:spPr>
          <a:ln/>
        </p:spPr>
        <p:txBody>
          <a:bodyPr vert="horz" wrap="square" lIns="91440" tIns="45720" rIns="91440" bIns="45720" anchor="t" anchorCtr="0"/>
          <a:p>
            <a:pPr marL="273050" indent="-273050"/>
            <a:r>
              <a:rPr lang="en-US" altLang="zh-CN"/>
              <a:t>3</a:t>
            </a:r>
            <a:r>
              <a:rPr lang="zh-CN" altLang="en-US" dirty="0"/>
              <a:t>、研究与开发业务的关键风险点</a:t>
            </a:r>
            <a:endParaRPr lang="zh-CN" altLang="en-US"/>
          </a:p>
          <a:p>
            <a:pPr marL="758825" lvl="2">
              <a:buFont typeface="Wingdings" panose="05000000000000000000" pitchFamily="2" charset="2"/>
              <a:buChar char="l"/>
            </a:pPr>
            <a:r>
              <a:rPr lang="zh-CN" altLang="en-US" sz="2200" dirty="0"/>
              <a:t>（</a:t>
            </a:r>
            <a:r>
              <a:rPr lang="en-US" altLang="zh-CN" sz="2200"/>
              <a:t>1</a:t>
            </a:r>
            <a:r>
              <a:rPr lang="zh-CN" altLang="en-US" sz="2200" dirty="0"/>
              <a:t>）立项</a:t>
            </a:r>
            <a:endParaRPr lang="zh-CN" altLang="en-US" sz="2200"/>
          </a:p>
          <a:p>
            <a:pPr marL="758825" lvl="2">
              <a:buFont typeface="Wingdings" panose="05000000000000000000" pitchFamily="2" charset="2"/>
              <a:buChar char="l"/>
            </a:pPr>
            <a:r>
              <a:rPr lang="zh-CN" altLang="en-US" sz="2200" dirty="0"/>
              <a:t>（</a:t>
            </a:r>
            <a:r>
              <a:rPr lang="en-US" altLang="zh-CN" sz="2200"/>
              <a:t>2</a:t>
            </a:r>
            <a:r>
              <a:rPr lang="zh-CN" altLang="en-US" sz="2200" dirty="0"/>
              <a:t>）研究过程管理（研发包括自主研发和研发外包）</a:t>
            </a:r>
            <a:endParaRPr lang="zh-CN" altLang="en-US" sz="2200"/>
          </a:p>
          <a:p>
            <a:pPr marL="758825" lvl="2">
              <a:buFont typeface="Wingdings" panose="05000000000000000000" pitchFamily="2" charset="2"/>
              <a:buChar char="l"/>
            </a:pPr>
            <a:r>
              <a:rPr lang="zh-CN" altLang="en-US" sz="2200" dirty="0"/>
              <a:t>（</a:t>
            </a:r>
            <a:r>
              <a:rPr lang="en-US" altLang="zh-CN" sz="2200"/>
              <a:t>3</a:t>
            </a:r>
            <a:r>
              <a:rPr lang="zh-CN" altLang="en-US" sz="2200" dirty="0"/>
              <a:t>）验收</a:t>
            </a:r>
            <a:endParaRPr lang="zh-CN" altLang="en-US" sz="2200"/>
          </a:p>
          <a:p>
            <a:pPr marL="758825" lvl="2">
              <a:buFont typeface="Wingdings" panose="05000000000000000000" pitchFamily="2" charset="2"/>
              <a:buChar char="l"/>
            </a:pPr>
            <a:r>
              <a:rPr lang="zh-CN" altLang="en-US" sz="2200" dirty="0"/>
              <a:t>（</a:t>
            </a:r>
            <a:r>
              <a:rPr lang="en-US" altLang="zh-CN" sz="2200"/>
              <a:t>4</a:t>
            </a:r>
            <a:r>
              <a:rPr lang="zh-CN" altLang="en-US" sz="2200" dirty="0"/>
              <a:t>）核心研发人员的管理</a:t>
            </a:r>
            <a:endParaRPr lang="zh-CN" altLang="en-US" sz="2200"/>
          </a:p>
          <a:p>
            <a:pPr marL="758825" lvl="2">
              <a:buFont typeface="Wingdings" panose="05000000000000000000" pitchFamily="2" charset="2"/>
              <a:buChar char="l"/>
            </a:pPr>
            <a:r>
              <a:rPr lang="zh-CN" altLang="en-US" sz="2200" dirty="0"/>
              <a:t>（</a:t>
            </a:r>
            <a:r>
              <a:rPr lang="en-US" altLang="zh-CN" sz="2200"/>
              <a:t>5</a:t>
            </a:r>
            <a:r>
              <a:rPr lang="zh-CN" altLang="en-US" sz="2200" dirty="0"/>
              <a:t>）研究成果开发</a:t>
            </a:r>
            <a:endParaRPr lang="zh-CN" altLang="en-US" sz="2200"/>
          </a:p>
          <a:p>
            <a:pPr marL="758825" lvl="2">
              <a:buFont typeface="Wingdings" panose="05000000000000000000" pitchFamily="2" charset="2"/>
              <a:buChar char="l"/>
            </a:pPr>
            <a:r>
              <a:rPr lang="zh-CN" altLang="en-US" sz="2200" dirty="0"/>
              <a:t>（</a:t>
            </a:r>
            <a:r>
              <a:rPr lang="en-US" altLang="zh-CN" sz="2200"/>
              <a:t>6</a:t>
            </a:r>
            <a:r>
              <a:rPr lang="zh-CN" altLang="en-US" sz="2200" dirty="0"/>
              <a:t>）研发成果保护</a:t>
            </a:r>
            <a:endParaRPr lang="zh-CN" altLang="en-US" sz="2200"/>
          </a:p>
          <a:p>
            <a:pPr marL="758825" lvl="2">
              <a:buFont typeface="Wingdings" panose="05000000000000000000" pitchFamily="2" charset="2"/>
              <a:buChar char="l"/>
            </a:pPr>
            <a:r>
              <a:rPr lang="zh-CN" altLang="en-US" sz="2200" dirty="0"/>
              <a:t>（</a:t>
            </a:r>
            <a:r>
              <a:rPr lang="en-US" altLang="zh-CN" sz="2200"/>
              <a:t>7</a:t>
            </a:r>
            <a:r>
              <a:rPr lang="zh-CN" altLang="en-US" sz="2200" dirty="0"/>
              <a:t>）研发活动评估</a:t>
            </a:r>
            <a:endParaRPr lang="zh-CN" altLang="en-US" sz="2200"/>
          </a:p>
          <a:p>
            <a:pPr marL="758825" lvl="2">
              <a:buFont typeface="Wingdings" panose="05000000000000000000" pitchFamily="2" charset="2"/>
              <a:buChar char="l"/>
            </a:pPr>
            <a:endParaRPr lang="zh-CN" altLang="en-US" sz="2200"/>
          </a:p>
          <a:p>
            <a:pPr marL="758825" lvl="2">
              <a:buFont typeface="Wingdings" panose="05000000000000000000" pitchFamily="2" charset="2"/>
              <a:buChar char="l"/>
            </a:pPr>
            <a:endParaRPr lang="zh-CN" altLang="en-US" sz="2200"/>
          </a:p>
          <a:p>
            <a:pPr marL="758825" lvl="2">
              <a:buFont typeface="Wingdings" panose="05000000000000000000" pitchFamily="2" charset="2"/>
              <a:buChar char="l"/>
            </a:pPr>
            <a:endParaRPr lang="zh-CN" altLang="en-US" sz="2200"/>
          </a:p>
          <a:p>
            <a:pPr marL="758825" lvl="2">
              <a:buFont typeface="Wingdings" panose="05000000000000000000" pitchFamily="2" charset="2"/>
              <a:buChar char="l"/>
            </a:pPr>
            <a:endParaRPr lang="zh-CN" altLang="en-US" sz="2200"/>
          </a:p>
          <a:p>
            <a:pPr marL="758825" lvl="2">
              <a:buFont typeface="Wingdings" panose="05000000000000000000" pitchFamily="2" charset="2"/>
              <a:buChar char="l"/>
            </a:pPr>
            <a:endParaRPr lang="zh-CN" altLang="en-US" sz="2200"/>
          </a:p>
          <a:p>
            <a:pPr marL="758825" lvl="2">
              <a:buFont typeface="Wingdings" panose="05000000000000000000" pitchFamily="2" charset="2"/>
              <a:buChar char="l"/>
            </a:pPr>
            <a:endParaRPr lang="zh-CN" altLang="en-US" sz="2200"/>
          </a:p>
          <a:p>
            <a:pPr marL="758825" lvl="2">
              <a:buFont typeface="Wingdings" panose="05000000000000000000" pitchFamily="2" charset="2"/>
              <a:buChar char="l"/>
            </a:pPr>
            <a:endParaRPr lang="zh-CN" altLang="en-US" sz="2200"/>
          </a:p>
          <a:p>
            <a:pPr marL="758825" lvl="2">
              <a:buFont typeface="Wingdings" panose="05000000000000000000" pitchFamily="2" charset="2"/>
              <a:buChar char="l"/>
            </a:pPr>
            <a:endParaRPr lang="zh-CN" altLang="en-US" sz="220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p:txBody>
          <a:bodyPr vert="horz" lIns="45720" tIns="0" rIns="45720" bIns="0" anchor="b" anchorCtr="0"/>
          <a:p>
            <a:r>
              <a:rPr lang="zh-CN" altLang="en-US" dirty="0"/>
              <a:t>六、工程项目控制</a:t>
            </a:r>
            <a:endParaRPr lang="zh-CN" altLang="en-US" dirty="0"/>
          </a:p>
        </p:txBody>
      </p:sp>
      <p:sp>
        <p:nvSpPr>
          <p:cNvPr id="577539" name="内容占位符 2"/>
          <p:cNvSpPr>
            <a:spLocks noGrp="1"/>
          </p:cNvSpPr>
          <p:nvPr>
            <p:ph idx="1"/>
          </p:nvPr>
        </p:nvSpPr>
        <p:spPr>
          <a:xfrm>
            <a:off x="457200" y="1600200"/>
            <a:ext cx="8229600" cy="5257800"/>
          </a:xfrm>
          <a:ln/>
        </p:spPr>
        <p:txBody>
          <a:bodyPr vert="horz" wrap="square" lIns="91440" tIns="45720" rIns="91440" bIns="45720" anchor="t" anchorCtr="0"/>
          <a:p>
            <a:pPr marL="273050" indent="-273050"/>
            <a:r>
              <a:rPr lang="en-US" altLang="zh-CN"/>
              <a:t>1</a:t>
            </a:r>
            <a:r>
              <a:rPr lang="zh-CN" altLang="en-US" dirty="0"/>
              <a:t>、工程项目控制的总体要求</a:t>
            </a:r>
            <a:endParaRPr lang="zh-CN" altLang="en-US"/>
          </a:p>
          <a:p>
            <a:pPr marL="758825" lvl="2">
              <a:buFont typeface="Wingdings" panose="05000000000000000000" pitchFamily="2" charset="2"/>
              <a:buChar char="l"/>
            </a:pPr>
            <a:r>
              <a:rPr lang="zh-CN" altLang="en-US" sz="2200" dirty="0"/>
              <a:t>（</a:t>
            </a:r>
            <a:r>
              <a:rPr lang="en-US" altLang="zh-CN" sz="2200"/>
              <a:t>1</a:t>
            </a:r>
            <a:r>
              <a:rPr lang="zh-CN" altLang="en-US" sz="2200" dirty="0"/>
              <a:t>）全面梳理工程项目工作流程</a:t>
            </a:r>
            <a:endParaRPr lang="zh-CN" altLang="en-US" sz="2200" dirty="0"/>
          </a:p>
          <a:p>
            <a:pPr marL="758825" lvl="2">
              <a:buFont typeface="Wingdings" panose="05000000000000000000" pitchFamily="2" charset="2"/>
              <a:buChar char="l"/>
            </a:pPr>
            <a:r>
              <a:rPr lang="zh-CN" altLang="en-US" sz="2200" dirty="0"/>
              <a:t>（</a:t>
            </a:r>
            <a:r>
              <a:rPr lang="en-US" altLang="zh-CN" sz="2200"/>
              <a:t>2</a:t>
            </a:r>
            <a:r>
              <a:rPr lang="zh-CN" altLang="en-US" sz="2200" dirty="0"/>
              <a:t>）明确职责权限和不相容岗位分离</a:t>
            </a:r>
            <a:endParaRPr lang="zh-CN" altLang="en-US" sz="2200" dirty="0"/>
          </a:p>
          <a:p>
            <a:pPr marL="758825" lvl="2">
              <a:buFont typeface="Wingdings" panose="05000000000000000000" pitchFamily="2" charset="2"/>
              <a:buChar char="l"/>
            </a:pPr>
            <a:r>
              <a:rPr lang="zh-CN" altLang="en-US" sz="2200" dirty="0"/>
              <a:t>（</a:t>
            </a:r>
            <a:r>
              <a:rPr lang="en-US" altLang="zh-CN" sz="2200"/>
              <a:t>3</a:t>
            </a:r>
            <a:r>
              <a:rPr lang="zh-CN" altLang="en-US" sz="2200" dirty="0"/>
              <a:t>）完善工程项目各项管理制度</a:t>
            </a:r>
            <a:endParaRPr lang="zh-CN" altLang="en-US" sz="2200" dirty="0"/>
          </a:p>
          <a:p>
            <a:pPr marL="273050" indent="-273050"/>
            <a:r>
              <a:rPr lang="en-US" altLang="zh-CN"/>
              <a:t>2</a:t>
            </a:r>
            <a:r>
              <a:rPr lang="zh-CN" altLang="en-US" dirty="0"/>
              <a:t>、工程项目的流程</a:t>
            </a:r>
            <a:endParaRPr lang="zh-CN" altLang="en-US"/>
          </a:p>
          <a:p>
            <a:pPr marL="758825" lvl="2">
              <a:buFont typeface="Wingdings" panose="05000000000000000000" pitchFamily="2" charset="2"/>
              <a:buChar char="l"/>
            </a:pPr>
            <a:r>
              <a:rPr lang="zh-CN" altLang="en-US" sz="2200" dirty="0"/>
              <a:t>工程项目业务的基本流程包括：</a:t>
            </a:r>
            <a:endParaRPr lang="zh-CN" altLang="en-US" sz="2200"/>
          </a:p>
          <a:p>
            <a:pPr marL="758825" lvl="2">
              <a:buFont typeface="Wingdings" panose="05000000000000000000" pitchFamily="2" charset="2"/>
              <a:buChar char="l"/>
            </a:pPr>
            <a:r>
              <a:rPr lang="zh-CN" altLang="en-US" sz="2200" dirty="0"/>
              <a:t>（</a:t>
            </a:r>
            <a:r>
              <a:rPr lang="en-US" altLang="zh-CN" sz="2200"/>
              <a:t>1</a:t>
            </a:r>
            <a:r>
              <a:rPr lang="zh-CN" altLang="en-US" sz="2200" dirty="0"/>
              <a:t>）工程立项</a:t>
            </a:r>
            <a:endParaRPr lang="zh-CN" altLang="en-US" sz="2200"/>
          </a:p>
          <a:p>
            <a:pPr marL="758825" lvl="2">
              <a:buFont typeface="Wingdings" panose="05000000000000000000" pitchFamily="2" charset="2"/>
              <a:buChar char="l"/>
            </a:pPr>
            <a:r>
              <a:rPr lang="zh-CN" altLang="en-US" sz="2200" dirty="0"/>
              <a:t>（</a:t>
            </a:r>
            <a:r>
              <a:rPr lang="en-US" altLang="zh-CN" sz="2200"/>
              <a:t>2</a:t>
            </a:r>
            <a:r>
              <a:rPr lang="zh-CN" altLang="en-US" sz="2200" dirty="0"/>
              <a:t>）工程设计</a:t>
            </a:r>
            <a:endParaRPr lang="zh-CN" altLang="en-US" sz="2200"/>
          </a:p>
          <a:p>
            <a:pPr marL="758825" lvl="2">
              <a:buFont typeface="Wingdings" panose="05000000000000000000" pitchFamily="2" charset="2"/>
              <a:buChar char="l"/>
            </a:pPr>
            <a:r>
              <a:rPr lang="zh-CN" altLang="en-US" sz="2200" dirty="0"/>
              <a:t>（</a:t>
            </a:r>
            <a:r>
              <a:rPr lang="en-US" altLang="zh-CN" sz="2200"/>
              <a:t>3</a:t>
            </a:r>
            <a:r>
              <a:rPr lang="zh-CN" altLang="en-US" sz="2200" dirty="0"/>
              <a:t>）工程招标</a:t>
            </a:r>
            <a:endParaRPr lang="zh-CN" altLang="en-US" sz="2200"/>
          </a:p>
          <a:p>
            <a:pPr marL="758825" lvl="2">
              <a:buFont typeface="Wingdings" panose="05000000000000000000" pitchFamily="2" charset="2"/>
              <a:buChar char="l"/>
            </a:pPr>
            <a:r>
              <a:rPr lang="zh-CN" altLang="en-US" sz="2200" dirty="0"/>
              <a:t>（</a:t>
            </a:r>
            <a:r>
              <a:rPr lang="en-US" altLang="zh-CN" sz="2200"/>
              <a:t>4</a:t>
            </a:r>
            <a:r>
              <a:rPr lang="zh-CN" altLang="en-US" sz="2200" dirty="0"/>
              <a:t>）工程建设</a:t>
            </a:r>
            <a:endParaRPr lang="zh-CN" altLang="en-US" sz="2200"/>
          </a:p>
          <a:p>
            <a:pPr marL="758825" lvl="2">
              <a:buFont typeface="Wingdings" panose="05000000000000000000" pitchFamily="2" charset="2"/>
              <a:buChar char="l"/>
            </a:pPr>
            <a:r>
              <a:rPr lang="zh-CN" altLang="en-US" sz="2200" dirty="0"/>
              <a:t>（</a:t>
            </a:r>
            <a:r>
              <a:rPr lang="en-US" altLang="zh-CN" sz="2200"/>
              <a:t>5</a:t>
            </a:r>
            <a:r>
              <a:rPr lang="zh-CN" altLang="en-US" sz="2200" dirty="0"/>
              <a:t>）工程验收</a:t>
            </a:r>
            <a:endParaRPr lang="zh-CN" altLang="en-US" sz="2200"/>
          </a:p>
          <a:p>
            <a:pPr marL="758825" lvl="2">
              <a:buFont typeface="Wingdings" panose="05000000000000000000" pitchFamily="2" charset="2"/>
              <a:buChar char="l"/>
            </a:pPr>
            <a:r>
              <a:rPr lang="zh-CN" altLang="en-US" sz="2200" dirty="0"/>
              <a:t>（</a:t>
            </a:r>
            <a:r>
              <a:rPr lang="en-US" altLang="zh-CN" sz="2200"/>
              <a:t>6</a:t>
            </a:r>
            <a:r>
              <a:rPr lang="zh-CN" altLang="en-US" sz="2200" dirty="0"/>
              <a:t>）项目后评估</a:t>
            </a:r>
            <a:endParaRPr lang="zh-CN" altLang="en-US" sz="2200" dirty="0"/>
          </a:p>
          <a:p>
            <a:pPr marL="273050" indent="-273050"/>
            <a:endParaRPr lang="zh-CN" alt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9587" name="内容占位符 2"/>
          <p:cNvSpPr>
            <a:spLocks noGrp="1"/>
          </p:cNvSpPr>
          <p:nvPr>
            <p:ph idx="1"/>
          </p:nvPr>
        </p:nvSpPr>
        <p:spPr>
          <a:ln/>
        </p:spPr>
        <p:txBody>
          <a:bodyPr vert="horz" wrap="square" lIns="91440" tIns="45720" rIns="91440" bIns="45720" anchor="t" anchorCtr="0"/>
          <a:p>
            <a:pPr marL="273050" indent="-273050"/>
            <a:r>
              <a:rPr lang="en-US" altLang="zh-CN"/>
              <a:t>3</a:t>
            </a:r>
            <a:r>
              <a:rPr lang="zh-CN" altLang="en-US" dirty="0"/>
              <a:t>、工程项目的关键风险点</a:t>
            </a:r>
            <a:endParaRPr lang="zh-CN" altLang="en-US"/>
          </a:p>
          <a:p>
            <a:pPr marL="758825" lvl="2">
              <a:buFont typeface="Wingdings" panose="05000000000000000000" pitchFamily="2" charset="2"/>
              <a:buChar char="l"/>
            </a:pPr>
            <a:r>
              <a:rPr lang="zh-CN" altLang="en-US" sz="2200" dirty="0"/>
              <a:t>（</a:t>
            </a:r>
            <a:r>
              <a:rPr lang="en-US" altLang="zh-CN" sz="2200"/>
              <a:t>1</a:t>
            </a:r>
            <a:r>
              <a:rPr lang="zh-CN" altLang="en-US" sz="2200" dirty="0"/>
              <a:t>）工程立项</a:t>
            </a:r>
            <a:r>
              <a:rPr lang="en-US" altLang="zh-CN" sz="2200">
                <a:latin typeface="Arial" panose="020B0604020202020204" pitchFamily="34" charset="0"/>
              </a:rPr>
              <a:t>——</a:t>
            </a:r>
            <a:r>
              <a:rPr lang="zh-CN" altLang="en-US" sz="2200" dirty="0">
                <a:solidFill>
                  <a:srgbClr val="FF0000"/>
                </a:solidFill>
              </a:rPr>
              <a:t>项目建议书的编制、可行性研究、项目评审和决策</a:t>
            </a:r>
            <a:endParaRPr lang="zh-CN" altLang="en-US" sz="2200">
              <a:solidFill>
                <a:srgbClr val="FF0000"/>
              </a:solidFill>
            </a:endParaRPr>
          </a:p>
          <a:p>
            <a:pPr marL="758825" lvl="2">
              <a:buFont typeface="Wingdings" panose="05000000000000000000" pitchFamily="2" charset="2"/>
              <a:buChar char="l"/>
            </a:pPr>
            <a:r>
              <a:rPr lang="zh-CN" altLang="en-US" sz="2200" dirty="0"/>
              <a:t>（</a:t>
            </a:r>
            <a:r>
              <a:rPr lang="en-US" altLang="zh-CN" sz="2200"/>
              <a:t>2</a:t>
            </a:r>
            <a:r>
              <a:rPr lang="zh-CN" altLang="en-US" sz="2200" dirty="0"/>
              <a:t>）工程设计和造价</a:t>
            </a:r>
            <a:r>
              <a:rPr lang="en-US" altLang="zh-CN" sz="2000">
                <a:latin typeface="Arial" panose="020B0604020202020204" pitchFamily="34" charset="0"/>
              </a:rPr>
              <a:t>——</a:t>
            </a:r>
            <a:r>
              <a:rPr lang="zh-CN" altLang="en-US" sz="2200" dirty="0">
                <a:solidFill>
                  <a:srgbClr val="FF0000"/>
                </a:solidFill>
              </a:rPr>
              <a:t>初步设计和施工图设计</a:t>
            </a:r>
            <a:endParaRPr lang="zh-CN" altLang="en-US" sz="2200">
              <a:solidFill>
                <a:srgbClr val="FF0000"/>
              </a:solidFill>
            </a:endParaRPr>
          </a:p>
          <a:p>
            <a:pPr marL="758825" lvl="2">
              <a:buFont typeface="Wingdings" panose="05000000000000000000" pitchFamily="2" charset="2"/>
              <a:buChar char="l"/>
            </a:pPr>
            <a:r>
              <a:rPr lang="zh-CN" altLang="en-US" sz="2200" dirty="0"/>
              <a:t>（</a:t>
            </a:r>
            <a:r>
              <a:rPr lang="en-US" altLang="zh-CN" sz="2200"/>
              <a:t>3</a:t>
            </a:r>
            <a:r>
              <a:rPr lang="zh-CN" altLang="en-US" sz="2200" dirty="0"/>
              <a:t>）工程招标</a:t>
            </a:r>
            <a:r>
              <a:rPr lang="en-US" altLang="zh-CN" sz="2200">
                <a:latin typeface="Arial" panose="020B0604020202020204" pitchFamily="34" charset="0"/>
              </a:rPr>
              <a:t>——</a:t>
            </a:r>
            <a:r>
              <a:rPr lang="zh-CN" altLang="en-US" sz="2200" dirty="0">
                <a:solidFill>
                  <a:srgbClr val="FF0000"/>
                </a:solidFill>
              </a:rPr>
              <a:t>招标、投标、开标、评标和定标以及签订施工合同</a:t>
            </a:r>
            <a:endParaRPr lang="zh-CN" altLang="en-US" sz="2200" dirty="0">
              <a:solidFill>
                <a:srgbClr val="FF0000"/>
              </a:solidFill>
            </a:endParaRPr>
          </a:p>
          <a:p>
            <a:pPr marL="758825" lvl="2">
              <a:spcBef>
                <a:spcPts val="600"/>
              </a:spcBef>
              <a:buClr>
                <a:schemeClr val="tx2"/>
              </a:buClr>
              <a:buSzPct val="73000"/>
              <a:buFont typeface="Wingdings 2" panose="05020102010507070707" pitchFamily="18" charset="2"/>
              <a:buChar char=""/>
            </a:pPr>
            <a:r>
              <a:rPr lang="zh-CN" altLang="en-US" dirty="0"/>
              <a:t>（</a:t>
            </a:r>
            <a:r>
              <a:rPr lang="en-US" altLang="zh-CN"/>
              <a:t>4</a:t>
            </a:r>
            <a:r>
              <a:rPr lang="zh-CN" altLang="en-US" dirty="0"/>
              <a:t>）工程建设</a:t>
            </a:r>
            <a:r>
              <a:rPr lang="en-US" altLang="zh-CN">
                <a:latin typeface="Arial" panose="020B0604020202020204" pitchFamily="34" charset="0"/>
              </a:rPr>
              <a:t>——</a:t>
            </a:r>
            <a:r>
              <a:rPr lang="zh-CN" altLang="en-US" dirty="0">
                <a:solidFill>
                  <a:srgbClr val="FF0000"/>
                </a:solidFill>
              </a:rPr>
              <a:t>工程物资采购、工程监理、工程价款结算、工程变</a:t>
            </a:r>
            <a:endParaRPr lang="zh-CN" altLang="en-US"/>
          </a:p>
          <a:p>
            <a:pPr marL="273050" indent="-273050"/>
            <a:r>
              <a:rPr lang="zh-CN" altLang="en-US" sz="2400" dirty="0"/>
              <a:t>（</a:t>
            </a:r>
            <a:r>
              <a:rPr lang="en-US" altLang="zh-CN" sz="2400"/>
              <a:t>5</a:t>
            </a:r>
            <a:r>
              <a:rPr lang="zh-CN" altLang="en-US" sz="2400" dirty="0"/>
              <a:t>）工程验收</a:t>
            </a:r>
            <a:endParaRPr lang="zh-CN" altLang="en-US" sz="2400"/>
          </a:p>
          <a:p>
            <a:pPr marL="273050" indent="-273050"/>
            <a:r>
              <a:rPr lang="zh-CN" altLang="en-US" sz="2400" dirty="0"/>
              <a:t>（</a:t>
            </a:r>
            <a:r>
              <a:rPr lang="en-US" altLang="zh-CN" sz="2400"/>
              <a:t>6</a:t>
            </a:r>
            <a:r>
              <a:rPr lang="zh-CN" altLang="en-US" sz="2400" dirty="0"/>
              <a:t>）项目后评估</a:t>
            </a:r>
            <a:endParaRPr lang="zh-CN" altLang="en-US" sz="2400"/>
          </a:p>
          <a:p>
            <a:pPr marL="758825" lvl="2">
              <a:buFont typeface="Wingdings" panose="05000000000000000000" pitchFamily="2" charset="2"/>
              <a:buChar char="l"/>
            </a:pPr>
            <a:endParaRPr lang="zh-CN" altLang="en-US" sz="2200">
              <a:solidFill>
                <a:srgbClr val="FF0000"/>
              </a:solidFill>
            </a:endParaRPr>
          </a:p>
          <a:p>
            <a:pPr marL="758825" lvl="2">
              <a:buFont typeface="Wingdings" panose="05000000000000000000" pitchFamily="2" charset="2"/>
              <a:buChar char="l"/>
            </a:pPr>
            <a:endParaRPr lang="zh-CN" altLang="en-US" sz="2200">
              <a:solidFill>
                <a:srgbClr val="FF0000"/>
              </a:solidFill>
            </a:endParaRPr>
          </a:p>
          <a:p>
            <a:pPr marL="758825" lvl="2">
              <a:buFont typeface="Wingdings" panose="05000000000000000000" pitchFamily="2" charset="2"/>
              <a:buChar char="l"/>
            </a:pPr>
            <a:endParaRPr lang="zh-CN" altLang="en-US" sz="2200">
              <a:solidFill>
                <a:srgbClr val="FF0000"/>
              </a:solidFill>
            </a:endParaRPr>
          </a:p>
          <a:p>
            <a:pPr marL="758825" lvl="2">
              <a:buFont typeface="Wingdings" panose="05000000000000000000" pitchFamily="2" charset="2"/>
              <a:buChar char="l"/>
            </a:pPr>
            <a:endParaRPr lang="zh-CN" altLang="en-US" sz="2200">
              <a:solidFill>
                <a:srgbClr val="FF0000"/>
              </a:solidFill>
            </a:endParaRPr>
          </a:p>
          <a:p>
            <a:pPr marL="758825" lvl="2">
              <a:buFont typeface="Wingdings" panose="05000000000000000000" pitchFamily="2" charset="2"/>
              <a:buChar char="l"/>
            </a:pPr>
            <a:endParaRPr lang="zh-CN" altLang="en-US" sz="2200"/>
          </a:p>
          <a:p>
            <a:pPr marL="758825" lvl="2">
              <a:buFont typeface="Wingdings" panose="05000000000000000000" pitchFamily="2" charset="2"/>
              <a:buChar char="l"/>
            </a:pPr>
            <a:endParaRPr lang="zh-CN" altLang="en-US" sz="2200">
              <a:solidFill>
                <a:srgbClr val="FF0000"/>
              </a:solidFill>
            </a:endParaRPr>
          </a:p>
          <a:p>
            <a:pPr marL="758825" lvl="2">
              <a:buFont typeface="Wingdings" panose="05000000000000000000" pitchFamily="2" charset="2"/>
              <a:buChar char="l"/>
            </a:pPr>
            <a:endParaRPr lang="zh-CN" altLang="en-US" sz="2200">
              <a:solidFill>
                <a:srgbClr val="FF0000"/>
              </a:solidFill>
            </a:endParaRPr>
          </a:p>
          <a:p>
            <a:pPr marL="758825" lvl="2">
              <a:buFont typeface="Wingdings" panose="05000000000000000000" pitchFamily="2" charset="2"/>
              <a:buChar char="l"/>
            </a:pPr>
            <a:endParaRPr lang="zh-CN" altLang="en-US" sz="2200" dirty="0"/>
          </a:p>
          <a:p>
            <a:pPr marL="758825" lvl="2">
              <a:buFont typeface="Wingdings" panose="05000000000000000000" pitchFamily="2" charset="2"/>
              <a:buChar char="l"/>
            </a:pPr>
            <a:endParaRPr lang="zh-CN" altLang="en-US" sz="2200" dirty="0"/>
          </a:p>
          <a:p>
            <a:pPr marL="758825" lvl="2">
              <a:buFont typeface="Wingdings" panose="05000000000000000000" pitchFamily="2" charset="2"/>
              <a:buChar char="l"/>
            </a:pPr>
            <a:endParaRPr lang="zh-CN" altLang="en-US" sz="2200">
              <a:solidFill>
                <a:srgbClr val="FF0000"/>
              </a:solidFill>
            </a:endParaRPr>
          </a:p>
          <a:p>
            <a:pPr marL="758825" lvl="2">
              <a:buFont typeface="Wingdings" panose="05000000000000000000" pitchFamily="2" charset="2"/>
              <a:buChar char="l"/>
            </a:pPr>
            <a:endParaRPr lang="zh-CN" altLang="en-US" sz="2200" dirty="0"/>
          </a:p>
          <a:p>
            <a:pPr marL="273050" indent="-273050"/>
            <a:endParaRPr lang="zh-CN" alt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p:txBody>
          <a:bodyPr vert="horz" lIns="45720" tIns="0" rIns="45720" bIns="0" anchor="b" anchorCtr="0"/>
          <a:p>
            <a:r>
              <a:rPr lang="zh-CN" altLang="en-US" dirty="0"/>
              <a:t>七、担保业务控制</a:t>
            </a:r>
            <a:endParaRPr lang="zh-CN" altLang="en-US" dirty="0"/>
          </a:p>
        </p:txBody>
      </p:sp>
      <p:sp>
        <p:nvSpPr>
          <p:cNvPr id="582659" name="内容占位符 2"/>
          <p:cNvSpPr>
            <a:spLocks noGrp="1"/>
          </p:cNvSpPr>
          <p:nvPr>
            <p:ph idx="1"/>
          </p:nvPr>
        </p:nvSpPr>
        <p:spPr>
          <a:ln/>
        </p:spPr>
        <p:txBody>
          <a:bodyPr vert="horz" wrap="square" lIns="91440" tIns="45720" rIns="91440" bIns="45720" anchor="t" anchorCtr="0"/>
          <a:p>
            <a:pPr marL="273050" indent="-273050"/>
            <a:r>
              <a:rPr lang="en-US" altLang="zh-CN"/>
              <a:t>1</a:t>
            </a:r>
            <a:r>
              <a:rPr lang="zh-CN" altLang="en-US" dirty="0"/>
              <a:t>、担保业务控制的总体要求</a:t>
            </a:r>
            <a:endParaRPr lang="zh-CN" altLang="en-US"/>
          </a:p>
          <a:p>
            <a:pPr marL="758825" lvl="2">
              <a:buFont typeface="Wingdings" panose="05000000000000000000" pitchFamily="2" charset="2"/>
              <a:buChar char="l"/>
            </a:pPr>
            <a:r>
              <a:rPr lang="zh-CN" altLang="en-US" sz="2200" dirty="0"/>
              <a:t>（</a:t>
            </a:r>
            <a:r>
              <a:rPr lang="en-US" altLang="zh-CN" sz="2200"/>
              <a:t>1</a:t>
            </a:r>
            <a:r>
              <a:rPr lang="zh-CN" altLang="en-US" sz="2200" dirty="0"/>
              <a:t>）完善担保业务管理制度</a:t>
            </a:r>
            <a:endParaRPr lang="zh-CN" altLang="en-US" sz="2200" dirty="0"/>
          </a:p>
          <a:p>
            <a:pPr marL="758825" lvl="2">
              <a:buFont typeface="Wingdings" panose="05000000000000000000" pitchFamily="2" charset="2"/>
              <a:buChar char="l"/>
            </a:pPr>
            <a:r>
              <a:rPr lang="zh-CN" altLang="en-US" sz="2200" dirty="0"/>
              <a:t>企业应当依法制定和完善担保业务政策及相关管理制度，</a:t>
            </a:r>
            <a:r>
              <a:rPr lang="zh-CN" altLang="en-US" sz="2200" dirty="0">
                <a:solidFill>
                  <a:srgbClr val="FF0000"/>
                </a:solidFill>
              </a:rPr>
              <a:t>如调查评估制度、审批制度、担保合同管理制度等，</a:t>
            </a:r>
            <a:r>
              <a:rPr lang="zh-CN" altLang="en-US" sz="2200" dirty="0"/>
              <a:t>明确担保的对象、范围、方式、条件、程序、担保限额和禁止担保等事项。</a:t>
            </a:r>
            <a:endParaRPr lang="zh-CN" altLang="en-US" sz="2200" dirty="0"/>
          </a:p>
          <a:p>
            <a:pPr marL="758825" lvl="2">
              <a:buFont typeface="Wingdings" panose="05000000000000000000" pitchFamily="2" charset="2"/>
              <a:buChar char="l"/>
            </a:pPr>
            <a:r>
              <a:rPr lang="zh-CN" altLang="en-US" sz="2200" dirty="0"/>
              <a:t>（</a:t>
            </a:r>
            <a:r>
              <a:rPr lang="en-US" altLang="zh-CN" sz="2200"/>
              <a:t>2</a:t>
            </a:r>
            <a:r>
              <a:rPr lang="zh-CN" altLang="en-US" sz="2200" dirty="0"/>
              <a:t>）规范各环节工作流程</a:t>
            </a:r>
            <a:endParaRPr lang="zh-CN" altLang="en-US" sz="2200" dirty="0"/>
          </a:p>
          <a:p>
            <a:pPr marL="758825" lvl="2">
              <a:buFont typeface="Wingdings" panose="05000000000000000000" pitchFamily="2" charset="2"/>
              <a:buChar char="l"/>
            </a:pPr>
            <a:r>
              <a:rPr lang="zh-CN" altLang="en-US" sz="2200" dirty="0"/>
              <a:t>企业应规范调查评估、审核批准、担保执行等环节的工作流程，按照政策、制度、流程办理担保业务，定期检查担保政策的执行情况及效果，切实防范担保业务风险。</a:t>
            </a:r>
            <a:endParaRPr lang="zh-CN" altLang="en-US" sz="2200" dirty="0"/>
          </a:p>
          <a:p>
            <a:pPr marL="273050" indent="-273050"/>
            <a:endParaRPr lang="zh-CN" alt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a:xfrm>
            <a:off x="457200" y="-381000"/>
            <a:ext cx="8229600" cy="1143000"/>
          </a:xfrm>
        </p:spPr>
        <p:txBody>
          <a:bodyPr vert="horz" lIns="45720" tIns="0" rIns="45720" bIns="0" anchor="b" anchorCtr="0"/>
          <a:p>
            <a:r>
              <a:rPr lang="en-US" altLang="zh-CN" sz="2800"/>
              <a:t>2</a:t>
            </a:r>
            <a:r>
              <a:rPr lang="zh-CN" altLang="en-US" sz="2800" dirty="0"/>
              <a:t>、担保业务控制流程</a:t>
            </a:r>
            <a:endParaRPr lang="zh-CN" altLang="en-US" sz="2800" dirty="0"/>
          </a:p>
        </p:txBody>
      </p:sp>
      <p:sp>
        <p:nvSpPr>
          <p:cNvPr id="584707" name="Rectangle 2"/>
          <p:cNvSpPr/>
          <p:nvPr/>
        </p:nvSpPr>
        <p:spPr>
          <a:xfrm>
            <a:off x="0" y="0"/>
            <a:ext cx="9144000" cy="0"/>
          </a:xfrm>
          <a:prstGeom prst="rect">
            <a:avLst/>
          </a:prstGeom>
          <a:noFill/>
          <a:ln w="9525">
            <a:noFill/>
          </a:ln>
        </p:spPr>
        <p:txBody>
          <a:bodyPr wrap="none" anchor="ctr" anchorCtr="0">
            <a:spAutoFit/>
          </a:bodyPr>
          <a:p>
            <a:endParaRPr dirty="0">
              <a:latin typeface="Arial" panose="020B0604020202020204" pitchFamily="34" charset="0"/>
              <a:ea typeface="宋体" pitchFamily="2" charset="-122"/>
            </a:endParaRPr>
          </a:p>
        </p:txBody>
      </p:sp>
      <p:graphicFrame>
        <p:nvGraphicFramePr>
          <p:cNvPr id="584708" name="Object 1"/>
          <p:cNvGraphicFramePr/>
          <p:nvPr/>
        </p:nvGraphicFramePr>
        <p:xfrm>
          <a:off x="838200" y="1000125"/>
          <a:ext cx="7429500" cy="5857875"/>
        </p:xfrm>
        <a:graphic>
          <a:graphicData uri="http://schemas.openxmlformats.org/presentationml/2006/ole">
            <mc:AlternateContent xmlns:mc="http://schemas.openxmlformats.org/markup-compatibility/2006">
              <mc:Choice xmlns:v="urn:schemas-microsoft-com:vml" Requires="v">
                <p:oleObj spid="_x0000_s3076" name="" r:id="rId1" imgW="5010785" imgH="6292850" progId="">
                  <p:embed/>
                </p:oleObj>
              </mc:Choice>
              <mc:Fallback>
                <p:oleObj name="" r:id="rId1" imgW="5010785" imgH="6292850" progId="">
                  <p:embed/>
                  <p:pic>
                    <p:nvPicPr>
                      <p:cNvPr id="0" name="图片 3075"/>
                      <p:cNvPicPr/>
                      <p:nvPr/>
                    </p:nvPicPr>
                    <p:blipFill>
                      <a:blip r:embed="rId2"/>
                      <a:stretch>
                        <a:fillRect/>
                      </a:stretch>
                    </p:blipFill>
                    <p:spPr>
                      <a:xfrm>
                        <a:off x="838200" y="1000125"/>
                        <a:ext cx="7429500" cy="5857875"/>
                      </a:xfrm>
                      <a:prstGeom prst="rect">
                        <a:avLst/>
                      </a:prstGeom>
                      <a:noFill/>
                      <a:ln w="38100">
                        <a:noFill/>
                        <a:miter/>
                      </a:ln>
                    </p:spPr>
                  </p:pic>
                </p:oleObj>
              </mc:Fallback>
            </mc:AlternateContent>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idx="4294967295"/>
          </p:nvPr>
        </p:nvSpPr>
        <p:spPr>
          <a:xfrm>
            <a:off x="0" y="1000125"/>
            <a:ext cx="7242175" cy="1143000"/>
          </a:xfrm>
        </p:spPr>
        <p:txBody>
          <a:bodyPr vert="horz" lIns="45720" tIns="0" rIns="45720" bIns="0" anchor="b" anchorCtr="0"/>
          <a:p>
            <a:r>
              <a:rPr lang="en-US" altLang="zh-CN" sz="3000">
                <a:solidFill>
                  <a:srgbClr val="5A2C64"/>
                </a:solidFill>
                <a:latin typeface="黑体" pitchFamily="2" charset="-122"/>
              </a:rPr>
              <a:t>3</a:t>
            </a:r>
            <a:r>
              <a:rPr lang="zh-CN" altLang="en-US" sz="3000" dirty="0">
                <a:solidFill>
                  <a:srgbClr val="5A2C64"/>
                </a:solidFill>
                <a:latin typeface="黑体" pitchFamily="2" charset="-122"/>
              </a:rPr>
              <a:t>、担保业务的关键风险点</a:t>
            </a:r>
            <a:br>
              <a:rPr lang="zh-CN" altLang="en-US"/>
            </a:br>
            <a:endParaRPr lang="zh-CN" altLang="en-US" dirty="0"/>
          </a:p>
        </p:txBody>
      </p:sp>
      <p:sp>
        <p:nvSpPr>
          <p:cNvPr id="585731" name="内容占位符 4"/>
          <p:cNvSpPr>
            <a:spLocks noGrp="1"/>
          </p:cNvSpPr>
          <p:nvPr>
            <p:ph sz="half" idx="1"/>
          </p:nvPr>
        </p:nvSpPr>
        <p:spPr>
          <a:xfrm>
            <a:off x="928688" y="2076450"/>
            <a:ext cx="3325812" cy="2560638"/>
          </a:xfrm>
          <a:ln/>
        </p:spPr>
        <p:txBody>
          <a:bodyPr vert="horz" wrap="square" lIns="91440" tIns="45720" rIns="91440" bIns="45720" anchor="t" anchorCtr="0"/>
          <a:lstStyle>
            <a:lvl1pPr lvl="0">
              <a:buClrTx/>
              <a:buSzTx/>
              <a:buFontTx/>
              <a:defRPr sz="2800"/>
            </a:lvl1pPr>
            <a:lvl2pPr lvl="1">
              <a:buClrTx/>
              <a:buSzTx/>
              <a:buFontTx/>
              <a:defRPr sz="2400"/>
            </a:lvl2pPr>
            <a:lvl3pPr lvl="2">
              <a:buClrTx/>
              <a:buSzTx/>
              <a:buFontTx/>
              <a:defRPr sz="2000"/>
            </a:lvl3pPr>
            <a:lvl4pPr lvl="3">
              <a:buClrTx/>
              <a:buSzTx/>
              <a:buFontTx/>
              <a:defRPr sz="1800"/>
            </a:lvl4pPr>
            <a:lvl5pPr lvl="4">
              <a:buClrTx/>
              <a:buSzTx/>
              <a:buFontTx/>
              <a:defRPr sz="1800"/>
            </a:lvl5pPr>
          </a:lstStyle>
          <a:p>
            <a:pPr marL="758825" lvl="2" indent="-228600">
              <a:buFont typeface="Wingdings" panose="05000000000000000000" pitchFamily="2" charset="2"/>
              <a:buChar char="l"/>
            </a:pPr>
            <a:r>
              <a:rPr lang="zh-CN" altLang="en-US" sz="2200" dirty="0"/>
              <a:t>（</a:t>
            </a:r>
            <a:r>
              <a:rPr lang="en-US" altLang="zh-CN" sz="2200"/>
              <a:t>1</a:t>
            </a:r>
            <a:r>
              <a:rPr lang="zh-CN" altLang="en-US" sz="2200" dirty="0"/>
              <a:t>）受理申请</a:t>
            </a:r>
            <a:endParaRPr lang="zh-CN" altLang="en-US" sz="2200"/>
          </a:p>
          <a:p>
            <a:pPr marL="758825" lvl="2" indent="-228600">
              <a:buFont typeface="Wingdings" panose="05000000000000000000" pitchFamily="2" charset="2"/>
              <a:buChar char="l"/>
            </a:pPr>
            <a:r>
              <a:rPr lang="zh-CN" altLang="en-US" sz="2200" dirty="0"/>
              <a:t>（</a:t>
            </a:r>
            <a:r>
              <a:rPr lang="en-US" altLang="zh-CN" sz="2200"/>
              <a:t>2</a:t>
            </a:r>
            <a:r>
              <a:rPr lang="zh-CN" altLang="en-US" sz="2200" dirty="0"/>
              <a:t>）调查评估</a:t>
            </a:r>
            <a:endParaRPr lang="zh-CN" altLang="en-US" sz="2200"/>
          </a:p>
          <a:p>
            <a:pPr marL="758825" lvl="2" indent="-228600">
              <a:buFont typeface="Wingdings" panose="05000000000000000000" pitchFamily="2" charset="2"/>
              <a:buChar char="l"/>
            </a:pPr>
            <a:r>
              <a:rPr lang="zh-CN" altLang="en-US" sz="2200" dirty="0"/>
              <a:t>（</a:t>
            </a:r>
            <a:r>
              <a:rPr lang="en-US" altLang="zh-CN" sz="2200"/>
              <a:t>3</a:t>
            </a:r>
            <a:r>
              <a:rPr lang="zh-CN" altLang="en-US" sz="2200" dirty="0"/>
              <a:t>）审批</a:t>
            </a:r>
            <a:endParaRPr lang="zh-CN" altLang="en-US" sz="2200"/>
          </a:p>
          <a:p>
            <a:pPr marL="758825" lvl="2" indent="-228600">
              <a:buFont typeface="Wingdings" panose="05000000000000000000" pitchFamily="2" charset="2"/>
              <a:buChar char="l"/>
            </a:pPr>
            <a:r>
              <a:rPr lang="zh-CN" altLang="en-US" sz="2200" dirty="0"/>
              <a:t>（</a:t>
            </a:r>
            <a:r>
              <a:rPr lang="en-US" altLang="zh-CN" sz="2200"/>
              <a:t>4</a:t>
            </a:r>
            <a:r>
              <a:rPr lang="zh-CN" altLang="en-US" sz="2200" dirty="0"/>
              <a:t>）订立担保合同</a:t>
            </a:r>
            <a:endParaRPr lang="zh-CN" altLang="en-US" sz="2200"/>
          </a:p>
          <a:p>
            <a:pPr marL="758825" lvl="2" indent="-228600">
              <a:buFont typeface="Wingdings" panose="05000000000000000000" pitchFamily="2" charset="2"/>
              <a:buChar char="l"/>
            </a:pPr>
            <a:r>
              <a:rPr lang="zh-CN" altLang="en-US" sz="2200" dirty="0"/>
              <a:t>（</a:t>
            </a:r>
            <a:r>
              <a:rPr lang="en-US" altLang="zh-CN" sz="2200"/>
              <a:t>5</a:t>
            </a:r>
            <a:r>
              <a:rPr lang="zh-CN" altLang="en-US" sz="2200" dirty="0"/>
              <a:t>）日常管理</a:t>
            </a:r>
            <a:endParaRPr lang="zh-CN" altLang="en-US" sz="2200"/>
          </a:p>
          <a:p>
            <a:pPr marL="273050" lvl="0" indent="-273050"/>
            <a:endParaRPr lang="zh-CN" altLang="en-US" sz="3600" dirty="0"/>
          </a:p>
        </p:txBody>
      </p:sp>
      <p:sp>
        <p:nvSpPr>
          <p:cNvPr id="585732" name="内容占位符 5"/>
          <p:cNvSpPr>
            <a:spLocks noGrp="1"/>
          </p:cNvSpPr>
          <p:nvPr>
            <p:ph sz="half" idx="1"/>
          </p:nvPr>
        </p:nvSpPr>
        <p:spPr>
          <a:xfrm>
            <a:off x="4302125" y="2017713"/>
            <a:ext cx="3324225" cy="2917825"/>
          </a:xfrm>
          <a:ln/>
        </p:spPr>
        <p:txBody>
          <a:bodyPr vert="horz" wrap="square" lIns="91440" tIns="45720" rIns="91440" bIns="45720" anchor="t" anchorCtr="0"/>
          <a:lstStyle>
            <a:lvl1pPr lvl="0">
              <a:buClrTx/>
              <a:buSzTx/>
              <a:buFontTx/>
              <a:defRPr sz="2800"/>
            </a:lvl1pPr>
            <a:lvl2pPr lvl="1">
              <a:buClrTx/>
              <a:buSzTx/>
              <a:buFontTx/>
              <a:defRPr sz="2400"/>
            </a:lvl2pPr>
            <a:lvl3pPr lvl="2">
              <a:buClrTx/>
              <a:buSzTx/>
              <a:buFontTx/>
              <a:defRPr sz="2000"/>
            </a:lvl3pPr>
            <a:lvl4pPr lvl="3">
              <a:buClrTx/>
              <a:buSzTx/>
              <a:buFontTx/>
              <a:defRPr sz="1800"/>
            </a:lvl4pPr>
            <a:lvl5pPr lvl="4">
              <a:buClrTx/>
              <a:buSzTx/>
              <a:buFontTx/>
              <a:defRPr sz="1800"/>
            </a:lvl5pPr>
          </a:lstStyle>
          <a:p>
            <a:pPr marL="758825" lvl="2" indent="-228600">
              <a:buFont typeface="Wingdings" panose="05000000000000000000" pitchFamily="2" charset="2"/>
              <a:buChar char="l"/>
            </a:pPr>
            <a:r>
              <a:rPr lang="zh-CN" altLang="en-US" sz="2200" dirty="0"/>
              <a:t>（</a:t>
            </a:r>
            <a:r>
              <a:rPr lang="en-US" altLang="zh-CN" sz="2200"/>
              <a:t>6</a:t>
            </a:r>
            <a:r>
              <a:rPr lang="zh-CN" altLang="en-US" sz="2200" dirty="0"/>
              <a:t>）会计系统控制</a:t>
            </a:r>
            <a:endParaRPr lang="zh-CN" altLang="en-US" sz="2200"/>
          </a:p>
          <a:p>
            <a:pPr marL="758825" lvl="2" indent="-228600">
              <a:buFont typeface="Wingdings" panose="05000000000000000000" pitchFamily="2" charset="2"/>
              <a:buChar char="l"/>
            </a:pPr>
            <a:r>
              <a:rPr lang="zh-CN" altLang="en-US" sz="2200" dirty="0"/>
              <a:t>（</a:t>
            </a:r>
            <a:r>
              <a:rPr lang="en-US" altLang="zh-CN" sz="2200"/>
              <a:t>7</a:t>
            </a:r>
            <a:r>
              <a:rPr lang="zh-CN" altLang="en-US" sz="2200" dirty="0"/>
              <a:t>）反担保财产管理</a:t>
            </a:r>
            <a:endParaRPr lang="zh-CN" altLang="en-US" sz="2200"/>
          </a:p>
          <a:p>
            <a:pPr marL="758825" lvl="2" indent="-228600">
              <a:buFont typeface="Wingdings" panose="05000000000000000000" pitchFamily="2" charset="2"/>
              <a:buChar char="l"/>
            </a:pPr>
            <a:r>
              <a:rPr lang="zh-CN" altLang="en-US" sz="2200" dirty="0"/>
              <a:t>（</a:t>
            </a:r>
            <a:r>
              <a:rPr lang="en-US" altLang="zh-CN" sz="2200"/>
              <a:t>8</a:t>
            </a:r>
            <a:r>
              <a:rPr lang="zh-CN" altLang="en-US" sz="2200" dirty="0"/>
              <a:t>）责任追究</a:t>
            </a:r>
            <a:endParaRPr lang="zh-CN" altLang="en-US" sz="2200"/>
          </a:p>
          <a:p>
            <a:pPr marL="758825" lvl="2" indent="-228600">
              <a:buFont typeface="Wingdings" panose="05000000000000000000" pitchFamily="2" charset="2"/>
              <a:buChar char="l"/>
            </a:pPr>
            <a:r>
              <a:rPr lang="zh-CN" altLang="en-US" sz="2200" dirty="0"/>
              <a:t>（</a:t>
            </a:r>
            <a:r>
              <a:rPr lang="en-US" altLang="zh-CN" sz="2200"/>
              <a:t>9</a:t>
            </a:r>
            <a:r>
              <a:rPr lang="zh-CN" altLang="en-US" sz="2200" dirty="0"/>
              <a:t>）及时终止担保关系或代为清偿、权利追索</a:t>
            </a:r>
            <a:endParaRPr lang="zh-CN" altLang="en-US" sz="2200" dirty="0"/>
          </a:p>
          <a:p>
            <a:pPr marL="273050" lvl="0" indent="-273050"/>
            <a:endParaRPr lang="zh-CN" altLang="en-US" sz="3600"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p:txBody>
          <a:bodyPr vert="horz" lIns="45720" tIns="0" rIns="45720" bIns="0" anchor="b" anchorCtr="0"/>
          <a:p>
            <a:r>
              <a:rPr lang="zh-CN" altLang="en-US" dirty="0"/>
              <a:t>八、业务外包控制</a:t>
            </a:r>
            <a:endParaRPr lang="zh-CN" altLang="en-US" dirty="0"/>
          </a:p>
        </p:txBody>
      </p:sp>
      <p:sp>
        <p:nvSpPr>
          <p:cNvPr id="587779" name="内容占位符 2"/>
          <p:cNvSpPr>
            <a:spLocks noGrp="1"/>
          </p:cNvSpPr>
          <p:nvPr>
            <p:ph idx="1"/>
          </p:nvPr>
        </p:nvSpPr>
        <p:spPr>
          <a:ln/>
        </p:spPr>
        <p:txBody>
          <a:bodyPr vert="horz" wrap="square" lIns="91440" tIns="45720" rIns="91440" bIns="45720" anchor="t" anchorCtr="0"/>
          <a:p>
            <a:pPr marL="273050" indent="-273050"/>
            <a:r>
              <a:rPr lang="en-US" altLang="zh-CN"/>
              <a:t>1</a:t>
            </a:r>
            <a:r>
              <a:rPr lang="zh-CN" altLang="en-US" dirty="0"/>
              <a:t>、业务外包的总体要求</a:t>
            </a:r>
            <a:endParaRPr lang="zh-CN" altLang="en-US"/>
          </a:p>
          <a:p>
            <a:pPr marL="758825" lvl="2">
              <a:buFont typeface="Wingdings" panose="05000000000000000000" pitchFamily="2" charset="2"/>
              <a:buChar char="l"/>
            </a:pPr>
            <a:r>
              <a:rPr lang="zh-CN" altLang="en-US" sz="2200" dirty="0"/>
              <a:t>（</a:t>
            </a:r>
            <a:r>
              <a:rPr lang="en-US" altLang="zh-CN" sz="2200"/>
              <a:t>1</a:t>
            </a:r>
            <a:r>
              <a:rPr lang="zh-CN" altLang="en-US" sz="2200" dirty="0"/>
              <a:t>）完善业务外包管理制度</a:t>
            </a:r>
            <a:endParaRPr lang="zh-CN" altLang="en-US" sz="2200" dirty="0"/>
          </a:p>
          <a:p>
            <a:pPr marL="758825" lvl="2">
              <a:buFont typeface="Wingdings" panose="05000000000000000000" pitchFamily="2" charset="2"/>
              <a:buChar char="l"/>
            </a:pPr>
            <a:r>
              <a:rPr lang="zh-CN" altLang="en-US" sz="2200" dirty="0"/>
              <a:t>企业应当建立和完善业务外包管理制度，。</a:t>
            </a:r>
            <a:endParaRPr lang="zh-CN" altLang="en-US" sz="2200" dirty="0"/>
          </a:p>
          <a:p>
            <a:pPr marL="758825" lvl="2">
              <a:buFont typeface="Wingdings" panose="05000000000000000000" pitchFamily="2" charset="2"/>
              <a:buChar char="l"/>
            </a:pPr>
            <a:r>
              <a:rPr lang="zh-CN" altLang="en-US" sz="2200" dirty="0"/>
              <a:t>（</a:t>
            </a:r>
            <a:r>
              <a:rPr lang="en-US" altLang="zh-CN" sz="2200"/>
              <a:t>2</a:t>
            </a:r>
            <a:r>
              <a:rPr lang="zh-CN" altLang="en-US" sz="2200" dirty="0"/>
              <a:t>）强化监控</a:t>
            </a:r>
            <a:endParaRPr lang="zh-CN" altLang="en-US" sz="2200" dirty="0"/>
          </a:p>
          <a:p>
            <a:pPr marL="758825" lvl="2">
              <a:buFont typeface="Wingdings" panose="05000000000000000000" pitchFamily="2" charset="2"/>
              <a:buChar char="l"/>
            </a:pPr>
            <a:r>
              <a:rPr lang="zh-CN" altLang="en-US" sz="2200" dirty="0"/>
              <a:t>强化业务外包全过程的监控，包括对</a:t>
            </a:r>
            <a:r>
              <a:rPr lang="zh-CN" altLang="en-US" sz="2200" dirty="0">
                <a:solidFill>
                  <a:srgbClr val="FF0000"/>
                </a:solidFill>
              </a:rPr>
              <a:t>制定外包实施方案、审核批准、选择承包方、签订业务外包合同、外包过程管理、验收等</a:t>
            </a:r>
            <a:r>
              <a:rPr lang="zh-CN" altLang="en-US" sz="2200" dirty="0"/>
              <a:t>环节的监控，防范外包风险，充分发挥业务外包的优势。</a:t>
            </a:r>
            <a:endParaRPr lang="zh-CN" altLang="en-US" sz="2200" dirty="0"/>
          </a:p>
          <a:p>
            <a:pPr marL="758825" lvl="2">
              <a:buFont typeface="Wingdings" panose="05000000000000000000" pitchFamily="2" charset="2"/>
              <a:buChar char="l"/>
            </a:pPr>
            <a:r>
              <a:rPr lang="zh-CN" altLang="en-US" sz="2200" dirty="0"/>
              <a:t>（</a:t>
            </a:r>
            <a:r>
              <a:rPr lang="en-US" altLang="zh-CN" sz="2200"/>
              <a:t>3</a:t>
            </a:r>
            <a:r>
              <a:rPr lang="zh-CN" altLang="en-US" sz="2200" dirty="0"/>
              <a:t>）避免核心业务外包</a:t>
            </a:r>
            <a:endParaRPr lang="zh-CN" altLang="en-US" sz="2200" dirty="0"/>
          </a:p>
          <a:p>
            <a:pPr marL="758825" lvl="2">
              <a:buFont typeface="Wingdings" panose="05000000000000000000" pitchFamily="2" charset="2"/>
              <a:buChar char="l"/>
            </a:pPr>
            <a:r>
              <a:rPr lang="zh-CN" altLang="en-US" sz="2200" dirty="0"/>
              <a:t>企业应当权衡利弊，避免核心业务外包。</a:t>
            </a:r>
            <a:endParaRPr lang="zh-CN" altLang="en-US" sz="2200" dirty="0"/>
          </a:p>
          <a:p>
            <a:pPr marL="273050" indent="-273050"/>
            <a:endParaRPr lang="zh-CN" alt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p:txBody>
          <a:bodyPr vert="horz" lIns="45720" tIns="0" rIns="45720" bIns="0" anchor="b" anchorCtr="0"/>
          <a:p>
            <a:r>
              <a:rPr lang="zh-CN" altLang="en-US" dirty="0"/>
              <a:t>业务外包控制</a:t>
            </a:r>
            <a:endParaRPr lang="zh-CN" altLang="en-US" dirty="0"/>
          </a:p>
        </p:txBody>
      </p:sp>
      <p:sp>
        <p:nvSpPr>
          <p:cNvPr id="589827" name="Rectangle 2"/>
          <p:cNvSpPr/>
          <p:nvPr/>
        </p:nvSpPr>
        <p:spPr>
          <a:xfrm>
            <a:off x="0" y="0"/>
            <a:ext cx="9144000" cy="0"/>
          </a:xfrm>
          <a:prstGeom prst="rect">
            <a:avLst/>
          </a:prstGeom>
          <a:noFill/>
          <a:ln w="9525">
            <a:noFill/>
          </a:ln>
        </p:spPr>
        <p:txBody>
          <a:bodyPr wrap="none" anchor="ctr" anchorCtr="0">
            <a:spAutoFit/>
          </a:bodyPr>
          <a:p>
            <a:endParaRPr dirty="0">
              <a:latin typeface="Arial" panose="020B0604020202020204" pitchFamily="34" charset="0"/>
              <a:ea typeface="宋体" pitchFamily="2" charset="-122"/>
            </a:endParaRPr>
          </a:p>
        </p:txBody>
      </p:sp>
      <p:graphicFrame>
        <p:nvGraphicFramePr>
          <p:cNvPr id="589828" name="Object 1"/>
          <p:cNvGraphicFramePr/>
          <p:nvPr/>
        </p:nvGraphicFramePr>
        <p:xfrm>
          <a:off x="1071563" y="1000125"/>
          <a:ext cx="6786562" cy="5857875"/>
        </p:xfrm>
        <a:graphic>
          <a:graphicData uri="http://schemas.openxmlformats.org/presentationml/2006/ole">
            <mc:AlternateContent xmlns:mc="http://schemas.openxmlformats.org/markup-compatibility/2006">
              <mc:Choice xmlns:v="urn:schemas-microsoft-com:vml" Requires="v">
                <p:oleObj spid="_x0000_s3087" name="" r:id="rId1" imgW="4169410" imgH="6724015" progId="">
                  <p:embed/>
                </p:oleObj>
              </mc:Choice>
              <mc:Fallback>
                <p:oleObj name="" r:id="rId1" imgW="4169410" imgH="6724015" progId="">
                  <p:embed/>
                  <p:pic>
                    <p:nvPicPr>
                      <p:cNvPr id="0" name="图片 3086"/>
                      <p:cNvPicPr/>
                      <p:nvPr/>
                    </p:nvPicPr>
                    <p:blipFill>
                      <a:blip r:embed="rId2"/>
                      <a:stretch>
                        <a:fillRect/>
                      </a:stretch>
                    </p:blipFill>
                    <p:spPr>
                      <a:xfrm>
                        <a:off x="1071563" y="1000125"/>
                        <a:ext cx="6786562" cy="5857875"/>
                      </a:xfrm>
                      <a:prstGeom prst="rect">
                        <a:avLst/>
                      </a:prstGeom>
                      <a:noFill/>
                      <a:ln w="38100">
                        <a:noFill/>
                        <a:miter/>
                      </a:ln>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2786" name="Rectangle 2"/>
          <p:cNvSpPr/>
          <p:nvPr/>
        </p:nvSpPr>
        <p:spPr>
          <a:xfrm>
            <a:off x="323850" y="549275"/>
            <a:ext cx="8820150" cy="681038"/>
          </a:xfrm>
          <a:prstGeom prst="rect">
            <a:avLst/>
          </a:prstGeom>
          <a:noFill/>
          <a:ln w="9525">
            <a:noFill/>
          </a:ln>
        </p:spPr>
        <p:txBody>
          <a:bodyPr/>
          <a:p>
            <a:pPr eaLnBrk="0" fontAlgn="ctr" hangingPunct="0">
              <a:lnSpc>
                <a:spcPct val="110000"/>
              </a:lnSpc>
            </a:pPr>
            <a:r>
              <a:rPr lang="zh-CN" altLang="en-US" sz="2800" b="1" dirty="0">
                <a:solidFill>
                  <a:srgbClr val="990000"/>
                </a:solidFill>
                <a:latin typeface="黑体" pitchFamily="2" charset="-122"/>
                <a:ea typeface="黑体" pitchFamily="2" charset="-122"/>
              </a:rPr>
              <a:t>三、中国经济增长模式的转变趋势：消费升级大浪潮</a:t>
            </a:r>
            <a:endParaRPr lang="zh-CN" altLang="en-US" sz="2800" b="1" dirty="0">
              <a:solidFill>
                <a:srgbClr val="990000"/>
              </a:solidFill>
              <a:latin typeface="黑体" pitchFamily="2" charset="-122"/>
              <a:ea typeface="黑体" pitchFamily="2" charset="-122"/>
            </a:endParaRPr>
          </a:p>
        </p:txBody>
      </p:sp>
      <p:sp>
        <p:nvSpPr>
          <p:cNvPr id="502787" name="Text Box 3"/>
          <p:cNvSpPr txBox="1"/>
          <p:nvPr/>
        </p:nvSpPr>
        <p:spPr>
          <a:xfrm>
            <a:off x="0" y="1428750"/>
            <a:ext cx="4643438" cy="2506663"/>
          </a:xfrm>
          <a:prstGeom prst="rect">
            <a:avLst/>
          </a:prstGeom>
          <a:noFill/>
          <a:ln w="9525">
            <a:noFill/>
          </a:ln>
        </p:spPr>
        <p:txBody>
          <a:bodyPr>
            <a:spAutoFit/>
          </a:bodyPr>
          <a:p>
            <a:pPr algn="just">
              <a:lnSpc>
                <a:spcPct val="110000"/>
              </a:lnSpc>
              <a:buClr>
                <a:srgbClr val="CC3300"/>
              </a:buClr>
              <a:buSzPct val="85000"/>
              <a:buFont typeface="Wingdings" panose="05000000000000000000" pitchFamily="2" charset="2"/>
              <a:buChar char="q"/>
            </a:pPr>
            <a:r>
              <a:rPr lang="en-US" altLang="zh-CN" sz="1600" b="1" dirty="0">
                <a:solidFill>
                  <a:schemeClr val="tx2"/>
                </a:solidFill>
                <a:latin typeface="Arial" panose="020B0604020202020204" pitchFamily="34" charset="0"/>
                <a:ea typeface="宋体" pitchFamily="2" charset="-122"/>
              </a:rPr>
              <a:t> </a:t>
            </a:r>
            <a:r>
              <a:rPr lang="zh-CN" altLang="en-US" sz="1600" b="1" dirty="0">
                <a:solidFill>
                  <a:schemeClr val="tx2"/>
                </a:solidFill>
                <a:latin typeface="Arial" panose="020B0604020202020204" pitchFamily="34" charset="0"/>
                <a:ea typeface="宋体" pitchFamily="2" charset="-122"/>
              </a:rPr>
              <a:t>劳动力价格及居民收入将进入加速增长期，劳动者报酬占比上升，提升消费能力</a:t>
            </a:r>
            <a:endParaRPr lang="zh-CN" altLang="en-US" sz="1600" b="1" dirty="0">
              <a:solidFill>
                <a:schemeClr val="tx2"/>
              </a:solidFill>
              <a:latin typeface="Arial" panose="020B0604020202020204" pitchFamily="34" charset="0"/>
              <a:ea typeface="宋体" pitchFamily="2" charset="-122"/>
            </a:endParaRPr>
          </a:p>
          <a:p>
            <a:pPr lvl="1" algn="just">
              <a:lnSpc>
                <a:spcPct val="110000"/>
              </a:lnSpc>
              <a:buClr>
                <a:srgbClr val="CC3300"/>
              </a:buClr>
              <a:buSzPct val="85000"/>
              <a:buFont typeface="Wingdings" panose="05000000000000000000" pitchFamily="2" charset="2"/>
              <a:buChar char="q"/>
            </a:pPr>
            <a:r>
              <a:rPr lang="zh-CN" altLang="en-US" sz="1600" b="1" dirty="0">
                <a:solidFill>
                  <a:schemeClr val="tx2"/>
                </a:solidFill>
                <a:latin typeface="Arial" panose="020B0604020202020204" pitchFamily="34" charset="0"/>
                <a:ea typeface="宋体" pitchFamily="2" charset="-122"/>
              </a:rPr>
              <a:t> 出生率下降</a:t>
            </a:r>
            <a:r>
              <a:rPr lang="en-US" altLang="zh-CN" sz="1600" b="1">
                <a:solidFill>
                  <a:schemeClr val="tx2"/>
                </a:solidFill>
                <a:latin typeface="Arial" panose="020B0604020202020204" pitchFamily="34" charset="0"/>
                <a:ea typeface="宋体" pitchFamily="2" charset="-122"/>
              </a:rPr>
              <a:t>20</a:t>
            </a:r>
            <a:r>
              <a:rPr lang="zh-CN" altLang="en-US" sz="1600" b="1" dirty="0">
                <a:solidFill>
                  <a:schemeClr val="tx2"/>
                </a:solidFill>
                <a:latin typeface="Arial" panose="020B0604020202020204" pitchFamily="34" charset="0"/>
                <a:ea typeface="宋体" pitchFamily="2" charset="-122"/>
              </a:rPr>
              <a:t>年后劳动力供需关系转变</a:t>
            </a:r>
            <a:endParaRPr lang="zh-CN" altLang="en-US" sz="1600" b="1" dirty="0">
              <a:solidFill>
                <a:schemeClr val="tx2"/>
              </a:solidFill>
              <a:latin typeface="Arial" panose="020B0604020202020204" pitchFamily="34" charset="0"/>
              <a:ea typeface="宋体" pitchFamily="2" charset="-122"/>
            </a:endParaRPr>
          </a:p>
          <a:p>
            <a:pPr lvl="2" algn="just">
              <a:lnSpc>
                <a:spcPct val="110000"/>
              </a:lnSpc>
              <a:buClr>
                <a:srgbClr val="CC3300"/>
              </a:buClr>
              <a:buSzPct val="85000"/>
              <a:buFont typeface="Wingdings" panose="05000000000000000000" pitchFamily="2" charset="2"/>
              <a:buChar char="q"/>
            </a:pPr>
            <a:r>
              <a:rPr lang="zh-CN" altLang="en-US" sz="1600" b="1" dirty="0">
                <a:solidFill>
                  <a:schemeClr val="tx2"/>
                </a:solidFill>
                <a:latin typeface="Arial" panose="020B0604020202020204" pitchFamily="34" charset="0"/>
                <a:ea typeface="宋体" pitchFamily="2" charset="-122"/>
              </a:rPr>
              <a:t> </a:t>
            </a:r>
            <a:r>
              <a:rPr lang="en-US" altLang="zh-CN" sz="1600" b="1">
                <a:solidFill>
                  <a:schemeClr val="tx2"/>
                </a:solidFill>
                <a:latin typeface="Arial" panose="020B0604020202020204" pitchFamily="34" charset="0"/>
                <a:ea typeface="宋体" pitchFamily="2" charset="-122"/>
              </a:rPr>
              <a:t>2006</a:t>
            </a:r>
            <a:r>
              <a:rPr lang="zh-CN" altLang="en-US" sz="1600" b="1" dirty="0">
                <a:solidFill>
                  <a:schemeClr val="tx2"/>
                </a:solidFill>
                <a:latin typeface="Arial" panose="020B0604020202020204" pitchFamily="34" charset="0"/>
                <a:ea typeface="宋体" pitchFamily="2" charset="-122"/>
              </a:rPr>
              <a:t>年农民工月均工资</a:t>
            </a:r>
            <a:r>
              <a:rPr lang="en-US" altLang="zh-CN" sz="1600" b="1">
                <a:solidFill>
                  <a:schemeClr val="tx2"/>
                </a:solidFill>
                <a:latin typeface="Arial" panose="020B0604020202020204" pitchFamily="34" charset="0"/>
                <a:ea typeface="宋体" pitchFamily="2" charset="-122"/>
              </a:rPr>
              <a:t>1000</a:t>
            </a:r>
            <a:r>
              <a:rPr lang="zh-CN" altLang="en-US" sz="1600" b="1" dirty="0">
                <a:solidFill>
                  <a:schemeClr val="tx2"/>
                </a:solidFill>
                <a:latin typeface="Arial" panose="020B0604020202020204" pitchFamily="34" charset="0"/>
                <a:ea typeface="宋体" pitchFamily="2" charset="-122"/>
              </a:rPr>
              <a:t>元，</a:t>
            </a:r>
            <a:r>
              <a:rPr lang="en-US" altLang="zh-CN" sz="1600" b="1">
                <a:solidFill>
                  <a:schemeClr val="tx2"/>
                </a:solidFill>
                <a:latin typeface="Arial" panose="020B0604020202020204" pitchFamily="34" charset="0"/>
                <a:ea typeface="宋体" pitchFamily="2" charset="-122"/>
              </a:rPr>
              <a:t>2009</a:t>
            </a:r>
            <a:r>
              <a:rPr lang="zh-CN" altLang="en-US" sz="1600" b="1" dirty="0">
                <a:solidFill>
                  <a:schemeClr val="tx2"/>
                </a:solidFill>
                <a:latin typeface="Arial" panose="020B0604020202020204" pitchFamily="34" charset="0"/>
                <a:ea typeface="宋体" pitchFamily="2" charset="-122"/>
              </a:rPr>
              <a:t>年</a:t>
            </a:r>
            <a:r>
              <a:rPr lang="en-US" altLang="zh-CN" sz="1600" b="1">
                <a:solidFill>
                  <a:schemeClr val="tx2"/>
                </a:solidFill>
                <a:latin typeface="Arial" panose="020B0604020202020204" pitchFamily="34" charset="0"/>
                <a:ea typeface="宋体" pitchFamily="2" charset="-122"/>
              </a:rPr>
              <a:t>1400</a:t>
            </a:r>
            <a:r>
              <a:rPr lang="zh-CN" altLang="en-US" sz="1600" b="1" dirty="0">
                <a:solidFill>
                  <a:schemeClr val="tx2"/>
                </a:solidFill>
                <a:latin typeface="Arial" panose="020B0604020202020204" pitchFamily="34" charset="0"/>
                <a:ea typeface="宋体" pitchFamily="2" charset="-122"/>
              </a:rPr>
              <a:t>元，民工荒报道再次大量出现 </a:t>
            </a:r>
            <a:endParaRPr lang="zh-CN" altLang="en-US" sz="1600" b="1" dirty="0">
              <a:solidFill>
                <a:schemeClr val="tx2"/>
              </a:solidFill>
              <a:latin typeface="Arial" panose="020B0604020202020204" pitchFamily="34" charset="0"/>
              <a:ea typeface="宋体" pitchFamily="2" charset="-122"/>
            </a:endParaRPr>
          </a:p>
          <a:p>
            <a:pPr lvl="1" algn="just">
              <a:lnSpc>
                <a:spcPct val="110000"/>
              </a:lnSpc>
              <a:buClr>
                <a:srgbClr val="CC3300"/>
              </a:buClr>
              <a:buSzPct val="85000"/>
              <a:buFont typeface="Wingdings" panose="05000000000000000000" pitchFamily="2" charset="2"/>
              <a:buChar char="q"/>
            </a:pPr>
            <a:r>
              <a:rPr lang="zh-CN" altLang="en-US" sz="1600" b="1" dirty="0">
                <a:solidFill>
                  <a:schemeClr val="tx2"/>
                </a:solidFill>
                <a:latin typeface="Arial" panose="020B0604020202020204" pitchFamily="34" charset="0"/>
                <a:ea typeface="宋体" pitchFamily="2" charset="-122"/>
              </a:rPr>
              <a:t> 财政转移支付力度加大健全社保体系</a:t>
            </a:r>
            <a:endParaRPr lang="zh-CN" altLang="en-US" sz="1600" b="1" dirty="0">
              <a:solidFill>
                <a:schemeClr val="tx2"/>
              </a:solidFill>
              <a:latin typeface="Arial" panose="020B0604020202020204" pitchFamily="34" charset="0"/>
              <a:ea typeface="宋体" pitchFamily="2" charset="-122"/>
            </a:endParaRPr>
          </a:p>
          <a:p>
            <a:pPr lvl="1" algn="just">
              <a:lnSpc>
                <a:spcPct val="110000"/>
              </a:lnSpc>
              <a:buClr>
                <a:srgbClr val="CC3300"/>
              </a:buClr>
              <a:buSzPct val="85000"/>
              <a:buFont typeface="Wingdings" panose="05000000000000000000" pitchFamily="2" charset="2"/>
              <a:buChar char="q"/>
            </a:pPr>
            <a:r>
              <a:rPr lang="zh-CN" altLang="en-US" sz="1600" b="1" dirty="0">
                <a:solidFill>
                  <a:schemeClr val="tx2"/>
                </a:solidFill>
                <a:latin typeface="Arial" panose="020B0604020202020204" pitchFamily="34" charset="0"/>
                <a:ea typeface="宋体" pitchFamily="2" charset="-122"/>
              </a:rPr>
              <a:t> 资产价格持续上升形成财富效应</a:t>
            </a:r>
            <a:endParaRPr lang="zh-CN" altLang="en-US" sz="1600" b="1" dirty="0">
              <a:solidFill>
                <a:schemeClr val="tx2"/>
              </a:solidFill>
              <a:latin typeface="Arial" panose="020B0604020202020204" pitchFamily="34" charset="0"/>
              <a:ea typeface="宋体" pitchFamily="2" charset="-122"/>
            </a:endParaRPr>
          </a:p>
          <a:p>
            <a:pPr lvl="1" algn="just">
              <a:lnSpc>
                <a:spcPct val="110000"/>
              </a:lnSpc>
              <a:buClr>
                <a:srgbClr val="CC3300"/>
              </a:buClr>
              <a:buSzPct val="85000"/>
              <a:buFont typeface="Wingdings" panose="05000000000000000000" pitchFamily="2" charset="2"/>
              <a:buChar char="q"/>
            </a:pPr>
            <a:r>
              <a:rPr lang="zh-CN" altLang="en-US" sz="1600" b="1" dirty="0">
                <a:solidFill>
                  <a:schemeClr val="tx2"/>
                </a:solidFill>
                <a:latin typeface="Arial" panose="020B0604020202020204" pitchFamily="34" charset="0"/>
                <a:ea typeface="宋体" pitchFamily="2" charset="-122"/>
              </a:rPr>
              <a:t> 金融深化提高负债能力创造内需</a:t>
            </a:r>
            <a:endParaRPr lang="zh-CN" altLang="en-US" sz="1600" b="1" dirty="0">
              <a:solidFill>
                <a:schemeClr val="tx2"/>
              </a:solidFill>
              <a:latin typeface="Arial" panose="020B0604020202020204" pitchFamily="34" charset="0"/>
              <a:ea typeface="宋体" pitchFamily="2" charset="-122"/>
            </a:endParaRPr>
          </a:p>
        </p:txBody>
      </p:sp>
      <p:pic>
        <p:nvPicPr>
          <p:cNvPr id="502788" name="Picture 7"/>
          <p:cNvPicPr>
            <a:picLocks noChangeAspect="1"/>
          </p:cNvPicPr>
          <p:nvPr/>
        </p:nvPicPr>
        <p:blipFill>
          <a:blip r:embed="rId1"/>
          <a:stretch>
            <a:fillRect/>
          </a:stretch>
        </p:blipFill>
        <p:spPr>
          <a:xfrm>
            <a:off x="538163" y="4292600"/>
            <a:ext cx="4105275" cy="2162175"/>
          </a:xfrm>
          <a:prstGeom prst="rect">
            <a:avLst/>
          </a:prstGeom>
          <a:noFill/>
          <a:ln w="9525">
            <a:noFill/>
          </a:ln>
        </p:spPr>
      </p:pic>
      <p:sp>
        <p:nvSpPr>
          <p:cNvPr id="502789" name="Rectangle 8"/>
          <p:cNvSpPr/>
          <p:nvPr/>
        </p:nvSpPr>
        <p:spPr>
          <a:xfrm>
            <a:off x="4787900" y="1484313"/>
            <a:ext cx="3911600" cy="212725"/>
          </a:xfrm>
          <a:prstGeom prst="rect">
            <a:avLst/>
          </a:prstGeom>
          <a:noFill/>
          <a:ln w="28575">
            <a:noFill/>
          </a:ln>
        </p:spPr>
        <p:txBody>
          <a:bodyPr wrap="none" lIns="0" tIns="0" rIns="0" bIns="0" anchor="ctr" anchorCtr="0">
            <a:spAutoFit/>
          </a:bodyPr>
          <a:p>
            <a:pPr eaLnBrk="0" hangingPunct="0"/>
            <a:r>
              <a:rPr lang="zh-CN" altLang="en-US" sz="1400" b="1" dirty="0">
                <a:solidFill>
                  <a:srgbClr val="990000"/>
                </a:solidFill>
                <a:latin typeface="黑体" pitchFamily="2" charset="-122"/>
                <a:ea typeface="黑体" pitchFamily="2" charset="-122"/>
              </a:rPr>
              <a:t>日本出生率下降约</a:t>
            </a:r>
            <a:r>
              <a:rPr lang="en-US" altLang="zh-CN" sz="1400" b="1">
                <a:solidFill>
                  <a:srgbClr val="990000"/>
                </a:solidFill>
                <a:latin typeface="黑体" pitchFamily="2" charset="-122"/>
                <a:ea typeface="黑体" pitchFamily="2" charset="-122"/>
              </a:rPr>
              <a:t>20</a:t>
            </a:r>
            <a:r>
              <a:rPr lang="zh-CN" altLang="en-US" sz="1400" b="1" dirty="0">
                <a:solidFill>
                  <a:srgbClr val="990000"/>
                </a:solidFill>
                <a:latin typeface="黑体" pitchFamily="2" charset="-122"/>
                <a:ea typeface="黑体" pitchFamily="2" charset="-122"/>
              </a:rPr>
              <a:t>年后劳动力价格开始大幅上升</a:t>
            </a:r>
            <a:endParaRPr lang="zh-CN" altLang="en-GB" sz="1400" b="1" dirty="0">
              <a:solidFill>
                <a:srgbClr val="990000"/>
              </a:solidFill>
              <a:latin typeface="黑体" pitchFamily="2" charset="-122"/>
              <a:ea typeface="黑体" pitchFamily="2" charset="-122"/>
            </a:endParaRPr>
          </a:p>
        </p:txBody>
      </p:sp>
      <p:sp>
        <p:nvSpPr>
          <p:cNvPr id="502790" name="Rectangle 9"/>
          <p:cNvSpPr/>
          <p:nvPr/>
        </p:nvSpPr>
        <p:spPr>
          <a:xfrm>
            <a:off x="684213" y="4008438"/>
            <a:ext cx="3733800" cy="212725"/>
          </a:xfrm>
          <a:prstGeom prst="rect">
            <a:avLst/>
          </a:prstGeom>
          <a:noFill/>
          <a:ln w="28575">
            <a:noFill/>
          </a:ln>
        </p:spPr>
        <p:txBody>
          <a:bodyPr wrap="none" lIns="0" tIns="0" rIns="0" bIns="0" anchor="ctr" anchorCtr="0">
            <a:spAutoFit/>
          </a:bodyPr>
          <a:p>
            <a:pPr eaLnBrk="0" hangingPunct="0"/>
            <a:r>
              <a:rPr lang="zh-CN" altLang="en-US" sz="1400" b="1" dirty="0">
                <a:solidFill>
                  <a:srgbClr val="990000"/>
                </a:solidFill>
                <a:latin typeface="黑体" pitchFamily="2" charset="-122"/>
                <a:ea typeface="黑体" pitchFamily="2" charset="-122"/>
              </a:rPr>
              <a:t>中国出生率下降已近</a:t>
            </a:r>
            <a:r>
              <a:rPr lang="en-US" altLang="zh-CN" sz="1400" b="1">
                <a:solidFill>
                  <a:srgbClr val="990000"/>
                </a:solidFill>
                <a:latin typeface="黑体" pitchFamily="2" charset="-122"/>
                <a:ea typeface="黑体" pitchFamily="2" charset="-122"/>
              </a:rPr>
              <a:t>20</a:t>
            </a:r>
            <a:r>
              <a:rPr lang="zh-CN" altLang="en-US" sz="1400" b="1" dirty="0">
                <a:solidFill>
                  <a:srgbClr val="990000"/>
                </a:solidFill>
                <a:latin typeface="黑体" pitchFamily="2" charset="-122"/>
                <a:ea typeface="黑体" pitchFamily="2" charset="-122"/>
              </a:rPr>
              <a:t>年，推动劳动力价格上升</a:t>
            </a:r>
            <a:endParaRPr lang="zh-CN" altLang="en-GB" sz="1400" b="1" dirty="0">
              <a:solidFill>
                <a:srgbClr val="990000"/>
              </a:solidFill>
              <a:latin typeface="黑体" pitchFamily="2" charset="-122"/>
              <a:ea typeface="黑体" pitchFamily="2" charset="-122"/>
            </a:endParaRPr>
          </a:p>
        </p:txBody>
      </p:sp>
      <p:pic>
        <p:nvPicPr>
          <p:cNvPr id="502791" name="Picture 10"/>
          <p:cNvPicPr>
            <a:picLocks noChangeAspect="1"/>
          </p:cNvPicPr>
          <p:nvPr/>
        </p:nvPicPr>
        <p:blipFill>
          <a:blip r:embed="rId2"/>
          <a:stretch>
            <a:fillRect/>
          </a:stretch>
        </p:blipFill>
        <p:spPr>
          <a:xfrm>
            <a:off x="4643438" y="1773238"/>
            <a:ext cx="4321175" cy="2127250"/>
          </a:xfrm>
          <a:prstGeom prst="rect">
            <a:avLst/>
          </a:prstGeom>
          <a:noFill/>
          <a:ln w="9525">
            <a:noFill/>
          </a:ln>
        </p:spPr>
      </p:pic>
      <p:grpSp>
        <p:nvGrpSpPr>
          <p:cNvPr id="502792" name="Group 11"/>
          <p:cNvGrpSpPr/>
          <p:nvPr/>
        </p:nvGrpSpPr>
        <p:grpSpPr>
          <a:xfrm>
            <a:off x="5003800" y="2133600"/>
            <a:ext cx="1152525" cy="1243013"/>
            <a:chOff x="3990" y="10735"/>
            <a:chExt cx="2123" cy="2652"/>
          </a:xfrm>
        </p:grpSpPr>
        <p:grpSp>
          <p:nvGrpSpPr>
            <p:cNvPr id="502793" name="Group 12"/>
            <p:cNvGrpSpPr/>
            <p:nvPr/>
          </p:nvGrpSpPr>
          <p:grpSpPr>
            <a:xfrm>
              <a:off x="3990" y="10735"/>
              <a:ext cx="2123" cy="2652"/>
              <a:chOff x="3990" y="10735"/>
              <a:chExt cx="2123" cy="2652"/>
            </a:xfrm>
          </p:grpSpPr>
          <p:sp>
            <p:nvSpPr>
              <p:cNvPr id="502794" name="Line 13"/>
              <p:cNvSpPr/>
              <p:nvPr/>
            </p:nvSpPr>
            <p:spPr>
              <a:xfrm flipV="1">
                <a:off x="6090" y="10735"/>
                <a:ext cx="0" cy="2652"/>
              </a:xfrm>
              <a:prstGeom prst="line">
                <a:avLst/>
              </a:prstGeom>
              <a:ln w="12700" cap="flat" cmpd="sng">
                <a:solidFill>
                  <a:srgbClr val="000000"/>
                </a:solidFill>
                <a:prstDash val="dash"/>
                <a:headEnd type="none" w="med" len="med"/>
                <a:tailEnd type="none" w="med" len="med"/>
              </a:ln>
            </p:spPr>
          </p:sp>
          <p:sp>
            <p:nvSpPr>
              <p:cNvPr id="502795" name="Line 14"/>
              <p:cNvSpPr/>
              <p:nvPr/>
            </p:nvSpPr>
            <p:spPr>
              <a:xfrm>
                <a:off x="3990" y="10735"/>
                <a:ext cx="2123" cy="0"/>
              </a:xfrm>
              <a:prstGeom prst="line">
                <a:avLst/>
              </a:prstGeom>
              <a:ln w="12700" cap="flat" cmpd="sng">
                <a:solidFill>
                  <a:srgbClr val="000000"/>
                </a:solidFill>
                <a:prstDash val="solid"/>
                <a:headEnd type="arrow" w="med" len="med"/>
                <a:tailEnd type="arrow" w="med" len="med"/>
              </a:ln>
            </p:spPr>
          </p:sp>
        </p:grpSp>
        <p:sp>
          <p:nvSpPr>
            <p:cNvPr id="502796" name="Rectangle 15"/>
            <p:cNvSpPr/>
            <p:nvPr/>
          </p:nvSpPr>
          <p:spPr>
            <a:xfrm>
              <a:off x="4620" y="10891"/>
              <a:ext cx="1080" cy="468"/>
            </a:xfrm>
            <a:prstGeom prst="rect">
              <a:avLst/>
            </a:prstGeom>
            <a:noFill/>
            <a:ln w="9525">
              <a:noFill/>
            </a:ln>
          </p:spPr>
          <p:txBody>
            <a:bodyPr/>
            <a:p>
              <a:pPr algn="just">
                <a:buFont typeface="Wingdings" panose="05000000000000000000" pitchFamily="2" charset="2"/>
              </a:pPr>
              <a:r>
                <a:rPr lang="en-US" altLang="zh-CN" sz="1000">
                  <a:latin typeface="Times New Roman" panose="02020603050405020304" pitchFamily="18" charset="0"/>
                  <a:ea typeface="楷体_GB2312" pitchFamily="49" charset="-122"/>
                </a:rPr>
                <a:t>18-20</a:t>
              </a:r>
              <a:r>
                <a:rPr lang="zh-CN" altLang="en-US" sz="1000" dirty="0">
                  <a:latin typeface="Times New Roman" panose="02020603050405020304" pitchFamily="18" charset="0"/>
                  <a:ea typeface="楷体_GB2312" pitchFamily="49" charset="-122"/>
                </a:rPr>
                <a:t>年</a:t>
              </a:r>
              <a:endParaRPr lang="zh-CN" altLang="en-US" sz="1200" dirty="0">
                <a:latin typeface="Times New Roman" panose="02020603050405020304" pitchFamily="18" charset="0"/>
                <a:ea typeface="楷体_GB2312" pitchFamily="49" charset="-122"/>
              </a:endParaRPr>
            </a:p>
          </p:txBody>
        </p:sp>
      </p:grpSp>
      <p:grpSp>
        <p:nvGrpSpPr>
          <p:cNvPr id="502797" name="Group 16"/>
          <p:cNvGrpSpPr/>
          <p:nvPr/>
        </p:nvGrpSpPr>
        <p:grpSpPr>
          <a:xfrm>
            <a:off x="1692275" y="4437063"/>
            <a:ext cx="2663825" cy="1727200"/>
            <a:chOff x="5434" y="9665"/>
            <a:chExt cx="4552" cy="2808"/>
          </a:xfrm>
        </p:grpSpPr>
        <p:sp>
          <p:nvSpPr>
            <p:cNvPr id="502798" name="Freeform 17"/>
            <p:cNvSpPr/>
            <p:nvPr/>
          </p:nvSpPr>
          <p:spPr>
            <a:xfrm>
              <a:off x="9266" y="10226"/>
              <a:ext cx="720" cy="676"/>
            </a:xfrm>
            <a:custGeom>
              <a:avLst/>
              <a:gdLst>
                <a:gd name="txL" fmla="*/ 0 w 720"/>
                <a:gd name="txT" fmla="*/ 0 h 676"/>
                <a:gd name="txR" fmla="*/ 720 w 720"/>
                <a:gd name="txB" fmla="*/ 676 h 676"/>
              </a:gdLst>
              <a:ahLst/>
              <a:cxnLst>
                <a:cxn ang="0">
                  <a:pos x="0" y="624"/>
                </a:cxn>
                <a:cxn ang="0">
                  <a:pos x="180" y="624"/>
                </a:cxn>
                <a:cxn ang="0">
                  <a:pos x="540" y="312"/>
                </a:cxn>
                <a:cxn ang="0">
                  <a:pos x="720" y="0"/>
                </a:cxn>
              </a:cxnLst>
              <a:rect l="txL" t="txT" r="txR" b="txB"/>
              <a:pathLst>
                <a:path w="720" h="676">
                  <a:moveTo>
                    <a:pt x="0" y="624"/>
                  </a:moveTo>
                  <a:cubicBezTo>
                    <a:pt x="45" y="650"/>
                    <a:pt x="90" y="676"/>
                    <a:pt x="180" y="624"/>
                  </a:cubicBezTo>
                  <a:cubicBezTo>
                    <a:pt x="270" y="572"/>
                    <a:pt x="450" y="416"/>
                    <a:pt x="540" y="312"/>
                  </a:cubicBezTo>
                  <a:cubicBezTo>
                    <a:pt x="630" y="208"/>
                    <a:pt x="690" y="52"/>
                    <a:pt x="720" y="0"/>
                  </a:cubicBezTo>
                </a:path>
              </a:pathLst>
            </a:custGeom>
            <a:solidFill>
              <a:srgbClr val="FFFFFF"/>
            </a:solidFill>
            <a:ln w="25400" cap="flat" cmpd="sng">
              <a:solidFill>
                <a:srgbClr val="800080"/>
              </a:solidFill>
              <a:prstDash val="solid"/>
              <a:round/>
              <a:headEnd type="none" w="med" len="med"/>
              <a:tailEnd type="arrow" w="med" len="med"/>
            </a:ln>
          </p:spPr>
          <p:txBody>
            <a:bodyPr/>
            <a:p>
              <a:endParaRPr sz="2600" dirty="0">
                <a:latin typeface="Arial" panose="020B0604020202020204" pitchFamily="34" charset="0"/>
                <a:ea typeface="宋体" pitchFamily="2" charset="-122"/>
              </a:endParaRPr>
            </a:p>
          </p:txBody>
        </p:sp>
        <p:grpSp>
          <p:nvGrpSpPr>
            <p:cNvPr id="502799" name="Group 18"/>
            <p:cNvGrpSpPr/>
            <p:nvPr/>
          </p:nvGrpSpPr>
          <p:grpSpPr>
            <a:xfrm>
              <a:off x="5434" y="9665"/>
              <a:ext cx="3936" cy="2808"/>
              <a:chOff x="2959" y="9710"/>
              <a:chExt cx="3936" cy="2808"/>
            </a:xfrm>
          </p:grpSpPr>
          <p:sp>
            <p:nvSpPr>
              <p:cNvPr id="502800" name="Line 19"/>
              <p:cNvSpPr/>
              <p:nvPr/>
            </p:nvSpPr>
            <p:spPr>
              <a:xfrm>
                <a:off x="2959" y="9710"/>
                <a:ext cx="0" cy="2808"/>
              </a:xfrm>
              <a:prstGeom prst="line">
                <a:avLst/>
              </a:prstGeom>
              <a:ln w="15875" cap="flat" cmpd="sng">
                <a:solidFill>
                  <a:srgbClr val="000000"/>
                </a:solidFill>
                <a:prstDash val="dash"/>
                <a:headEnd type="none" w="med" len="med"/>
                <a:tailEnd type="none" w="med" len="med"/>
              </a:ln>
            </p:spPr>
          </p:sp>
          <p:grpSp>
            <p:nvGrpSpPr>
              <p:cNvPr id="502801" name="Group 20"/>
              <p:cNvGrpSpPr/>
              <p:nvPr/>
            </p:nvGrpSpPr>
            <p:grpSpPr>
              <a:xfrm>
                <a:off x="2972" y="9710"/>
                <a:ext cx="3923" cy="2808"/>
                <a:chOff x="2972" y="9710"/>
                <a:chExt cx="3923" cy="2808"/>
              </a:xfrm>
            </p:grpSpPr>
            <p:sp>
              <p:nvSpPr>
                <p:cNvPr id="502802" name="Line 21"/>
                <p:cNvSpPr/>
                <p:nvPr/>
              </p:nvSpPr>
              <p:spPr>
                <a:xfrm>
                  <a:off x="6895" y="9710"/>
                  <a:ext cx="0" cy="2808"/>
                </a:xfrm>
                <a:prstGeom prst="line">
                  <a:avLst/>
                </a:prstGeom>
                <a:ln w="15875" cap="flat" cmpd="sng">
                  <a:solidFill>
                    <a:srgbClr val="000000"/>
                  </a:solidFill>
                  <a:prstDash val="dash"/>
                  <a:headEnd type="none" w="med" len="med"/>
                  <a:tailEnd type="none" w="med" len="med"/>
                </a:ln>
              </p:spPr>
            </p:sp>
            <p:sp>
              <p:nvSpPr>
                <p:cNvPr id="502803" name="Line 22"/>
                <p:cNvSpPr/>
                <p:nvPr/>
              </p:nvSpPr>
              <p:spPr>
                <a:xfrm>
                  <a:off x="2972" y="9801"/>
                  <a:ext cx="3912" cy="0"/>
                </a:xfrm>
                <a:prstGeom prst="line">
                  <a:avLst/>
                </a:prstGeom>
                <a:ln w="15875" cap="flat" cmpd="sng">
                  <a:solidFill>
                    <a:srgbClr val="000000"/>
                  </a:solidFill>
                  <a:prstDash val="solid"/>
                  <a:headEnd type="arrow" w="med" len="med"/>
                  <a:tailEnd type="arrow" w="med" len="med"/>
                </a:ln>
              </p:spPr>
            </p:sp>
          </p:grpSp>
        </p:grpSp>
        <p:sp>
          <p:nvSpPr>
            <p:cNvPr id="502804" name="Rectangle 23"/>
            <p:cNvSpPr/>
            <p:nvPr/>
          </p:nvSpPr>
          <p:spPr>
            <a:xfrm>
              <a:off x="7016" y="9866"/>
              <a:ext cx="1080" cy="624"/>
            </a:xfrm>
            <a:prstGeom prst="rect">
              <a:avLst/>
            </a:prstGeom>
            <a:noFill/>
            <a:ln w="9525">
              <a:noFill/>
            </a:ln>
          </p:spPr>
          <p:txBody>
            <a:bodyPr/>
            <a:p>
              <a:pPr algn="just">
                <a:buFont typeface="Wingdings" panose="05000000000000000000" pitchFamily="2" charset="2"/>
                <a:buChar char="u"/>
              </a:pPr>
              <a:r>
                <a:rPr lang="en-US" altLang="zh-CN" sz="1000">
                  <a:latin typeface="Times New Roman" panose="02020603050405020304" pitchFamily="18" charset="0"/>
                  <a:ea typeface="宋体" pitchFamily="2" charset="-122"/>
                </a:rPr>
                <a:t>18-20</a:t>
              </a:r>
              <a:r>
                <a:rPr lang="zh-CN" altLang="en-US" sz="1000" dirty="0">
                  <a:latin typeface="Times New Roman" panose="02020603050405020304" pitchFamily="18" charset="0"/>
                  <a:ea typeface="宋体" pitchFamily="2" charset="-122"/>
                </a:rPr>
                <a:t>年</a:t>
              </a:r>
              <a:endParaRPr lang="zh-CN" altLang="en-US" sz="1200" dirty="0">
                <a:latin typeface="楷体_GB2312" pitchFamily="49" charset="-122"/>
                <a:ea typeface="楷体_GB2312" pitchFamily="49" charset="-122"/>
              </a:endParaRPr>
            </a:p>
          </p:txBody>
        </p:sp>
      </p:grpSp>
      <p:pic>
        <p:nvPicPr>
          <p:cNvPr id="502805" name="Picture 24"/>
          <p:cNvPicPr>
            <a:picLocks noChangeAspect="1"/>
          </p:cNvPicPr>
          <p:nvPr/>
        </p:nvPicPr>
        <p:blipFill>
          <a:blip r:embed="rId3"/>
          <a:stretch>
            <a:fillRect/>
          </a:stretch>
        </p:blipFill>
        <p:spPr>
          <a:xfrm>
            <a:off x="4643438" y="4221163"/>
            <a:ext cx="4105275" cy="2303462"/>
          </a:xfrm>
          <a:prstGeom prst="rect">
            <a:avLst/>
          </a:prstGeom>
          <a:noFill/>
          <a:ln w="9525">
            <a:noFill/>
          </a:ln>
        </p:spPr>
      </p:pic>
      <p:sp>
        <p:nvSpPr>
          <p:cNvPr id="502806" name="Rectangle 25"/>
          <p:cNvSpPr/>
          <p:nvPr/>
        </p:nvSpPr>
        <p:spPr>
          <a:xfrm>
            <a:off x="4870450" y="4008438"/>
            <a:ext cx="3378200" cy="212725"/>
          </a:xfrm>
          <a:prstGeom prst="rect">
            <a:avLst/>
          </a:prstGeom>
          <a:noFill/>
          <a:ln w="28575">
            <a:noFill/>
          </a:ln>
        </p:spPr>
        <p:txBody>
          <a:bodyPr wrap="none" lIns="0" tIns="0" rIns="0" bIns="0" anchor="ctr" anchorCtr="0">
            <a:spAutoFit/>
          </a:bodyPr>
          <a:p>
            <a:pPr eaLnBrk="0" hangingPunct="0"/>
            <a:r>
              <a:rPr lang="zh-CN" altLang="en-US" sz="1400" b="1" dirty="0">
                <a:solidFill>
                  <a:srgbClr val="990000"/>
                </a:solidFill>
                <a:latin typeface="黑体" pitchFamily="2" charset="-122"/>
                <a:ea typeface="黑体" pitchFamily="2" charset="-122"/>
              </a:rPr>
              <a:t>劳动力价格上升推动日本消费占比持续上升</a:t>
            </a:r>
            <a:endParaRPr lang="zh-CN" altLang="en-GB" sz="1400" b="1" dirty="0">
              <a:solidFill>
                <a:srgbClr val="990000"/>
              </a:solidFill>
              <a:latin typeface="黑体" pitchFamily="2" charset="-122"/>
              <a:ea typeface="黑体" pitchFamily="2" charset="-122"/>
            </a:endParaRPr>
          </a:p>
        </p:txBody>
      </p:sp>
    </p:spTree>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0851" name="内容占位符 2"/>
          <p:cNvSpPr>
            <a:spLocks noGrp="1"/>
          </p:cNvSpPr>
          <p:nvPr>
            <p:ph idx="1"/>
          </p:nvPr>
        </p:nvSpPr>
        <p:spPr>
          <a:ln/>
        </p:spPr>
        <p:txBody>
          <a:bodyPr vert="horz" wrap="square" lIns="91440" tIns="45720" rIns="91440" bIns="45720" anchor="t" anchorCtr="0"/>
          <a:p>
            <a:pPr marL="273050" indent="-273050"/>
            <a:r>
              <a:rPr lang="en-US" altLang="zh-CN"/>
              <a:t>3</a:t>
            </a:r>
            <a:r>
              <a:rPr lang="zh-CN" altLang="en-US" dirty="0"/>
              <a:t>、业务外包的关键风险点</a:t>
            </a:r>
            <a:endParaRPr lang="zh-CN" altLang="en-US"/>
          </a:p>
          <a:p>
            <a:pPr marL="758825" lvl="2">
              <a:buFont typeface="Wingdings" panose="05000000000000000000" pitchFamily="2" charset="2"/>
              <a:buChar char="l"/>
            </a:pPr>
            <a:r>
              <a:rPr lang="zh-CN" altLang="en-US" sz="2200" dirty="0"/>
              <a:t>（</a:t>
            </a:r>
            <a:r>
              <a:rPr lang="en-US" altLang="zh-CN" sz="2200"/>
              <a:t>1</a:t>
            </a:r>
            <a:r>
              <a:rPr lang="zh-CN" altLang="en-US" sz="2200" dirty="0"/>
              <a:t>）制定业务外包实施方案</a:t>
            </a:r>
            <a:endParaRPr lang="zh-CN" altLang="en-US" sz="2200"/>
          </a:p>
          <a:p>
            <a:pPr marL="758825" lvl="2">
              <a:buFont typeface="Wingdings" panose="05000000000000000000" pitchFamily="2" charset="2"/>
              <a:buChar char="l"/>
            </a:pPr>
            <a:r>
              <a:rPr lang="zh-CN" altLang="en-US" sz="2200" dirty="0"/>
              <a:t>（</a:t>
            </a:r>
            <a:r>
              <a:rPr lang="en-US" altLang="zh-CN" sz="2200"/>
              <a:t>2</a:t>
            </a:r>
            <a:r>
              <a:rPr lang="zh-CN" altLang="en-US" sz="2200" dirty="0"/>
              <a:t>）审核批准</a:t>
            </a:r>
            <a:endParaRPr lang="zh-CN" altLang="en-US" sz="2200"/>
          </a:p>
          <a:p>
            <a:pPr marL="758825" lvl="2">
              <a:buFont typeface="Wingdings" panose="05000000000000000000" pitchFamily="2" charset="2"/>
              <a:buChar char="l"/>
            </a:pPr>
            <a:r>
              <a:rPr lang="zh-CN" altLang="en-US" sz="2200" dirty="0"/>
              <a:t>（</a:t>
            </a:r>
            <a:r>
              <a:rPr lang="en-US" altLang="zh-CN" sz="2200"/>
              <a:t>3</a:t>
            </a:r>
            <a:r>
              <a:rPr lang="zh-CN" altLang="en-US" sz="2200" dirty="0"/>
              <a:t>）选择承包方</a:t>
            </a:r>
            <a:endParaRPr lang="zh-CN" altLang="en-US" sz="2200"/>
          </a:p>
          <a:p>
            <a:pPr marL="758825" lvl="2">
              <a:buFont typeface="Wingdings" panose="05000000000000000000" pitchFamily="2" charset="2"/>
              <a:buChar char="l"/>
            </a:pPr>
            <a:r>
              <a:rPr lang="zh-CN" altLang="en-US" sz="2200" dirty="0"/>
              <a:t>（</a:t>
            </a:r>
            <a:r>
              <a:rPr lang="en-US" altLang="zh-CN" sz="2200"/>
              <a:t>4</a:t>
            </a:r>
            <a:r>
              <a:rPr lang="zh-CN" altLang="en-US" sz="2200" dirty="0"/>
              <a:t>）签订业务外包合同</a:t>
            </a:r>
            <a:endParaRPr lang="zh-CN" altLang="en-US" sz="2200"/>
          </a:p>
          <a:p>
            <a:pPr marL="758825" lvl="2">
              <a:buFont typeface="Wingdings" panose="05000000000000000000" pitchFamily="2" charset="2"/>
              <a:buChar char="l"/>
            </a:pPr>
            <a:r>
              <a:rPr lang="zh-CN" altLang="en-US" sz="2200" dirty="0"/>
              <a:t>（</a:t>
            </a:r>
            <a:r>
              <a:rPr lang="en-US" altLang="zh-CN" sz="2200"/>
              <a:t>5</a:t>
            </a:r>
            <a:r>
              <a:rPr lang="zh-CN" altLang="en-US" sz="2200" dirty="0"/>
              <a:t>）外包合同的执行与监控</a:t>
            </a:r>
            <a:endParaRPr lang="zh-CN" altLang="en-US" sz="2200"/>
          </a:p>
          <a:p>
            <a:pPr marL="758825" lvl="2">
              <a:buFont typeface="Wingdings" panose="05000000000000000000" pitchFamily="2" charset="2"/>
              <a:buChar char="l"/>
            </a:pPr>
            <a:r>
              <a:rPr lang="zh-CN" altLang="en-US" sz="2200" dirty="0"/>
              <a:t>（</a:t>
            </a:r>
            <a:r>
              <a:rPr lang="en-US" altLang="zh-CN" sz="2200"/>
              <a:t>6</a:t>
            </a:r>
            <a:r>
              <a:rPr lang="zh-CN" altLang="en-US" sz="2200" dirty="0"/>
              <a:t>）验收</a:t>
            </a:r>
            <a:endParaRPr lang="zh-CN" altLang="en-US" sz="2200"/>
          </a:p>
          <a:p>
            <a:pPr marL="758825" lvl="2">
              <a:buFont typeface="Wingdings" panose="05000000000000000000" pitchFamily="2" charset="2"/>
              <a:buChar char="l"/>
            </a:pPr>
            <a:r>
              <a:rPr lang="zh-CN" altLang="en-US" sz="2200" dirty="0"/>
              <a:t>（</a:t>
            </a:r>
            <a:r>
              <a:rPr lang="en-US" altLang="zh-CN" sz="2200"/>
              <a:t>7</a:t>
            </a:r>
            <a:r>
              <a:rPr lang="zh-CN" altLang="en-US" sz="2200" dirty="0"/>
              <a:t>）会计系统控制</a:t>
            </a:r>
            <a:endParaRPr lang="zh-CN" altLang="en-US" sz="2200"/>
          </a:p>
          <a:p>
            <a:pPr marL="758825" lvl="2">
              <a:buFont typeface="Wingdings" panose="05000000000000000000" pitchFamily="2" charset="2"/>
              <a:buChar char="l"/>
            </a:pPr>
            <a:endParaRPr lang="zh-CN" altLang="en-US" sz="2200" dirty="0"/>
          </a:p>
          <a:p>
            <a:pPr marL="758825" lvl="2">
              <a:buFont typeface="Wingdings" panose="05000000000000000000" pitchFamily="2" charset="2"/>
              <a:buChar char="l"/>
            </a:pPr>
            <a:endParaRPr lang="zh-CN" altLang="en-US" sz="2200" dirty="0"/>
          </a:p>
          <a:p>
            <a:pPr marL="758825" lvl="2">
              <a:buFont typeface="Wingdings" panose="05000000000000000000" pitchFamily="2" charset="2"/>
              <a:buChar char="l"/>
            </a:pPr>
            <a:endParaRPr lang="zh-CN" altLang="en-US" sz="2200" dirty="0"/>
          </a:p>
          <a:p>
            <a:pPr marL="758825" lvl="2">
              <a:buFont typeface="Wingdings" panose="05000000000000000000" pitchFamily="2" charset="2"/>
              <a:buChar char="l"/>
            </a:pPr>
            <a:endParaRPr lang="zh-CN" altLang="en-US" sz="2200" dirty="0"/>
          </a:p>
          <a:p>
            <a:pPr marL="758825" lvl="2">
              <a:buFont typeface="Wingdings" panose="05000000000000000000" pitchFamily="2" charset="2"/>
              <a:buChar char="l"/>
            </a:pPr>
            <a:endParaRPr lang="zh-CN" altLang="en-US" sz="2200"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p:txBody>
          <a:bodyPr vert="horz" lIns="45720" tIns="0" rIns="45720" bIns="0" anchor="b" anchorCtr="0"/>
          <a:p>
            <a:r>
              <a:rPr lang="zh-CN" altLang="en-US" dirty="0"/>
              <a:t>九、财务报告控制</a:t>
            </a:r>
            <a:endParaRPr lang="zh-CN" altLang="en-US" dirty="0"/>
          </a:p>
        </p:txBody>
      </p:sp>
      <p:sp>
        <p:nvSpPr>
          <p:cNvPr id="592899" name="内容占位符 2"/>
          <p:cNvSpPr>
            <a:spLocks noGrp="1"/>
          </p:cNvSpPr>
          <p:nvPr>
            <p:ph idx="1"/>
          </p:nvPr>
        </p:nvSpPr>
        <p:spPr>
          <a:ln/>
        </p:spPr>
        <p:txBody>
          <a:bodyPr vert="horz" wrap="square" lIns="91440" tIns="45720" rIns="91440" bIns="45720" anchor="t" anchorCtr="0"/>
          <a:p>
            <a:pPr marL="273050" indent="-273050"/>
            <a:r>
              <a:rPr lang="en-US" altLang="zh-CN"/>
              <a:t>1</a:t>
            </a:r>
            <a:r>
              <a:rPr lang="zh-CN" altLang="en-US" dirty="0"/>
              <a:t>、财务报告控制的总体要求</a:t>
            </a:r>
            <a:endParaRPr lang="zh-CN" altLang="en-US"/>
          </a:p>
          <a:p>
            <a:pPr marL="758825" lvl="2">
              <a:buFont typeface="Wingdings" panose="05000000000000000000" pitchFamily="2" charset="2"/>
              <a:buChar char="l"/>
            </a:pPr>
            <a:r>
              <a:rPr lang="zh-CN" altLang="en-US" sz="2200" dirty="0"/>
              <a:t>（</a:t>
            </a:r>
            <a:r>
              <a:rPr lang="en-US" altLang="zh-CN" sz="2200"/>
              <a:t>1</a:t>
            </a:r>
            <a:r>
              <a:rPr lang="zh-CN" altLang="en-US" sz="2200" dirty="0"/>
              <a:t>）规范财务报告控制流程</a:t>
            </a:r>
            <a:endParaRPr lang="zh-CN" altLang="en-US" sz="2200" dirty="0"/>
          </a:p>
          <a:p>
            <a:pPr marL="758825" lvl="2">
              <a:buFont typeface="Wingdings" panose="05000000000000000000" pitchFamily="2" charset="2"/>
              <a:buChar char="l"/>
            </a:pPr>
            <a:r>
              <a:rPr lang="zh-CN" altLang="en-US" sz="2200" dirty="0"/>
              <a:t>企业应当严格执行会计法律法规和国家统一的会计准则制度，加强对财务报告编制、对外提供和分析利用全过程的管理。</a:t>
            </a:r>
            <a:endParaRPr lang="zh-CN" altLang="en-US" sz="2200" dirty="0"/>
          </a:p>
          <a:p>
            <a:pPr marL="758825" lvl="2">
              <a:buFont typeface="Wingdings" panose="05000000000000000000" pitchFamily="2" charset="2"/>
              <a:buChar char="l"/>
            </a:pPr>
            <a:r>
              <a:rPr lang="zh-CN" altLang="en-US" sz="2200" dirty="0"/>
              <a:t>（</a:t>
            </a:r>
            <a:r>
              <a:rPr lang="en-US" altLang="zh-CN" sz="2200"/>
              <a:t>2</a:t>
            </a:r>
            <a:r>
              <a:rPr lang="zh-CN" altLang="en-US" sz="2200" dirty="0"/>
              <a:t>）健全各环节的授权批准制度</a:t>
            </a:r>
            <a:endParaRPr lang="zh-CN" altLang="en-US" sz="2200" dirty="0"/>
          </a:p>
          <a:p>
            <a:pPr marL="758825" lvl="2">
              <a:buFont typeface="Wingdings" panose="05000000000000000000" pitchFamily="2" charset="2"/>
              <a:buChar char="l"/>
            </a:pPr>
            <a:r>
              <a:rPr lang="zh-CN" altLang="en-US" sz="2200" dirty="0"/>
              <a:t>企业应健全财务报告编制、对外提供和分析利用全过程的授权批准制度。</a:t>
            </a:r>
            <a:endParaRPr lang="zh-CN" altLang="en-US" sz="2200" dirty="0"/>
          </a:p>
          <a:p>
            <a:pPr marL="758825" lvl="2">
              <a:buFont typeface="Wingdings" panose="05000000000000000000" pitchFamily="2" charset="2"/>
              <a:buChar char="l"/>
            </a:pPr>
            <a:r>
              <a:rPr lang="zh-CN" altLang="en-US" sz="2200" dirty="0"/>
              <a:t>（</a:t>
            </a:r>
            <a:r>
              <a:rPr lang="en-US" altLang="zh-CN" sz="2200"/>
              <a:t>3</a:t>
            </a:r>
            <a:r>
              <a:rPr lang="zh-CN" altLang="en-US" sz="2200" dirty="0"/>
              <a:t>）加强信息核对</a:t>
            </a:r>
            <a:endParaRPr lang="zh-CN" altLang="en-US" sz="2200" dirty="0"/>
          </a:p>
          <a:p>
            <a:pPr marL="758825" lvl="2">
              <a:buFont typeface="Wingdings" panose="05000000000000000000" pitchFamily="2" charset="2"/>
              <a:buChar char="l"/>
            </a:pPr>
            <a:r>
              <a:rPr lang="zh-CN" altLang="en-US" sz="2200" dirty="0"/>
              <a:t>企业应建立日常信息核对制度。</a:t>
            </a:r>
            <a:endParaRPr lang="zh-CN" altLang="en-US" sz="2200" dirty="0"/>
          </a:p>
          <a:p>
            <a:pPr marL="273050" indent="-273050"/>
            <a:endParaRPr lang="zh-CN" alt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a:xfrm>
            <a:off x="533400" y="-571500"/>
            <a:ext cx="8229600" cy="1143000"/>
          </a:xfrm>
        </p:spPr>
        <p:txBody>
          <a:bodyPr vert="horz" lIns="45720" tIns="0" rIns="45720" bIns="0" anchor="b" anchorCtr="0"/>
          <a:p>
            <a:r>
              <a:rPr lang="en-US" altLang="zh-CN" sz="2800"/>
              <a:t>2</a:t>
            </a:r>
            <a:r>
              <a:rPr lang="zh-CN" altLang="en-US" sz="2800" dirty="0"/>
              <a:t>、  财务报告控制流程</a:t>
            </a:r>
            <a:endParaRPr lang="zh-CN" altLang="en-US" sz="2800" dirty="0"/>
          </a:p>
        </p:txBody>
      </p:sp>
      <p:sp>
        <p:nvSpPr>
          <p:cNvPr id="594947" name="Rectangle 2"/>
          <p:cNvSpPr/>
          <p:nvPr/>
        </p:nvSpPr>
        <p:spPr>
          <a:xfrm>
            <a:off x="0" y="0"/>
            <a:ext cx="9144000" cy="0"/>
          </a:xfrm>
          <a:prstGeom prst="rect">
            <a:avLst/>
          </a:prstGeom>
          <a:noFill/>
          <a:ln w="9525">
            <a:noFill/>
          </a:ln>
        </p:spPr>
        <p:txBody>
          <a:bodyPr wrap="none" anchor="ctr" anchorCtr="0">
            <a:spAutoFit/>
          </a:bodyPr>
          <a:p>
            <a:endParaRPr dirty="0">
              <a:latin typeface="Arial" panose="020B0604020202020204" pitchFamily="34" charset="0"/>
              <a:ea typeface="宋体" pitchFamily="2" charset="-122"/>
            </a:endParaRPr>
          </a:p>
        </p:txBody>
      </p:sp>
      <p:graphicFrame>
        <p:nvGraphicFramePr>
          <p:cNvPr id="594948" name="Object 1"/>
          <p:cNvGraphicFramePr/>
          <p:nvPr/>
        </p:nvGraphicFramePr>
        <p:xfrm>
          <a:off x="914400" y="609600"/>
          <a:ext cx="7429500" cy="5857875"/>
        </p:xfrm>
        <a:graphic>
          <a:graphicData uri="http://schemas.openxmlformats.org/presentationml/2006/ole">
            <mc:AlternateContent xmlns:mc="http://schemas.openxmlformats.org/markup-compatibility/2006">
              <mc:Choice xmlns:v="urn:schemas-microsoft-com:vml" Requires="v">
                <p:oleObj spid="_x0000_s3088" name="" r:id="rId1" imgW="7661275" imgH="9689465" progId="">
                  <p:embed/>
                </p:oleObj>
              </mc:Choice>
              <mc:Fallback>
                <p:oleObj name="" r:id="rId1" imgW="7661275" imgH="9689465" progId="">
                  <p:embed/>
                  <p:pic>
                    <p:nvPicPr>
                      <p:cNvPr id="0" name="图片 3087"/>
                      <p:cNvPicPr/>
                      <p:nvPr/>
                    </p:nvPicPr>
                    <p:blipFill>
                      <a:blip r:embed="rId2"/>
                      <a:stretch>
                        <a:fillRect/>
                      </a:stretch>
                    </p:blipFill>
                    <p:spPr>
                      <a:xfrm>
                        <a:off x="914400" y="609600"/>
                        <a:ext cx="7429500" cy="5857875"/>
                      </a:xfrm>
                      <a:prstGeom prst="rect">
                        <a:avLst/>
                      </a:prstGeom>
                      <a:noFill/>
                      <a:ln w="38100">
                        <a:noFill/>
                        <a:miter/>
                      </a:ln>
                    </p:spPr>
                  </p:pic>
                </p:oleObj>
              </mc:Fallback>
            </mc:AlternateContent>
          </a:graphicData>
        </a:graphic>
      </p:graphicFrame>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5971" name="内容占位符 2"/>
          <p:cNvSpPr>
            <a:spLocks noGrp="1"/>
          </p:cNvSpPr>
          <p:nvPr>
            <p:ph idx="1"/>
          </p:nvPr>
        </p:nvSpPr>
        <p:spPr>
          <a:ln/>
        </p:spPr>
        <p:txBody>
          <a:bodyPr vert="horz" wrap="square" lIns="91440" tIns="45720" rIns="91440" bIns="45720" anchor="t" anchorCtr="0"/>
          <a:p>
            <a:pPr marL="273050" indent="-273050"/>
            <a:r>
              <a:rPr lang="en-US" altLang="zh-CN"/>
              <a:t>3</a:t>
            </a:r>
            <a:r>
              <a:rPr lang="zh-CN" altLang="en-US" dirty="0"/>
              <a:t>、财务报告控制的关键风险点</a:t>
            </a:r>
            <a:endParaRPr lang="zh-CN" altLang="en-US"/>
          </a:p>
          <a:p>
            <a:pPr marL="758825" lvl="2">
              <a:buFont typeface="Wingdings" panose="05000000000000000000" pitchFamily="2" charset="2"/>
              <a:buChar char="l"/>
            </a:pPr>
            <a:r>
              <a:rPr lang="zh-CN" altLang="en-US" sz="2200" dirty="0"/>
              <a:t>（</a:t>
            </a:r>
            <a:r>
              <a:rPr lang="en-US" altLang="zh-CN" sz="2200"/>
              <a:t>1</a:t>
            </a:r>
            <a:r>
              <a:rPr lang="zh-CN" altLang="en-US" sz="2200" dirty="0"/>
              <a:t>）制订财务报告编制方案</a:t>
            </a:r>
            <a:endParaRPr lang="zh-CN" altLang="en-US" sz="2200"/>
          </a:p>
          <a:p>
            <a:pPr marL="758825" lvl="2">
              <a:buFont typeface="Wingdings" panose="05000000000000000000" pitchFamily="2" charset="2"/>
              <a:buChar char="l"/>
            </a:pPr>
            <a:r>
              <a:rPr lang="zh-CN" altLang="en-US" sz="2200" dirty="0"/>
              <a:t>（</a:t>
            </a:r>
            <a:r>
              <a:rPr lang="en-US" altLang="zh-CN" sz="2200"/>
              <a:t>2</a:t>
            </a:r>
            <a:r>
              <a:rPr lang="zh-CN" altLang="en-US" sz="2200" dirty="0"/>
              <a:t>）确定重大事项的会计处理</a:t>
            </a:r>
            <a:r>
              <a:rPr lang="en-US" altLang="zh-CN" sz="2200">
                <a:latin typeface="Arial" panose="020B0604020202020204" pitchFamily="34" charset="0"/>
              </a:rPr>
              <a:t>——</a:t>
            </a:r>
            <a:r>
              <a:rPr lang="zh-CN" altLang="en-US" sz="2200" dirty="0">
                <a:solidFill>
                  <a:srgbClr val="FF0000"/>
                </a:solidFill>
              </a:rPr>
              <a:t>债务重组、收购兼并</a:t>
            </a:r>
            <a:endParaRPr lang="zh-CN" altLang="en-US" sz="2200">
              <a:solidFill>
                <a:srgbClr val="FF0000"/>
              </a:solidFill>
            </a:endParaRPr>
          </a:p>
          <a:p>
            <a:pPr marL="758825" lvl="2">
              <a:buFont typeface="Wingdings" panose="05000000000000000000" pitchFamily="2" charset="2"/>
              <a:buChar char="l"/>
            </a:pPr>
            <a:r>
              <a:rPr lang="zh-CN" altLang="en-US" sz="2200" dirty="0"/>
              <a:t>（</a:t>
            </a:r>
            <a:r>
              <a:rPr lang="en-US" altLang="zh-CN" sz="2200"/>
              <a:t>3</a:t>
            </a:r>
            <a:r>
              <a:rPr lang="zh-CN" altLang="en-US" sz="2200" dirty="0"/>
              <a:t>）查实资产和负债</a:t>
            </a:r>
            <a:endParaRPr lang="zh-CN" altLang="en-US" sz="2200"/>
          </a:p>
          <a:p>
            <a:pPr marL="758825" lvl="2">
              <a:buFont typeface="Wingdings" panose="05000000000000000000" pitchFamily="2" charset="2"/>
              <a:buChar char="l"/>
            </a:pPr>
            <a:r>
              <a:rPr lang="zh-CN" altLang="en-US" sz="2200" dirty="0"/>
              <a:t>（</a:t>
            </a:r>
            <a:r>
              <a:rPr lang="en-US" altLang="zh-CN" sz="2200"/>
              <a:t>4</a:t>
            </a:r>
            <a:r>
              <a:rPr lang="zh-CN" altLang="en-US" sz="2200" dirty="0"/>
              <a:t>）编制个别财务报告</a:t>
            </a:r>
            <a:endParaRPr lang="zh-CN" altLang="en-US" sz="2200"/>
          </a:p>
          <a:p>
            <a:pPr marL="758825" lvl="2">
              <a:buFont typeface="Wingdings" panose="05000000000000000000" pitchFamily="2" charset="2"/>
              <a:buChar char="l"/>
            </a:pPr>
            <a:r>
              <a:rPr lang="zh-CN" altLang="en-US" sz="2200" dirty="0"/>
              <a:t>（</a:t>
            </a:r>
            <a:r>
              <a:rPr lang="en-US" altLang="zh-CN" sz="2200"/>
              <a:t>5</a:t>
            </a:r>
            <a:r>
              <a:rPr lang="zh-CN" altLang="en-US" sz="2200" dirty="0"/>
              <a:t>）编制合并财务报告</a:t>
            </a:r>
            <a:endParaRPr lang="zh-CN" altLang="en-US" sz="2200"/>
          </a:p>
          <a:p>
            <a:pPr marL="758825" lvl="2">
              <a:buFont typeface="Wingdings" panose="05000000000000000000" pitchFamily="2" charset="2"/>
              <a:buChar char="l"/>
            </a:pPr>
            <a:r>
              <a:rPr lang="zh-CN" altLang="en-US" sz="2200" dirty="0"/>
              <a:t>（</a:t>
            </a:r>
            <a:r>
              <a:rPr lang="en-US" altLang="zh-CN" sz="2200"/>
              <a:t>6</a:t>
            </a:r>
            <a:r>
              <a:rPr lang="zh-CN" altLang="en-US" sz="2200" dirty="0"/>
              <a:t>）财务报告的对外提供</a:t>
            </a:r>
            <a:r>
              <a:rPr lang="en-US" altLang="zh-CN" sz="2200">
                <a:latin typeface="Arial" panose="020B0604020202020204" pitchFamily="34" charset="0"/>
              </a:rPr>
              <a:t>——</a:t>
            </a:r>
            <a:r>
              <a:rPr lang="zh-CN" altLang="en-US" sz="2200" dirty="0">
                <a:solidFill>
                  <a:srgbClr val="FF0000"/>
                </a:solidFill>
              </a:rPr>
              <a:t>提供前的审、提供前的审计</a:t>
            </a:r>
            <a:endParaRPr lang="zh-CN" altLang="en-US" sz="2200" dirty="0">
              <a:solidFill>
                <a:srgbClr val="FF0000"/>
              </a:solidFill>
            </a:endParaRPr>
          </a:p>
          <a:p>
            <a:pPr marL="758825" lvl="2">
              <a:buFont typeface="Wingdings" panose="05000000000000000000" pitchFamily="2" charset="2"/>
              <a:buChar char="l"/>
            </a:pPr>
            <a:r>
              <a:rPr lang="zh-CN" altLang="en-US" sz="2200" dirty="0"/>
              <a:t>（</a:t>
            </a:r>
            <a:r>
              <a:rPr lang="en-US" altLang="zh-CN" sz="2200"/>
              <a:t>7</a:t>
            </a:r>
            <a:r>
              <a:rPr lang="zh-CN" altLang="en-US" sz="2200" dirty="0"/>
              <a:t>）财务报告的分析利用</a:t>
            </a:r>
            <a:endParaRPr lang="zh-CN" altLang="en-US" sz="2200"/>
          </a:p>
          <a:p>
            <a:pPr marL="758825" lvl="2">
              <a:buFont typeface="Wingdings" panose="05000000000000000000" pitchFamily="2" charset="2"/>
              <a:buChar char="l"/>
            </a:pPr>
            <a:endParaRPr lang="zh-CN" altLang="en-US" sz="2200" dirty="0"/>
          </a:p>
          <a:p>
            <a:pPr marL="758825" lvl="2">
              <a:buFont typeface="Wingdings" panose="05000000000000000000" pitchFamily="2" charset="2"/>
              <a:buChar char="l"/>
            </a:pPr>
            <a:endParaRPr lang="zh-CN" altLang="en-US" sz="2200" dirty="0"/>
          </a:p>
          <a:p>
            <a:pPr marL="758825" lvl="2">
              <a:buFont typeface="Wingdings" panose="05000000000000000000" pitchFamily="2" charset="2"/>
              <a:buChar char="l"/>
            </a:pPr>
            <a:endParaRPr lang="zh-CN" altLang="en-US" sz="2200" dirty="0"/>
          </a:p>
          <a:p>
            <a:pPr marL="758825" lvl="2">
              <a:buFont typeface="Wingdings" panose="05000000000000000000" pitchFamily="2" charset="2"/>
              <a:buChar char="l"/>
            </a:pPr>
            <a:endParaRPr lang="zh-CN" altLang="en-US" sz="2200"/>
          </a:p>
          <a:p>
            <a:pPr marL="758825" lvl="2">
              <a:buFont typeface="Wingdings" panose="05000000000000000000" pitchFamily="2" charset="2"/>
              <a:buChar char="l"/>
            </a:pPr>
            <a:endParaRPr lang="zh-CN" altLang="en-US" sz="2200" dirty="0"/>
          </a:p>
          <a:p>
            <a:pPr marL="758825" lvl="2">
              <a:buFont typeface="Wingdings" panose="05000000000000000000" pitchFamily="2" charset="2"/>
              <a:buChar char="l"/>
            </a:pPr>
            <a:endParaRPr lang="zh-CN" altLang="en-US" sz="2200">
              <a:solidFill>
                <a:srgbClr val="FF0000"/>
              </a:solidFill>
            </a:endParaRPr>
          </a:p>
          <a:p>
            <a:pPr marL="758825" lvl="2">
              <a:buFont typeface="Wingdings" panose="05000000000000000000" pitchFamily="2" charset="2"/>
              <a:buChar char="l"/>
            </a:pPr>
            <a:endParaRPr lang="zh-CN" altLang="en-US" sz="2200" dirty="0"/>
          </a:p>
          <a:p>
            <a:pPr marL="758825" lvl="2">
              <a:buFont typeface="Wingdings" panose="05000000000000000000" pitchFamily="2" charset="2"/>
              <a:buChar char="l"/>
            </a:pPr>
            <a:endParaRPr lang="zh-CN" altLang="en-US" sz="220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62818" name="对象 162817"/>
          <p:cNvGraphicFramePr/>
          <p:nvPr/>
        </p:nvGraphicFramePr>
        <p:xfrm>
          <a:off x="2000250" y="2895600"/>
          <a:ext cx="5172075" cy="2446338"/>
        </p:xfrm>
        <a:graphic>
          <a:graphicData uri="http://schemas.openxmlformats.org/presentationml/2006/ole">
            <mc:AlternateContent xmlns:mc="http://schemas.openxmlformats.org/markup-compatibility/2006">
              <mc:Choice xmlns:v="urn:schemas-microsoft-com:vml" Requires="v">
                <p:oleObj spid="_x0000_s3084" name="" r:id="rId1" imgW="5349875" imgH="2911475" progId="MS_ClipArt_Gallery.2">
                  <p:embed/>
                </p:oleObj>
              </mc:Choice>
              <mc:Fallback>
                <p:oleObj name="" r:id="rId1" imgW="5349875" imgH="2911475" progId="MS_ClipArt_Gallery.2">
                  <p:embed/>
                  <p:pic>
                    <p:nvPicPr>
                      <p:cNvPr id="0" name="图片 3083"/>
                      <p:cNvPicPr/>
                      <p:nvPr/>
                    </p:nvPicPr>
                    <p:blipFill>
                      <a:blip r:embed="rId2"/>
                      <a:stretch>
                        <a:fillRect/>
                      </a:stretch>
                    </p:blipFill>
                    <p:spPr>
                      <a:xfrm>
                        <a:off x="2000250" y="2895600"/>
                        <a:ext cx="5172075" cy="2446338"/>
                      </a:xfrm>
                      <a:prstGeom prst="rect">
                        <a:avLst/>
                      </a:prstGeom>
                      <a:noFill/>
                      <a:ln w="38100">
                        <a:noFill/>
                        <a:miter/>
                      </a:ln>
                    </p:spPr>
                  </p:pic>
                </p:oleObj>
              </mc:Fallback>
            </mc:AlternateContent>
          </a:graphicData>
        </a:graphic>
      </p:graphicFrame>
      <p:sp>
        <p:nvSpPr>
          <p:cNvPr id="162819" name="文本框 162818"/>
          <p:cNvSpPr txBox="1"/>
          <p:nvPr/>
        </p:nvSpPr>
        <p:spPr>
          <a:xfrm>
            <a:off x="1905000" y="1066800"/>
            <a:ext cx="5181600" cy="2608263"/>
          </a:xfrm>
          <a:prstGeom prst="rect">
            <a:avLst/>
          </a:prstGeom>
          <a:noFill/>
          <a:ln w="9525">
            <a:noFill/>
          </a:ln>
        </p:spPr>
        <p:txBody>
          <a:bodyPr>
            <a:spAutoFit/>
          </a:bodyPr>
          <a:p>
            <a:pPr algn="ctr">
              <a:spcBef>
                <a:spcPct val="50000"/>
              </a:spcBef>
            </a:pPr>
            <a:r>
              <a:rPr lang="zh-CN" altLang="en-US" sz="6600" b="1" dirty="0">
                <a:effectLst>
                  <a:outerShdw blurRad="38100" dist="38100" dir="2700000">
                    <a:srgbClr val="C0C0C0"/>
                  </a:outerShdw>
                </a:effectLst>
                <a:latin typeface="楷体_GB2312" pitchFamily="49" charset="-122"/>
                <a:ea typeface="楷体_GB2312" pitchFamily="49" charset="-122"/>
              </a:rPr>
              <a:t>谢	谢大家！</a:t>
            </a:r>
            <a:endParaRPr lang="zh-CN" altLang="en-US" sz="6600" b="1" dirty="0">
              <a:effectLst>
                <a:outerShdw blurRad="38100" dist="38100" dir="2700000">
                  <a:srgbClr val="C0C0C0"/>
                </a:outerShdw>
              </a:effectLst>
              <a:latin typeface="楷体_GB2312" pitchFamily="49" charset="-122"/>
              <a:ea typeface="楷体_GB2312" pitchFamily="49" charset="-122"/>
            </a:endParaRPr>
          </a:p>
          <a:p>
            <a:pPr algn="ctr">
              <a:spcBef>
                <a:spcPct val="50000"/>
              </a:spcBef>
            </a:pPr>
            <a:endParaRPr lang="zh-CN" altLang="en-US" sz="6600" b="1" dirty="0">
              <a:effectLst>
                <a:outerShdw blurRad="38100" dist="38100" dir="2700000">
                  <a:srgbClr val="C0C0C0"/>
                </a:outerShdw>
              </a:effectLst>
              <a:latin typeface="楷体_GB2312" pitchFamily="49" charset="-122"/>
              <a:ea typeface="楷体_GB2312" pitchFamily="49" charset="-122"/>
            </a:endParaRPr>
          </a:p>
        </p:txBody>
      </p:sp>
      <p:sp>
        <p:nvSpPr>
          <p:cNvPr id="162820" name="文本框 162819"/>
          <p:cNvSpPr txBox="1"/>
          <p:nvPr/>
        </p:nvSpPr>
        <p:spPr>
          <a:xfrm>
            <a:off x="1446213" y="1828800"/>
            <a:ext cx="458787" cy="4191000"/>
          </a:xfrm>
          <a:prstGeom prst="rect">
            <a:avLst/>
          </a:prstGeom>
          <a:noFill/>
          <a:ln w="9525">
            <a:noFill/>
          </a:ln>
        </p:spPr>
        <p:txBody>
          <a:bodyPr vert="eaVert">
            <a:spAutoFit/>
          </a:bodyPr>
          <a:p>
            <a:pPr>
              <a:spcBef>
                <a:spcPct val="50000"/>
              </a:spcBef>
            </a:pPr>
            <a:endParaRPr dirty="0">
              <a:latin typeface="Times New Roman" panose="02020603050405020304" pitchFamily="18" charset="0"/>
              <a:ea typeface="楷体_GB2312" pitchFamily="49"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3810" name="Rectangle 2"/>
          <p:cNvSpPr/>
          <p:nvPr/>
        </p:nvSpPr>
        <p:spPr>
          <a:xfrm>
            <a:off x="323850" y="692150"/>
            <a:ext cx="8529638" cy="427038"/>
          </a:xfrm>
          <a:prstGeom prst="rect">
            <a:avLst/>
          </a:prstGeom>
          <a:noFill/>
          <a:ln w="28575">
            <a:noFill/>
          </a:ln>
        </p:spPr>
        <p:txBody>
          <a:bodyPr lIns="0" tIns="0" rIns="0" bIns="0">
            <a:spAutoFit/>
          </a:bodyPr>
          <a:p>
            <a:pPr eaLnBrk="0" hangingPunct="0">
              <a:spcBef>
                <a:spcPct val="50000"/>
              </a:spcBef>
            </a:pPr>
            <a:r>
              <a:rPr lang="zh-CN" altLang="en-US" sz="2800" b="1" dirty="0">
                <a:solidFill>
                  <a:srgbClr val="990000"/>
                </a:solidFill>
                <a:latin typeface="黑体" pitchFamily="2" charset="-122"/>
                <a:ea typeface="黑体" pitchFamily="2" charset="-122"/>
              </a:rPr>
              <a:t>中国经济增长模式的转变趋势：消费升级大浪潮</a:t>
            </a:r>
            <a:endParaRPr lang="zh-CN" altLang="en-US" sz="2800" b="1" dirty="0">
              <a:solidFill>
                <a:srgbClr val="990000"/>
              </a:solidFill>
              <a:latin typeface="黑体" pitchFamily="2" charset="-122"/>
              <a:ea typeface="黑体" pitchFamily="2" charset="-122"/>
            </a:endParaRPr>
          </a:p>
        </p:txBody>
      </p:sp>
      <p:sp>
        <p:nvSpPr>
          <p:cNvPr id="503811" name="Rectangle 4"/>
          <p:cNvSpPr/>
          <p:nvPr/>
        </p:nvSpPr>
        <p:spPr>
          <a:xfrm>
            <a:off x="468313" y="3141663"/>
            <a:ext cx="4445000" cy="212725"/>
          </a:xfrm>
          <a:prstGeom prst="rect">
            <a:avLst/>
          </a:prstGeom>
          <a:noFill/>
          <a:ln w="28575">
            <a:noFill/>
          </a:ln>
        </p:spPr>
        <p:txBody>
          <a:bodyPr wrap="none" lIns="0" tIns="0" rIns="0" bIns="0" anchor="ctr" anchorCtr="0">
            <a:spAutoFit/>
          </a:bodyPr>
          <a:p>
            <a:pPr eaLnBrk="0" hangingPunct="0"/>
            <a:r>
              <a:rPr lang="zh-CN" altLang="en-GB" sz="1400" b="1" dirty="0">
                <a:solidFill>
                  <a:srgbClr val="990000"/>
                </a:solidFill>
                <a:latin typeface="黑体" pitchFamily="2" charset="-122"/>
                <a:ea typeface="黑体" pitchFamily="2" charset="-122"/>
              </a:rPr>
              <a:t>消费升级大浪潮：人均</a:t>
            </a:r>
            <a:r>
              <a:rPr lang="en-GB" altLang="zh-CN" sz="1400" b="1">
                <a:solidFill>
                  <a:srgbClr val="990000"/>
                </a:solidFill>
                <a:latin typeface="黑体" pitchFamily="2" charset="-122"/>
                <a:ea typeface="黑体" pitchFamily="2" charset="-122"/>
              </a:rPr>
              <a:t>GDP</a:t>
            </a:r>
            <a:r>
              <a:rPr lang="zh-CN" altLang="en-GB" sz="1400" b="1" dirty="0">
                <a:solidFill>
                  <a:srgbClr val="990000"/>
                </a:solidFill>
                <a:latin typeface="黑体" pitchFamily="2" charset="-122"/>
                <a:ea typeface="黑体" pitchFamily="2" charset="-122"/>
              </a:rPr>
              <a:t>增长与房地产、汽车的产</a:t>
            </a:r>
            <a:r>
              <a:rPr lang="en-GB" altLang="zh-CN" sz="1400" b="1">
                <a:solidFill>
                  <a:srgbClr val="990000"/>
                </a:solidFill>
                <a:latin typeface="黑体" pitchFamily="2" charset="-122"/>
                <a:ea typeface="黑体" pitchFamily="2" charset="-122"/>
              </a:rPr>
              <a:t>/</a:t>
            </a:r>
            <a:r>
              <a:rPr lang="zh-CN" altLang="en-GB" sz="1400" b="1" dirty="0">
                <a:solidFill>
                  <a:srgbClr val="990000"/>
                </a:solidFill>
                <a:latin typeface="黑体" pitchFamily="2" charset="-122"/>
                <a:ea typeface="黑体" pitchFamily="2" charset="-122"/>
              </a:rPr>
              <a:t>销量</a:t>
            </a:r>
            <a:endParaRPr lang="zh-CN" altLang="en-GB" sz="1400" b="1" dirty="0">
              <a:solidFill>
                <a:srgbClr val="990000"/>
              </a:solidFill>
              <a:latin typeface="黑体" pitchFamily="2" charset="-122"/>
              <a:ea typeface="黑体" pitchFamily="2" charset="-122"/>
            </a:endParaRPr>
          </a:p>
        </p:txBody>
      </p:sp>
      <p:sp>
        <p:nvSpPr>
          <p:cNvPr id="503812" name="Rectangle 5"/>
          <p:cNvSpPr/>
          <p:nvPr/>
        </p:nvSpPr>
        <p:spPr>
          <a:xfrm>
            <a:off x="250825" y="1196975"/>
            <a:ext cx="8642350" cy="1871663"/>
          </a:xfrm>
          <a:prstGeom prst="rect">
            <a:avLst/>
          </a:prstGeom>
          <a:noFill/>
          <a:ln w="9525">
            <a:noFill/>
          </a:ln>
        </p:spPr>
        <p:txBody>
          <a:bodyPr/>
          <a:p>
            <a:pPr marL="342900" indent="-342900" algn="just">
              <a:lnSpc>
                <a:spcPct val="110000"/>
              </a:lnSpc>
              <a:buClr>
                <a:srgbClr val="CC3300"/>
              </a:buClr>
              <a:buSzPct val="85000"/>
              <a:buFont typeface="Wingdings" panose="05000000000000000000" pitchFamily="2" charset="2"/>
              <a:buChar char="q"/>
            </a:pPr>
            <a:r>
              <a:rPr lang="en-US" altLang="zh-CN" sz="1600" b="1">
                <a:solidFill>
                  <a:schemeClr val="tx2"/>
                </a:solidFill>
                <a:latin typeface="Myriad Pro" pitchFamily="34" charset="0"/>
                <a:ea typeface="宋体" pitchFamily="2" charset="-122"/>
              </a:rPr>
              <a:t>2003</a:t>
            </a:r>
            <a:r>
              <a:rPr lang="zh-CN" altLang="en-US" sz="1600" b="1" dirty="0">
                <a:solidFill>
                  <a:schemeClr val="tx2"/>
                </a:solidFill>
                <a:latin typeface="Myriad Pro" pitchFamily="34" charset="0"/>
                <a:ea typeface="宋体" pitchFamily="2" charset="-122"/>
              </a:rPr>
              <a:t>年：人均</a:t>
            </a:r>
            <a:r>
              <a:rPr lang="en-US" altLang="zh-CN" sz="1600" b="1">
                <a:solidFill>
                  <a:schemeClr val="tx2"/>
                </a:solidFill>
                <a:latin typeface="Myriad Pro" pitchFamily="34" charset="0"/>
                <a:ea typeface="宋体" pitchFamily="2" charset="-122"/>
              </a:rPr>
              <a:t>GDP</a:t>
            </a:r>
            <a:r>
              <a:rPr lang="zh-CN" altLang="en-US" sz="1600" b="1" dirty="0">
                <a:solidFill>
                  <a:schemeClr val="tx2"/>
                </a:solidFill>
                <a:latin typeface="Myriad Pro" pitchFamily="34" charset="0"/>
                <a:ea typeface="宋体" pitchFamily="2" charset="-122"/>
              </a:rPr>
              <a:t>跨过</a:t>
            </a:r>
            <a:r>
              <a:rPr lang="en-US" altLang="zh-CN" sz="1600" b="1">
                <a:solidFill>
                  <a:schemeClr val="tx2"/>
                </a:solidFill>
                <a:latin typeface="Myriad Pro" pitchFamily="34" charset="0"/>
                <a:ea typeface="宋体" pitchFamily="2" charset="-122"/>
              </a:rPr>
              <a:t>1000</a:t>
            </a:r>
            <a:r>
              <a:rPr lang="zh-CN" altLang="en-US" sz="1600" b="1" dirty="0">
                <a:solidFill>
                  <a:schemeClr val="tx2"/>
                </a:solidFill>
                <a:latin typeface="Myriad Pro" pitchFamily="34" charset="0"/>
                <a:ea typeface="宋体" pitchFamily="2" charset="-122"/>
              </a:rPr>
              <a:t>美元，第一波城市消费浪潮；</a:t>
            </a:r>
            <a:endParaRPr lang="zh-CN" altLang="en-US" sz="1600" b="1" dirty="0">
              <a:solidFill>
                <a:schemeClr val="tx2"/>
              </a:solidFill>
              <a:latin typeface="Myriad Pro" pitchFamily="34" charset="0"/>
              <a:ea typeface="宋体" pitchFamily="2" charset="-122"/>
            </a:endParaRPr>
          </a:p>
          <a:p>
            <a:pPr marL="342900" indent="-342900" algn="just">
              <a:lnSpc>
                <a:spcPct val="110000"/>
              </a:lnSpc>
              <a:buClr>
                <a:srgbClr val="CC3300"/>
              </a:buClr>
              <a:buSzPct val="85000"/>
              <a:buFont typeface="Wingdings" panose="05000000000000000000" pitchFamily="2" charset="2"/>
              <a:buChar char="q"/>
            </a:pPr>
            <a:r>
              <a:rPr lang="en-US" altLang="zh-CN" sz="1600" b="1">
                <a:solidFill>
                  <a:schemeClr val="tx2"/>
                </a:solidFill>
                <a:latin typeface="Myriad Pro" pitchFamily="34" charset="0"/>
                <a:ea typeface="宋体" pitchFamily="2" charset="-122"/>
              </a:rPr>
              <a:t>2006</a:t>
            </a:r>
            <a:r>
              <a:rPr lang="zh-CN" altLang="en-US" sz="1600" b="1" dirty="0">
                <a:solidFill>
                  <a:schemeClr val="tx2"/>
                </a:solidFill>
                <a:latin typeface="Myriad Pro" pitchFamily="34" charset="0"/>
                <a:ea typeface="宋体" pitchFamily="2" charset="-122"/>
              </a:rPr>
              <a:t>年：人均</a:t>
            </a:r>
            <a:r>
              <a:rPr lang="en-US" altLang="zh-CN" sz="1600" b="1">
                <a:solidFill>
                  <a:schemeClr val="tx2"/>
                </a:solidFill>
                <a:latin typeface="Myriad Pro" pitchFamily="34" charset="0"/>
                <a:ea typeface="宋体" pitchFamily="2" charset="-122"/>
              </a:rPr>
              <a:t>GDP</a:t>
            </a:r>
            <a:r>
              <a:rPr lang="zh-CN" altLang="en-US" sz="1600" b="1" dirty="0">
                <a:solidFill>
                  <a:schemeClr val="tx2"/>
                </a:solidFill>
                <a:latin typeface="Myriad Pro" pitchFamily="34" charset="0"/>
                <a:ea typeface="宋体" pitchFamily="2" charset="-122"/>
              </a:rPr>
              <a:t>跨过</a:t>
            </a:r>
            <a:r>
              <a:rPr lang="en-US" altLang="zh-CN" sz="1600" b="1">
                <a:solidFill>
                  <a:schemeClr val="tx2"/>
                </a:solidFill>
                <a:latin typeface="Myriad Pro" pitchFamily="34" charset="0"/>
                <a:ea typeface="宋体" pitchFamily="2" charset="-122"/>
              </a:rPr>
              <a:t>2000</a:t>
            </a:r>
            <a:r>
              <a:rPr lang="zh-CN" altLang="en-US" sz="1600" b="1" dirty="0">
                <a:solidFill>
                  <a:schemeClr val="tx2"/>
                </a:solidFill>
                <a:latin typeface="Myriad Pro" pitchFamily="34" charset="0"/>
                <a:ea typeface="宋体" pitchFamily="2" charset="-122"/>
              </a:rPr>
              <a:t>美元，第二波城市消费浪潮；</a:t>
            </a:r>
            <a:endParaRPr lang="zh-CN" altLang="en-US" sz="1600" b="1" dirty="0">
              <a:solidFill>
                <a:schemeClr val="tx2"/>
              </a:solidFill>
              <a:latin typeface="Myriad Pro" pitchFamily="34" charset="0"/>
              <a:ea typeface="宋体" pitchFamily="2" charset="-122"/>
            </a:endParaRPr>
          </a:p>
          <a:p>
            <a:pPr marL="342900" indent="-342900" algn="just">
              <a:lnSpc>
                <a:spcPct val="110000"/>
              </a:lnSpc>
              <a:buClr>
                <a:srgbClr val="CC3300"/>
              </a:buClr>
              <a:buSzPct val="85000"/>
              <a:buFont typeface="Wingdings" panose="05000000000000000000" pitchFamily="2" charset="2"/>
              <a:buChar char="q"/>
            </a:pPr>
            <a:r>
              <a:rPr lang="en-US" altLang="zh-CN" sz="1600" b="1">
                <a:solidFill>
                  <a:schemeClr val="tx2"/>
                </a:solidFill>
                <a:latin typeface="Myriad Pro" pitchFamily="34" charset="0"/>
                <a:ea typeface="宋体" pitchFamily="2" charset="-122"/>
              </a:rPr>
              <a:t>2008</a:t>
            </a:r>
            <a:r>
              <a:rPr lang="zh-CN" altLang="en-US" sz="1600" b="1" dirty="0">
                <a:solidFill>
                  <a:schemeClr val="tx2"/>
                </a:solidFill>
                <a:latin typeface="Myriad Pro" pitchFamily="34" charset="0"/>
                <a:ea typeface="宋体" pitchFamily="2" charset="-122"/>
              </a:rPr>
              <a:t>年：人均</a:t>
            </a:r>
            <a:r>
              <a:rPr lang="en-US" altLang="zh-CN" sz="1600" b="1">
                <a:solidFill>
                  <a:schemeClr val="tx2"/>
                </a:solidFill>
                <a:latin typeface="Myriad Pro" pitchFamily="34" charset="0"/>
                <a:ea typeface="宋体" pitchFamily="2" charset="-122"/>
              </a:rPr>
              <a:t>GDP</a:t>
            </a:r>
            <a:r>
              <a:rPr lang="zh-CN" altLang="en-US" sz="1600" b="1" dirty="0">
                <a:solidFill>
                  <a:schemeClr val="tx2"/>
                </a:solidFill>
                <a:latin typeface="Myriad Pro" pitchFamily="34" charset="0"/>
                <a:ea typeface="宋体" pitchFamily="2" charset="-122"/>
              </a:rPr>
              <a:t>跨过</a:t>
            </a:r>
            <a:r>
              <a:rPr lang="en-US" altLang="zh-CN" sz="1600" b="1">
                <a:solidFill>
                  <a:schemeClr val="tx2"/>
                </a:solidFill>
                <a:latin typeface="Myriad Pro" pitchFamily="34" charset="0"/>
                <a:ea typeface="宋体" pitchFamily="2" charset="-122"/>
              </a:rPr>
              <a:t>3000</a:t>
            </a:r>
            <a:r>
              <a:rPr lang="zh-CN" altLang="en-US" sz="1600" b="1" dirty="0">
                <a:solidFill>
                  <a:schemeClr val="tx2"/>
                </a:solidFill>
                <a:latin typeface="Myriad Pro" pitchFamily="34" charset="0"/>
                <a:ea typeface="宋体" pitchFamily="2" charset="-122"/>
              </a:rPr>
              <a:t>美元，第三波城市消费浪潮；</a:t>
            </a:r>
            <a:endParaRPr lang="zh-CN" altLang="en-US" sz="1600" b="1" dirty="0">
              <a:solidFill>
                <a:schemeClr val="tx2"/>
              </a:solidFill>
              <a:latin typeface="Myriad Pro" pitchFamily="34" charset="0"/>
              <a:ea typeface="宋体" pitchFamily="2" charset="-122"/>
            </a:endParaRPr>
          </a:p>
          <a:p>
            <a:pPr marL="342900" indent="-342900" algn="just">
              <a:lnSpc>
                <a:spcPct val="110000"/>
              </a:lnSpc>
              <a:buClr>
                <a:srgbClr val="CC3300"/>
              </a:buClr>
              <a:buSzPct val="85000"/>
              <a:buFont typeface="Wingdings" panose="05000000000000000000" pitchFamily="2" charset="2"/>
              <a:buChar char="q"/>
            </a:pPr>
            <a:r>
              <a:rPr lang="en-US" altLang="zh-CN" sz="1600" b="1">
                <a:solidFill>
                  <a:schemeClr val="tx2"/>
                </a:solidFill>
                <a:latin typeface="Myriad Pro" pitchFamily="34" charset="0"/>
                <a:ea typeface="宋体" pitchFamily="2" charset="-122"/>
              </a:rPr>
              <a:t>2010</a:t>
            </a:r>
            <a:r>
              <a:rPr lang="zh-CN" altLang="en-US" sz="1600" b="1" dirty="0">
                <a:solidFill>
                  <a:schemeClr val="tx2"/>
                </a:solidFill>
                <a:latin typeface="Myriad Pro" pitchFamily="34" charset="0"/>
                <a:ea typeface="宋体" pitchFamily="2" charset="-122"/>
              </a:rPr>
              <a:t>年：人均</a:t>
            </a:r>
            <a:r>
              <a:rPr lang="en-US" altLang="zh-CN" sz="1600" b="1">
                <a:solidFill>
                  <a:schemeClr val="tx2"/>
                </a:solidFill>
                <a:latin typeface="Myriad Pro" pitchFamily="34" charset="0"/>
                <a:ea typeface="宋体" pitchFamily="2" charset="-122"/>
              </a:rPr>
              <a:t>GDP</a:t>
            </a:r>
            <a:r>
              <a:rPr lang="zh-CN" altLang="en-US" sz="1600" b="1" dirty="0">
                <a:solidFill>
                  <a:schemeClr val="tx2"/>
                </a:solidFill>
                <a:latin typeface="Myriad Pro" pitchFamily="34" charset="0"/>
                <a:ea typeface="宋体" pitchFamily="2" charset="-122"/>
              </a:rPr>
              <a:t>跨过</a:t>
            </a:r>
            <a:r>
              <a:rPr lang="en-US" altLang="zh-CN" sz="1600" b="1">
                <a:solidFill>
                  <a:schemeClr val="tx2"/>
                </a:solidFill>
                <a:latin typeface="Myriad Pro" pitchFamily="34" charset="0"/>
                <a:ea typeface="宋体" pitchFamily="2" charset="-122"/>
              </a:rPr>
              <a:t>4000</a:t>
            </a:r>
            <a:r>
              <a:rPr lang="zh-CN" altLang="en-US" sz="1600" b="1" dirty="0">
                <a:solidFill>
                  <a:schemeClr val="tx2"/>
                </a:solidFill>
                <a:latin typeface="Myriad Pro" pitchFamily="34" charset="0"/>
                <a:ea typeface="宋体" pitchFamily="2" charset="-122"/>
              </a:rPr>
              <a:t>美元，第四波城市消费浪潮；</a:t>
            </a:r>
            <a:endParaRPr lang="zh-CN" altLang="en-US" sz="1600" b="1" dirty="0">
              <a:solidFill>
                <a:schemeClr val="tx2"/>
              </a:solidFill>
              <a:latin typeface="Myriad Pro" pitchFamily="34" charset="0"/>
              <a:ea typeface="宋体" pitchFamily="2" charset="-122"/>
            </a:endParaRPr>
          </a:p>
          <a:p>
            <a:pPr marL="342900" indent="-342900" algn="just">
              <a:lnSpc>
                <a:spcPct val="110000"/>
              </a:lnSpc>
              <a:buClr>
                <a:srgbClr val="CC3300"/>
              </a:buClr>
              <a:buSzPct val="85000"/>
              <a:buFont typeface="Wingdings" panose="05000000000000000000" pitchFamily="2" charset="2"/>
              <a:buChar char="q"/>
            </a:pPr>
            <a:r>
              <a:rPr lang="en-US" altLang="zh-CN" sz="1600" b="1">
                <a:solidFill>
                  <a:schemeClr val="tx2"/>
                </a:solidFill>
                <a:latin typeface="Myriad Pro" pitchFamily="34" charset="0"/>
                <a:ea typeface="宋体" pitchFamily="2" charset="-122"/>
              </a:rPr>
              <a:t>2013</a:t>
            </a:r>
            <a:r>
              <a:rPr lang="zh-CN" altLang="en-US" sz="1600" b="1" dirty="0">
                <a:solidFill>
                  <a:schemeClr val="tx2"/>
                </a:solidFill>
                <a:latin typeface="Myriad Pro" pitchFamily="34" charset="0"/>
                <a:ea typeface="宋体" pitchFamily="2" charset="-122"/>
              </a:rPr>
              <a:t>年：人均</a:t>
            </a:r>
            <a:r>
              <a:rPr lang="en-US" altLang="zh-CN" sz="1600" b="1">
                <a:solidFill>
                  <a:schemeClr val="tx2"/>
                </a:solidFill>
                <a:latin typeface="Myriad Pro" pitchFamily="34" charset="0"/>
                <a:ea typeface="宋体" pitchFamily="2" charset="-122"/>
              </a:rPr>
              <a:t>GDP</a:t>
            </a:r>
            <a:r>
              <a:rPr lang="zh-CN" altLang="en-US" sz="1600" b="1" dirty="0">
                <a:solidFill>
                  <a:schemeClr val="tx2"/>
                </a:solidFill>
                <a:latin typeface="Myriad Pro" pitchFamily="34" charset="0"/>
                <a:ea typeface="宋体" pitchFamily="2" charset="-122"/>
              </a:rPr>
              <a:t>跨过</a:t>
            </a:r>
            <a:r>
              <a:rPr lang="en-US" altLang="zh-CN" sz="1600" b="1">
                <a:solidFill>
                  <a:schemeClr val="tx2"/>
                </a:solidFill>
                <a:latin typeface="Myriad Pro" pitchFamily="34" charset="0"/>
                <a:ea typeface="宋体" pitchFamily="2" charset="-122"/>
              </a:rPr>
              <a:t>6000</a:t>
            </a:r>
            <a:r>
              <a:rPr lang="zh-CN" altLang="en-US" sz="1600" b="1" dirty="0">
                <a:solidFill>
                  <a:schemeClr val="tx2"/>
                </a:solidFill>
                <a:latin typeface="Myriad Pro" pitchFamily="34" charset="0"/>
                <a:ea typeface="宋体" pitchFamily="2" charset="-122"/>
              </a:rPr>
              <a:t>美元，第五波城市消费浪潮；</a:t>
            </a:r>
            <a:endParaRPr lang="zh-CN" altLang="en-US" sz="1600" b="1" dirty="0">
              <a:solidFill>
                <a:schemeClr val="tx2"/>
              </a:solidFill>
              <a:latin typeface="Myriad Pro" pitchFamily="34" charset="0"/>
              <a:ea typeface="宋体" pitchFamily="2" charset="-122"/>
            </a:endParaRPr>
          </a:p>
          <a:p>
            <a:pPr marL="342900" indent="-342900" algn="just">
              <a:lnSpc>
                <a:spcPct val="110000"/>
              </a:lnSpc>
              <a:buClr>
                <a:srgbClr val="CC3300"/>
              </a:buClr>
              <a:buSzPct val="85000"/>
              <a:buFont typeface="Wingdings" panose="05000000000000000000" pitchFamily="2" charset="2"/>
            </a:pPr>
            <a:r>
              <a:rPr lang="zh-CN" altLang="en-US" sz="1600" b="1" dirty="0">
                <a:solidFill>
                  <a:schemeClr val="tx2"/>
                </a:solidFill>
                <a:latin typeface="Myriad Pro" pitchFamily="34" charset="0"/>
                <a:ea typeface="宋体" pitchFamily="2" charset="-122"/>
              </a:rPr>
              <a:t>		</a:t>
            </a:r>
            <a:r>
              <a:rPr lang="en-US" altLang="zh-CN" sz="1600" b="1">
                <a:solidFill>
                  <a:schemeClr val="tx2"/>
                </a:solidFill>
                <a:latin typeface="Myriad Pro" pitchFamily="34" charset="0"/>
                <a:ea typeface="宋体" pitchFamily="2" charset="-122"/>
              </a:rPr>
              <a:t>……</a:t>
            </a:r>
            <a:r>
              <a:rPr lang="zh-CN" altLang="en-US" sz="1600" b="1" dirty="0">
                <a:solidFill>
                  <a:schemeClr val="tx2"/>
                </a:solidFill>
                <a:latin typeface="Myriad Pro" pitchFamily="34" charset="0"/>
                <a:ea typeface="宋体" pitchFamily="2" charset="-122"/>
              </a:rPr>
              <a:t>收入水平的提高使越来越多中国居民加入消费升级大军，反过来又促进经济增长与消费升级</a:t>
            </a:r>
            <a:endParaRPr lang="zh-CN" altLang="en-US" sz="1600" b="1" dirty="0">
              <a:solidFill>
                <a:schemeClr val="tx2"/>
              </a:solidFill>
              <a:latin typeface="Myriad Pro" pitchFamily="34" charset="0"/>
              <a:ea typeface="宋体" pitchFamily="2" charset="-122"/>
            </a:endParaRPr>
          </a:p>
        </p:txBody>
      </p:sp>
      <p:pic>
        <p:nvPicPr>
          <p:cNvPr id="503813" name="Picture 6"/>
          <p:cNvPicPr>
            <a:picLocks noChangeAspect="1"/>
          </p:cNvPicPr>
          <p:nvPr/>
        </p:nvPicPr>
        <p:blipFill>
          <a:blip r:embed="rId1"/>
          <a:stretch>
            <a:fillRect/>
          </a:stretch>
        </p:blipFill>
        <p:spPr>
          <a:xfrm>
            <a:off x="468313" y="3357563"/>
            <a:ext cx="6840537" cy="3149600"/>
          </a:xfrm>
          <a:prstGeom prst="rect">
            <a:avLst/>
          </a:prstGeom>
          <a:noFill/>
          <a:ln w="9525">
            <a:noFill/>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4834" name="Rectangle 2"/>
          <p:cNvSpPr/>
          <p:nvPr/>
        </p:nvSpPr>
        <p:spPr>
          <a:xfrm>
            <a:off x="609600" y="2533650"/>
            <a:ext cx="1041400" cy="590550"/>
          </a:xfrm>
          <a:prstGeom prst="rect">
            <a:avLst/>
          </a:prstGeom>
          <a:solidFill>
            <a:srgbClr val="FF0066"/>
          </a:solidFill>
          <a:ln w="9525" cap="flat" cmpd="sng">
            <a:solidFill>
              <a:schemeClr val="tx1"/>
            </a:solidFill>
            <a:prstDash val="solid"/>
            <a:miter/>
            <a:headEnd type="none" w="med" len="med"/>
            <a:tailEnd type="none" w="med" len="med"/>
          </a:ln>
        </p:spPr>
        <p:txBody>
          <a:bodyPr>
            <a:spAutoFit/>
          </a:bodyPr>
          <a:p>
            <a:pPr algn="ctr"/>
            <a:r>
              <a:rPr lang="zh-CN" altLang="en-US" sz="1600" dirty="0">
                <a:solidFill>
                  <a:schemeClr val="bg1"/>
                </a:solidFill>
                <a:latin typeface="Arial" panose="020B0604020202020204" pitchFamily="34" charset="0"/>
                <a:ea typeface="楷体_GB2312" pitchFamily="49" charset="-122"/>
              </a:rPr>
              <a:t>劳动力</a:t>
            </a:r>
            <a:endParaRPr lang="zh-CN" altLang="en-US" sz="1600" dirty="0">
              <a:solidFill>
                <a:schemeClr val="bg1"/>
              </a:solidFill>
              <a:latin typeface="Arial" panose="020B0604020202020204" pitchFamily="34" charset="0"/>
              <a:ea typeface="楷体_GB2312" pitchFamily="49" charset="-122"/>
            </a:endParaRPr>
          </a:p>
          <a:p>
            <a:pPr algn="ctr"/>
            <a:r>
              <a:rPr lang="zh-CN" altLang="en-US" sz="1600" dirty="0">
                <a:solidFill>
                  <a:schemeClr val="bg1"/>
                </a:solidFill>
                <a:latin typeface="Arial" panose="020B0604020202020204" pitchFamily="34" charset="0"/>
                <a:ea typeface="楷体_GB2312" pitchFamily="49" charset="-122"/>
              </a:rPr>
              <a:t>数量增长</a:t>
            </a:r>
            <a:endParaRPr lang="zh-CN" altLang="en-US" sz="1600" dirty="0">
              <a:solidFill>
                <a:schemeClr val="bg1"/>
              </a:solidFill>
              <a:latin typeface="Arial" panose="020B0604020202020204" pitchFamily="34" charset="0"/>
              <a:ea typeface="楷体_GB2312" pitchFamily="49" charset="-122"/>
            </a:endParaRPr>
          </a:p>
        </p:txBody>
      </p:sp>
      <p:sp>
        <p:nvSpPr>
          <p:cNvPr id="504835" name="Rectangle 3"/>
          <p:cNvSpPr/>
          <p:nvPr/>
        </p:nvSpPr>
        <p:spPr>
          <a:xfrm>
            <a:off x="609600" y="3810000"/>
            <a:ext cx="1066800" cy="590550"/>
          </a:xfrm>
          <a:prstGeom prst="rect">
            <a:avLst/>
          </a:prstGeom>
          <a:solidFill>
            <a:srgbClr val="FF0066"/>
          </a:solidFill>
          <a:ln w="9525" cap="flat" cmpd="sng">
            <a:solidFill>
              <a:schemeClr val="tx1"/>
            </a:solidFill>
            <a:prstDash val="solid"/>
            <a:miter/>
            <a:headEnd type="none" w="med" len="med"/>
            <a:tailEnd type="none" w="med" len="med"/>
          </a:ln>
        </p:spPr>
        <p:txBody>
          <a:bodyPr>
            <a:spAutoFit/>
          </a:bodyPr>
          <a:p>
            <a:pPr algn="ctr"/>
            <a:r>
              <a:rPr lang="zh-CN" altLang="en-US" sz="1600" dirty="0">
                <a:solidFill>
                  <a:schemeClr val="bg1"/>
                </a:solidFill>
                <a:latin typeface="Arial" panose="020B0604020202020204" pitchFamily="34" charset="0"/>
                <a:ea typeface="楷体_GB2312" pitchFamily="49" charset="-122"/>
              </a:rPr>
              <a:t>劳动力</a:t>
            </a:r>
            <a:endParaRPr lang="zh-CN" altLang="en-US" sz="1600" dirty="0">
              <a:solidFill>
                <a:schemeClr val="bg1"/>
              </a:solidFill>
              <a:latin typeface="Arial" panose="020B0604020202020204" pitchFamily="34" charset="0"/>
              <a:ea typeface="楷体_GB2312" pitchFamily="49" charset="-122"/>
            </a:endParaRPr>
          </a:p>
          <a:p>
            <a:pPr algn="ctr"/>
            <a:r>
              <a:rPr lang="zh-CN" altLang="en-US" sz="1600" dirty="0">
                <a:solidFill>
                  <a:schemeClr val="bg1"/>
                </a:solidFill>
                <a:latin typeface="Arial" panose="020B0604020202020204" pitchFamily="34" charset="0"/>
                <a:ea typeface="楷体_GB2312" pitchFamily="49" charset="-122"/>
              </a:rPr>
              <a:t>素质提高</a:t>
            </a:r>
            <a:endParaRPr lang="zh-CN" altLang="en-US" sz="1600" dirty="0">
              <a:solidFill>
                <a:schemeClr val="bg1"/>
              </a:solidFill>
              <a:latin typeface="Arial" panose="020B0604020202020204" pitchFamily="34" charset="0"/>
              <a:ea typeface="楷体_GB2312" pitchFamily="49" charset="-122"/>
            </a:endParaRPr>
          </a:p>
        </p:txBody>
      </p:sp>
      <p:sp>
        <p:nvSpPr>
          <p:cNvPr id="504836" name="Rectangle 4"/>
          <p:cNvSpPr/>
          <p:nvPr/>
        </p:nvSpPr>
        <p:spPr>
          <a:xfrm>
            <a:off x="2057400" y="3143250"/>
            <a:ext cx="1041400" cy="590550"/>
          </a:xfrm>
          <a:prstGeom prst="rect">
            <a:avLst/>
          </a:prstGeom>
          <a:solidFill>
            <a:srgbClr val="FF0066"/>
          </a:solidFill>
          <a:ln w="9525" cap="flat" cmpd="sng">
            <a:solidFill>
              <a:schemeClr val="tx1"/>
            </a:solidFill>
            <a:prstDash val="solid"/>
            <a:miter/>
            <a:headEnd type="none" w="med" len="med"/>
            <a:tailEnd type="none" w="med" len="med"/>
          </a:ln>
        </p:spPr>
        <p:txBody>
          <a:bodyPr>
            <a:spAutoFit/>
          </a:bodyPr>
          <a:p>
            <a:pPr algn="ctr"/>
            <a:r>
              <a:rPr lang="zh-CN" altLang="en-US" sz="1600" dirty="0">
                <a:solidFill>
                  <a:schemeClr val="bg1"/>
                </a:solidFill>
                <a:latin typeface="Arial" panose="020B0604020202020204" pitchFamily="34" charset="0"/>
                <a:ea typeface="楷体_GB2312" pitchFamily="49" charset="-122"/>
              </a:rPr>
              <a:t>资本投入</a:t>
            </a:r>
            <a:endParaRPr lang="zh-CN" altLang="en-US" sz="1600" dirty="0">
              <a:solidFill>
                <a:schemeClr val="bg1"/>
              </a:solidFill>
              <a:latin typeface="Arial" panose="020B0604020202020204" pitchFamily="34" charset="0"/>
              <a:ea typeface="楷体_GB2312" pitchFamily="49" charset="-122"/>
            </a:endParaRPr>
          </a:p>
          <a:p>
            <a:pPr algn="ctr"/>
            <a:r>
              <a:rPr lang="zh-CN" altLang="en-US" sz="1600" dirty="0">
                <a:solidFill>
                  <a:schemeClr val="bg1"/>
                </a:solidFill>
                <a:latin typeface="Arial" panose="020B0604020202020204" pitchFamily="34" charset="0"/>
                <a:ea typeface="楷体_GB2312" pitchFamily="49" charset="-122"/>
              </a:rPr>
              <a:t>增长</a:t>
            </a:r>
            <a:endParaRPr lang="zh-CN" altLang="en-US" sz="1600" dirty="0">
              <a:solidFill>
                <a:schemeClr val="bg1"/>
              </a:solidFill>
              <a:latin typeface="Arial" panose="020B0604020202020204" pitchFamily="34" charset="0"/>
              <a:ea typeface="楷体_GB2312" pitchFamily="49" charset="-122"/>
            </a:endParaRPr>
          </a:p>
        </p:txBody>
      </p:sp>
      <p:sp>
        <p:nvSpPr>
          <p:cNvPr id="504837" name="Rectangle 5"/>
          <p:cNvSpPr/>
          <p:nvPr/>
        </p:nvSpPr>
        <p:spPr>
          <a:xfrm>
            <a:off x="3276600" y="3844925"/>
            <a:ext cx="1041400" cy="346075"/>
          </a:xfrm>
          <a:prstGeom prst="rect">
            <a:avLst/>
          </a:prstGeom>
          <a:solidFill>
            <a:srgbClr val="FF0066"/>
          </a:solidFill>
          <a:ln w="9525" cap="flat" cmpd="sng">
            <a:solidFill>
              <a:schemeClr val="tx1"/>
            </a:solidFill>
            <a:prstDash val="solid"/>
            <a:miter/>
            <a:headEnd type="none" w="med" len="med"/>
            <a:tailEnd type="none" w="med" len="med"/>
          </a:ln>
        </p:spPr>
        <p:txBody>
          <a:bodyPr>
            <a:spAutoFit/>
          </a:bodyPr>
          <a:p>
            <a:pPr algn="ctr"/>
            <a:r>
              <a:rPr lang="zh-CN" altLang="en-US" sz="1600" dirty="0">
                <a:solidFill>
                  <a:schemeClr val="bg1"/>
                </a:solidFill>
                <a:latin typeface="Arial" panose="020B0604020202020204" pitchFamily="34" charset="0"/>
                <a:ea typeface="楷体_GB2312" pitchFamily="49" charset="-122"/>
              </a:rPr>
              <a:t>技术进步</a:t>
            </a:r>
            <a:endParaRPr lang="zh-CN" altLang="en-US" sz="1600" dirty="0">
              <a:solidFill>
                <a:schemeClr val="bg1"/>
              </a:solidFill>
              <a:latin typeface="Arial" panose="020B0604020202020204" pitchFamily="34" charset="0"/>
              <a:ea typeface="楷体_GB2312" pitchFamily="49" charset="-122"/>
            </a:endParaRPr>
          </a:p>
        </p:txBody>
      </p:sp>
      <p:sp>
        <p:nvSpPr>
          <p:cNvPr id="504838" name="Rectangle 6"/>
          <p:cNvSpPr/>
          <p:nvPr/>
        </p:nvSpPr>
        <p:spPr>
          <a:xfrm>
            <a:off x="4876800" y="2622550"/>
            <a:ext cx="609600" cy="1568450"/>
          </a:xfrm>
          <a:prstGeom prst="rect">
            <a:avLst/>
          </a:prstGeom>
          <a:solidFill>
            <a:srgbClr val="FF0000"/>
          </a:solidFill>
          <a:ln w="9525" cap="flat" cmpd="sng">
            <a:solidFill>
              <a:schemeClr val="tx1"/>
            </a:solidFill>
            <a:prstDash val="solid"/>
            <a:miter/>
            <a:headEnd type="none" w="med" len="med"/>
            <a:tailEnd type="none" w="med" len="med"/>
          </a:ln>
        </p:spPr>
        <p:txBody>
          <a:bodyPr>
            <a:spAutoFit/>
          </a:bodyPr>
          <a:p>
            <a:pPr algn="ctr"/>
            <a:r>
              <a:rPr lang="zh-CN" altLang="en-US" sz="1600" b="1" dirty="0">
                <a:solidFill>
                  <a:schemeClr val="bg1"/>
                </a:solidFill>
                <a:latin typeface="Arial" panose="020B0604020202020204" pitchFamily="34" charset="0"/>
                <a:ea typeface="黑体" pitchFamily="2" charset="-122"/>
              </a:rPr>
              <a:t>中国经济长期高速平稳增长</a:t>
            </a:r>
            <a:endParaRPr lang="zh-CN" altLang="en-US" sz="1600" b="1" dirty="0">
              <a:solidFill>
                <a:schemeClr val="bg1"/>
              </a:solidFill>
              <a:latin typeface="Arial" panose="020B0604020202020204" pitchFamily="34" charset="0"/>
              <a:ea typeface="黑体" pitchFamily="2" charset="-122"/>
            </a:endParaRPr>
          </a:p>
        </p:txBody>
      </p:sp>
      <p:sp>
        <p:nvSpPr>
          <p:cNvPr id="504839" name="Rectangle 7"/>
          <p:cNvSpPr/>
          <p:nvPr/>
        </p:nvSpPr>
        <p:spPr>
          <a:xfrm>
            <a:off x="6172200" y="3143250"/>
            <a:ext cx="609600" cy="590550"/>
          </a:xfrm>
          <a:prstGeom prst="rect">
            <a:avLst/>
          </a:prstGeom>
          <a:solidFill>
            <a:srgbClr val="FF0066"/>
          </a:solidFill>
          <a:ln w="9525" cap="flat" cmpd="sng">
            <a:solidFill>
              <a:schemeClr val="tx1"/>
            </a:solidFill>
            <a:prstDash val="solid"/>
            <a:miter/>
            <a:headEnd type="none" w="med" len="med"/>
            <a:tailEnd type="none" w="med" len="med"/>
          </a:ln>
        </p:spPr>
        <p:txBody>
          <a:bodyPr>
            <a:spAutoFit/>
          </a:bodyPr>
          <a:p>
            <a:pPr algn="ctr"/>
            <a:r>
              <a:rPr lang="zh-CN" altLang="en-US" sz="1600" dirty="0">
                <a:solidFill>
                  <a:schemeClr val="bg1"/>
                </a:solidFill>
                <a:latin typeface="Arial" panose="020B0604020202020204" pitchFamily="34" charset="0"/>
                <a:ea typeface="楷体_GB2312" pitchFamily="49" charset="-122"/>
              </a:rPr>
              <a:t>消费升级</a:t>
            </a:r>
            <a:endParaRPr lang="zh-CN" altLang="en-US" sz="1600" dirty="0">
              <a:solidFill>
                <a:schemeClr val="bg1"/>
              </a:solidFill>
              <a:latin typeface="Arial" panose="020B0604020202020204" pitchFamily="34" charset="0"/>
              <a:ea typeface="楷体_GB2312" pitchFamily="49" charset="-122"/>
            </a:endParaRPr>
          </a:p>
        </p:txBody>
      </p:sp>
      <p:sp>
        <p:nvSpPr>
          <p:cNvPr id="504840" name="Rectangle 8"/>
          <p:cNvSpPr/>
          <p:nvPr/>
        </p:nvSpPr>
        <p:spPr>
          <a:xfrm>
            <a:off x="7416800" y="3921125"/>
            <a:ext cx="1041400" cy="346075"/>
          </a:xfrm>
          <a:prstGeom prst="rect">
            <a:avLst/>
          </a:prstGeom>
          <a:solidFill>
            <a:srgbClr val="FF0066"/>
          </a:solidFill>
          <a:ln w="9525" cap="flat" cmpd="sng">
            <a:solidFill>
              <a:schemeClr val="tx1"/>
            </a:solidFill>
            <a:prstDash val="solid"/>
            <a:miter/>
            <a:headEnd type="none" w="med" len="med"/>
            <a:tailEnd type="none" w="med" len="med"/>
          </a:ln>
        </p:spPr>
        <p:txBody>
          <a:bodyPr>
            <a:spAutoFit/>
          </a:bodyPr>
          <a:p>
            <a:pPr algn="ctr"/>
            <a:r>
              <a:rPr lang="zh-CN" altLang="en-US" sz="1600" dirty="0">
                <a:solidFill>
                  <a:schemeClr val="bg1"/>
                </a:solidFill>
                <a:latin typeface="Arial" panose="020B0604020202020204" pitchFamily="34" charset="0"/>
                <a:ea typeface="楷体_GB2312" pitchFamily="49" charset="-122"/>
              </a:rPr>
              <a:t>工业化</a:t>
            </a:r>
            <a:endParaRPr lang="zh-CN" altLang="en-US" sz="1600" dirty="0">
              <a:solidFill>
                <a:schemeClr val="bg1"/>
              </a:solidFill>
              <a:latin typeface="Arial" panose="020B0604020202020204" pitchFamily="34" charset="0"/>
              <a:ea typeface="楷体_GB2312" pitchFamily="49" charset="-122"/>
            </a:endParaRPr>
          </a:p>
        </p:txBody>
      </p:sp>
      <p:sp>
        <p:nvSpPr>
          <p:cNvPr id="504841" name="Rectangle 9"/>
          <p:cNvSpPr/>
          <p:nvPr/>
        </p:nvSpPr>
        <p:spPr>
          <a:xfrm>
            <a:off x="7391400" y="2625725"/>
            <a:ext cx="1041400" cy="346075"/>
          </a:xfrm>
          <a:prstGeom prst="rect">
            <a:avLst/>
          </a:prstGeom>
          <a:solidFill>
            <a:srgbClr val="FF0066"/>
          </a:solidFill>
          <a:ln w="9525" cap="flat" cmpd="sng">
            <a:solidFill>
              <a:schemeClr val="tx1"/>
            </a:solidFill>
            <a:prstDash val="solid"/>
            <a:miter/>
            <a:headEnd type="none" w="med" len="med"/>
            <a:tailEnd type="none" w="med" len="med"/>
          </a:ln>
        </p:spPr>
        <p:txBody>
          <a:bodyPr>
            <a:spAutoFit/>
          </a:bodyPr>
          <a:p>
            <a:pPr algn="ctr"/>
            <a:r>
              <a:rPr lang="zh-CN" altLang="en-US" sz="1600" dirty="0">
                <a:solidFill>
                  <a:schemeClr val="bg1"/>
                </a:solidFill>
                <a:latin typeface="Arial" panose="020B0604020202020204" pitchFamily="34" charset="0"/>
                <a:ea typeface="楷体_GB2312" pitchFamily="49" charset="-122"/>
              </a:rPr>
              <a:t>城市化</a:t>
            </a:r>
            <a:endParaRPr lang="zh-CN" altLang="en-US" sz="1600" dirty="0">
              <a:solidFill>
                <a:schemeClr val="bg1"/>
              </a:solidFill>
              <a:latin typeface="Arial" panose="020B0604020202020204" pitchFamily="34" charset="0"/>
              <a:ea typeface="楷体_GB2312" pitchFamily="49" charset="-122"/>
            </a:endParaRPr>
          </a:p>
        </p:txBody>
      </p:sp>
      <p:sp>
        <p:nvSpPr>
          <p:cNvPr id="504842" name="Line 10"/>
          <p:cNvSpPr/>
          <p:nvPr/>
        </p:nvSpPr>
        <p:spPr>
          <a:xfrm>
            <a:off x="1692275" y="2852738"/>
            <a:ext cx="381000" cy="304800"/>
          </a:xfrm>
          <a:prstGeom prst="line">
            <a:avLst/>
          </a:prstGeom>
          <a:ln w="63500" cap="flat" cmpd="sng">
            <a:solidFill>
              <a:schemeClr val="tx1"/>
            </a:solidFill>
            <a:prstDash val="solid"/>
            <a:headEnd type="none" w="med" len="med"/>
            <a:tailEnd type="triangle" w="med" len="med"/>
          </a:ln>
        </p:spPr>
      </p:sp>
      <p:sp>
        <p:nvSpPr>
          <p:cNvPr id="504843" name="Line 11"/>
          <p:cNvSpPr/>
          <p:nvPr/>
        </p:nvSpPr>
        <p:spPr>
          <a:xfrm flipV="1">
            <a:off x="1676400" y="3733800"/>
            <a:ext cx="381000" cy="304800"/>
          </a:xfrm>
          <a:prstGeom prst="line">
            <a:avLst/>
          </a:prstGeom>
          <a:ln w="63500" cap="flat" cmpd="sng">
            <a:solidFill>
              <a:schemeClr val="tx1"/>
            </a:solidFill>
            <a:prstDash val="solid"/>
            <a:headEnd type="none" w="med" len="med"/>
            <a:tailEnd type="triangle" w="med" len="med"/>
          </a:ln>
        </p:spPr>
      </p:sp>
      <p:sp>
        <p:nvSpPr>
          <p:cNvPr id="504844" name="Line 12"/>
          <p:cNvSpPr/>
          <p:nvPr/>
        </p:nvSpPr>
        <p:spPr>
          <a:xfrm flipV="1">
            <a:off x="1676400" y="4038600"/>
            <a:ext cx="1600200" cy="0"/>
          </a:xfrm>
          <a:prstGeom prst="line">
            <a:avLst/>
          </a:prstGeom>
          <a:ln w="63500" cap="flat" cmpd="sng">
            <a:solidFill>
              <a:schemeClr val="tx1"/>
            </a:solidFill>
            <a:prstDash val="solid"/>
            <a:headEnd type="none" w="med" len="med"/>
            <a:tailEnd type="triangle" w="med" len="med"/>
          </a:ln>
        </p:spPr>
      </p:sp>
      <p:sp>
        <p:nvSpPr>
          <p:cNvPr id="504845" name="Line 13"/>
          <p:cNvSpPr/>
          <p:nvPr/>
        </p:nvSpPr>
        <p:spPr>
          <a:xfrm flipV="1">
            <a:off x="1676400" y="2819400"/>
            <a:ext cx="3200400" cy="0"/>
          </a:xfrm>
          <a:prstGeom prst="line">
            <a:avLst/>
          </a:prstGeom>
          <a:ln w="63500" cap="flat" cmpd="sng">
            <a:solidFill>
              <a:schemeClr val="tx1"/>
            </a:solidFill>
            <a:prstDash val="solid"/>
            <a:headEnd type="none" w="med" len="med"/>
            <a:tailEnd type="triangle" w="med" len="med"/>
          </a:ln>
        </p:spPr>
      </p:sp>
      <p:sp>
        <p:nvSpPr>
          <p:cNvPr id="504846" name="Line 14"/>
          <p:cNvSpPr/>
          <p:nvPr/>
        </p:nvSpPr>
        <p:spPr>
          <a:xfrm flipV="1">
            <a:off x="3124200" y="3429000"/>
            <a:ext cx="1752600" cy="0"/>
          </a:xfrm>
          <a:prstGeom prst="line">
            <a:avLst/>
          </a:prstGeom>
          <a:ln w="63500" cap="flat" cmpd="sng">
            <a:solidFill>
              <a:schemeClr val="tx1"/>
            </a:solidFill>
            <a:prstDash val="solid"/>
            <a:headEnd type="none" w="med" len="med"/>
            <a:tailEnd type="triangle" w="med" len="med"/>
          </a:ln>
        </p:spPr>
      </p:sp>
      <p:sp>
        <p:nvSpPr>
          <p:cNvPr id="504847" name="Line 15"/>
          <p:cNvSpPr/>
          <p:nvPr/>
        </p:nvSpPr>
        <p:spPr>
          <a:xfrm flipV="1">
            <a:off x="4343400" y="4038600"/>
            <a:ext cx="533400" cy="0"/>
          </a:xfrm>
          <a:prstGeom prst="line">
            <a:avLst/>
          </a:prstGeom>
          <a:ln w="63500" cap="flat" cmpd="sng">
            <a:solidFill>
              <a:schemeClr val="tx1"/>
            </a:solidFill>
            <a:prstDash val="solid"/>
            <a:headEnd type="none" w="med" len="med"/>
            <a:tailEnd type="triangle" w="med" len="med"/>
          </a:ln>
        </p:spPr>
      </p:sp>
      <p:sp>
        <p:nvSpPr>
          <p:cNvPr id="504848" name="Line 16"/>
          <p:cNvSpPr/>
          <p:nvPr/>
        </p:nvSpPr>
        <p:spPr>
          <a:xfrm flipV="1">
            <a:off x="6804025" y="2924175"/>
            <a:ext cx="576263" cy="533400"/>
          </a:xfrm>
          <a:prstGeom prst="line">
            <a:avLst/>
          </a:prstGeom>
          <a:ln w="63500" cap="flat" cmpd="sng">
            <a:solidFill>
              <a:schemeClr val="tx1"/>
            </a:solidFill>
            <a:prstDash val="solid"/>
            <a:headEnd type="triangle" w="med" len="med"/>
            <a:tailEnd type="triangle" w="med" len="med"/>
          </a:ln>
        </p:spPr>
      </p:sp>
      <p:sp>
        <p:nvSpPr>
          <p:cNvPr id="504849" name="Line 17"/>
          <p:cNvSpPr/>
          <p:nvPr/>
        </p:nvSpPr>
        <p:spPr>
          <a:xfrm>
            <a:off x="6804025" y="3429000"/>
            <a:ext cx="609600" cy="533400"/>
          </a:xfrm>
          <a:prstGeom prst="line">
            <a:avLst/>
          </a:prstGeom>
          <a:ln w="63500" cap="flat" cmpd="sng">
            <a:solidFill>
              <a:schemeClr val="tx1"/>
            </a:solidFill>
            <a:prstDash val="solid"/>
            <a:headEnd type="triangle" w="med" len="med"/>
            <a:tailEnd type="triangle" w="med" len="med"/>
          </a:ln>
        </p:spPr>
      </p:sp>
      <p:sp>
        <p:nvSpPr>
          <p:cNvPr id="504850" name="Line 18"/>
          <p:cNvSpPr/>
          <p:nvPr/>
        </p:nvSpPr>
        <p:spPr>
          <a:xfrm>
            <a:off x="7524750" y="2997200"/>
            <a:ext cx="0" cy="914400"/>
          </a:xfrm>
          <a:prstGeom prst="line">
            <a:avLst/>
          </a:prstGeom>
          <a:ln w="63500" cap="flat" cmpd="sng">
            <a:solidFill>
              <a:schemeClr val="tx1"/>
            </a:solidFill>
            <a:prstDash val="solid"/>
            <a:headEnd type="triangle" w="med" len="med"/>
            <a:tailEnd type="triangle" w="med" len="med"/>
          </a:ln>
        </p:spPr>
      </p:sp>
      <p:sp>
        <p:nvSpPr>
          <p:cNvPr id="504851" name="Line 19"/>
          <p:cNvSpPr/>
          <p:nvPr/>
        </p:nvSpPr>
        <p:spPr>
          <a:xfrm>
            <a:off x="5486400" y="3429000"/>
            <a:ext cx="685800" cy="0"/>
          </a:xfrm>
          <a:prstGeom prst="line">
            <a:avLst/>
          </a:prstGeom>
          <a:ln w="63500" cap="flat" cmpd="sng">
            <a:solidFill>
              <a:schemeClr val="tx1"/>
            </a:solidFill>
            <a:prstDash val="solid"/>
            <a:headEnd type="triangle" w="med" len="med"/>
            <a:tailEnd type="triangle" w="med" len="med"/>
          </a:ln>
        </p:spPr>
      </p:sp>
      <p:sp>
        <p:nvSpPr>
          <p:cNvPr id="504852" name="Rectangle 20"/>
          <p:cNvSpPr/>
          <p:nvPr/>
        </p:nvSpPr>
        <p:spPr>
          <a:xfrm>
            <a:off x="2362200" y="5257800"/>
            <a:ext cx="1201738" cy="825500"/>
          </a:xfrm>
          <a:prstGeom prst="rect">
            <a:avLst/>
          </a:prstGeom>
          <a:solidFill>
            <a:srgbClr val="FF0066"/>
          </a:solidFill>
          <a:ln w="9525">
            <a:noFill/>
          </a:ln>
        </p:spPr>
        <p:txBody>
          <a:bodyPr>
            <a:spAutoFit/>
          </a:bodyPr>
          <a:p>
            <a:pPr algn="ctr"/>
            <a:r>
              <a:rPr lang="zh-CN" altLang="en-US" sz="1600" dirty="0">
                <a:solidFill>
                  <a:schemeClr val="bg1"/>
                </a:solidFill>
                <a:latin typeface="Arial" panose="020B0604020202020204" pitchFamily="34" charset="0"/>
                <a:ea typeface="楷体_GB2312" pitchFamily="49" charset="-122"/>
              </a:rPr>
              <a:t>总供给增长决定长期增速及趋势</a:t>
            </a:r>
            <a:endParaRPr lang="zh-CN" altLang="en-US" sz="1600" dirty="0">
              <a:solidFill>
                <a:schemeClr val="bg1"/>
              </a:solidFill>
              <a:latin typeface="Arial" panose="020B0604020202020204" pitchFamily="34" charset="0"/>
              <a:ea typeface="楷体_GB2312" pitchFamily="49" charset="-122"/>
            </a:endParaRPr>
          </a:p>
        </p:txBody>
      </p:sp>
      <p:sp>
        <p:nvSpPr>
          <p:cNvPr id="504853" name="Line 21"/>
          <p:cNvSpPr/>
          <p:nvPr/>
        </p:nvSpPr>
        <p:spPr>
          <a:xfrm>
            <a:off x="5181600" y="2362200"/>
            <a:ext cx="38100" cy="3371850"/>
          </a:xfrm>
          <a:prstGeom prst="line">
            <a:avLst/>
          </a:prstGeom>
          <a:ln w="25400" cap="flat" cmpd="sng">
            <a:solidFill>
              <a:schemeClr val="bg2"/>
            </a:solidFill>
            <a:prstDash val="sysDot"/>
            <a:headEnd type="none" w="med" len="med"/>
            <a:tailEnd type="none" w="med" len="med"/>
          </a:ln>
        </p:spPr>
      </p:sp>
      <p:sp>
        <p:nvSpPr>
          <p:cNvPr id="504854" name="Line 22"/>
          <p:cNvSpPr/>
          <p:nvPr/>
        </p:nvSpPr>
        <p:spPr>
          <a:xfrm flipV="1">
            <a:off x="5486400" y="2819400"/>
            <a:ext cx="1905000" cy="0"/>
          </a:xfrm>
          <a:prstGeom prst="line">
            <a:avLst/>
          </a:prstGeom>
          <a:ln w="63500" cap="flat" cmpd="sng">
            <a:solidFill>
              <a:schemeClr val="tx1"/>
            </a:solidFill>
            <a:prstDash val="solid"/>
            <a:headEnd type="triangle" w="med" len="med"/>
            <a:tailEnd type="triangle" w="med" len="med"/>
          </a:ln>
        </p:spPr>
      </p:sp>
      <p:sp>
        <p:nvSpPr>
          <p:cNvPr id="504855" name="Line 23"/>
          <p:cNvSpPr/>
          <p:nvPr/>
        </p:nvSpPr>
        <p:spPr>
          <a:xfrm flipV="1">
            <a:off x="5486400" y="4038600"/>
            <a:ext cx="1905000" cy="0"/>
          </a:xfrm>
          <a:prstGeom prst="line">
            <a:avLst/>
          </a:prstGeom>
          <a:ln w="63500" cap="flat" cmpd="sng">
            <a:solidFill>
              <a:schemeClr val="tx1"/>
            </a:solidFill>
            <a:prstDash val="solid"/>
            <a:headEnd type="triangle" w="med" len="med"/>
            <a:tailEnd type="triangle" w="med" len="med"/>
          </a:ln>
        </p:spPr>
      </p:sp>
      <p:sp>
        <p:nvSpPr>
          <p:cNvPr id="504856" name="AutoShape 24"/>
          <p:cNvSpPr/>
          <p:nvPr/>
        </p:nvSpPr>
        <p:spPr>
          <a:xfrm rot="-5400000">
            <a:off x="2668588" y="2740025"/>
            <a:ext cx="304800" cy="4419600"/>
          </a:xfrm>
          <a:prstGeom prst="leftBrace">
            <a:avLst>
              <a:gd name="adj1" fmla="val 318530"/>
              <a:gd name="adj2" fmla="val 52079"/>
            </a:avLst>
          </a:prstGeom>
          <a:noFill/>
          <a:ln w="25400" cap="flat" cmpd="sng">
            <a:solidFill>
              <a:schemeClr val="tx1"/>
            </a:solidFill>
            <a:prstDash val="solid"/>
            <a:headEnd type="none" w="med" len="med"/>
            <a:tailEnd type="none" w="med" len="med"/>
          </a:ln>
        </p:spPr>
        <p:txBody>
          <a:bodyPr rot="0" vert="eaVert" wrap="none" anchor="ctr" anchorCtr="0"/>
          <a:p>
            <a:endParaRPr sz="2600" dirty="0">
              <a:solidFill>
                <a:schemeClr val="bg1"/>
              </a:solidFill>
              <a:latin typeface="Arial" panose="020B0604020202020204" pitchFamily="34" charset="0"/>
              <a:ea typeface="宋体" pitchFamily="2" charset="-122"/>
            </a:endParaRPr>
          </a:p>
        </p:txBody>
      </p:sp>
      <p:sp>
        <p:nvSpPr>
          <p:cNvPr id="504857" name="AutoShape 25"/>
          <p:cNvSpPr/>
          <p:nvPr/>
        </p:nvSpPr>
        <p:spPr>
          <a:xfrm rot="-5400000">
            <a:off x="6743700" y="3390900"/>
            <a:ext cx="304800" cy="3124200"/>
          </a:xfrm>
          <a:prstGeom prst="leftBrace">
            <a:avLst>
              <a:gd name="adj1" fmla="val 225167"/>
              <a:gd name="adj2" fmla="val 52079"/>
            </a:avLst>
          </a:prstGeom>
          <a:noFill/>
          <a:ln w="25400" cap="flat" cmpd="sng">
            <a:solidFill>
              <a:schemeClr val="tx1"/>
            </a:solidFill>
            <a:prstDash val="solid"/>
            <a:headEnd type="none" w="med" len="med"/>
            <a:tailEnd type="none" w="med" len="med"/>
          </a:ln>
        </p:spPr>
        <p:txBody>
          <a:bodyPr wrap="none" anchor="ctr" anchorCtr="0"/>
          <a:p>
            <a:endParaRPr sz="2600" dirty="0">
              <a:latin typeface="Arial" panose="020B0604020202020204" pitchFamily="34" charset="0"/>
              <a:ea typeface="宋体" pitchFamily="2" charset="-122"/>
            </a:endParaRPr>
          </a:p>
        </p:txBody>
      </p:sp>
      <p:sp>
        <p:nvSpPr>
          <p:cNvPr id="504858" name="Rectangle 26"/>
          <p:cNvSpPr/>
          <p:nvPr/>
        </p:nvSpPr>
        <p:spPr>
          <a:xfrm>
            <a:off x="6300788" y="5257800"/>
            <a:ext cx="1295400" cy="825500"/>
          </a:xfrm>
          <a:prstGeom prst="rect">
            <a:avLst/>
          </a:prstGeom>
          <a:noFill/>
          <a:ln w="9525">
            <a:noFill/>
          </a:ln>
        </p:spPr>
        <p:txBody>
          <a:bodyPr>
            <a:spAutoFit/>
          </a:bodyPr>
          <a:p>
            <a:pPr algn="ctr"/>
            <a:r>
              <a:rPr lang="zh-CN" altLang="en-US" sz="1600" dirty="0">
                <a:solidFill>
                  <a:schemeClr val="bg1"/>
                </a:solidFill>
                <a:latin typeface="Arial" panose="020B0604020202020204" pitchFamily="34" charset="0"/>
                <a:ea typeface="楷体_GB2312" pitchFamily="49" charset="-122"/>
              </a:rPr>
              <a:t>总需求增长决定短期增速及波动</a:t>
            </a:r>
            <a:endParaRPr lang="zh-CN" altLang="en-US" sz="1600" dirty="0">
              <a:solidFill>
                <a:schemeClr val="bg1"/>
              </a:solidFill>
              <a:latin typeface="Arial" panose="020B0604020202020204" pitchFamily="34" charset="0"/>
              <a:ea typeface="楷体_GB2312" pitchFamily="49" charset="-122"/>
            </a:endParaRPr>
          </a:p>
        </p:txBody>
      </p:sp>
      <p:sp>
        <p:nvSpPr>
          <p:cNvPr id="504859" name="AutoShape 27"/>
          <p:cNvSpPr/>
          <p:nvPr/>
        </p:nvSpPr>
        <p:spPr>
          <a:xfrm>
            <a:off x="533400" y="3124200"/>
            <a:ext cx="1143000" cy="685800"/>
          </a:xfrm>
          <a:prstGeom prst="irregularSeal1">
            <a:avLst/>
          </a:prstGeom>
          <a:noFill/>
          <a:ln w="9525" cap="flat" cmpd="sng">
            <a:solidFill>
              <a:srgbClr val="000080"/>
            </a:solidFill>
            <a:prstDash val="solid"/>
            <a:miter/>
            <a:headEnd type="none" w="med" len="med"/>
            <a:tailEnd type="none" w="med" len="med"/>
          </a:ln>
        </p:spPr>
        <p:txBody>
          <a:bodyPr wrap="none" anchor="ctr" anchorCtr="0"/>
          <a:p>
            <a:endParaRPr sz="2600" dirty="0">
              <a:latin typeface="Arial" panose="020B0604020202020204" pitchFamily="34" charset="0"/>
              <a:ea typeface="宋体" pitchFamily="2" charset="-122"/>
            </a:endParaRPr>
          </a:p>
        </p:txBody>
      </p:sp>
      <p:sp>
        <p:nvSpPr>
          <p:cNvPr id="504860" name="Text Box 28"/>
          <p:cNvSpPr txBox="1"/>
          <p:nvPr/>
        </p:nvSpPr>
        <p:spPr>
          <a:xfrm>
            <a:off x="609600" y="3306763"/>
            <a:ext cx="914400" cy="274637"/>
          </a:xfrm>
          <a:prstGeom prst="rect">
            <a:avLst/>
          </a:prstGeom>
          <a:noFill/>
          <a:ln w="9525">
            <a:noFill/>
          </a:ln>
        </p:spPr>
        <p:txBody>
          <a:bodyPr>
            <a:spAutoFit/>
          </a:bodyPr>
          <a:p>
            <a:pPr algn="ctr">
              <a:spcBef>
                <a:spcPct val="50000"/>
              </a:spcBef>
            </a:pPr>
            <a:r>
              <a:rPr lang="zh-CN" altLang="en-US" sz="1200" b="1" dirty="0">
                <a:solidFill>
                  <a:srgbClr val="FF0066"/>
                </a:solidFill>
                <a:latin typeface="Arial" panose="020B0604020202020204" pitchFamily="34" charset="0"/>
                <a:ea typeface="楷体_GB2312" pitchFamily="49" charset="-122"/>
              </a:rPr>
              <a:t>人口红利</a:t>
            </a:r>
            <a:endParaRPr lang="zh-CN" altLang="en-US" sz="1200" b="1" dirty="0">
              <a:solidFill>
                <a:srgbClr val="FF0066"/>
              </a:solidFill>
              <a:latin typeface="Arial" panose="020B0604020202020204" pitchFamily="34" charset="0"/>
              <a:ea typeface="楷体_GB2312" pitchFamily="49" charset="-122"/>
            </a:endParaRPr>
          </a:p>
        </p:txBody>
      </p:sp>
      <p:sp>
        <p:nvSpPr>
          <p:cNvPr id="504861" name="Rectangle 29"/>
          <p:cNvSpPr>
            <a:spLocks noGrp="1"/>
          </p:cNvSpPr>
          <p:nvPr>
            <p:ph type="title" idx="4294967295"/>
          </p:nvPr>
        </p:nvSpPr>
        <p:spPr>
          <a:xfrm>
            <a:off x="0" y="404813"/>
            <a:ext cx="8964613" cy="719137"/>
          </a:xfrm>
          <a:ln/>
        </p:spPr>
        <p:txBody>
          <a:bodyPr anchor="ctr" anchorCtr="0"/>
          <a:p>
            <a:r>
              <a:rPr lang="zh-CN" altLang="en-US" sz="3200" dirty="0">
                <a:solidFill>
                  <a:srgbClr val="990000"/>
                </a:solidFill>
                <a:latin typeface="黑体" pitchFamily="2" charset="-122"/>
                <a:ea typeface="黑体" pitchFamily="2" charset="-122"/>
              </a:rPr>
              <a:t>中国经济长周期繁荣延续：消费升级与产业升级</a:t>
            </a:r>
            <a:endParaRPr lang="zh-CN" altLang="en-US" sz="3200" dirty="0">
              <a:solidFill>
                <a:srgbClr val="990000"/>
              </a:solidFill>
              <a:latin typeface="黑体" pitchFamily="2" charset="-122"/>
              <a:ea typeface="黑体" pitchFamily="2" charset="-122"/>
            </a:endParaRPr>
          </a:p>
        </p:txBody>
      </p:sp>
      <p:sp>
        <p:nvSpPr>
          <p:cNvPr id="504862" name="Rectangle 30"/>
          <p:cNvSpPr/>
          <p:nvPr/>
        </p:nvSpPr>
        <p:spPr>
          <a:xfrm>
            <a:off x="323850" y="1412875"/>
            <a:ext cx="8496300" cy="503238"/>
          </a:xfrm>
          <a:prstGeom prst="rect">
            <a:avLst/>
          </a:prstGeom>
          <a:noFill/>
          <a:ln w="9525">
            <a:noFill/>
          </a:ln>
        </p:spPr>
        <p:txBody>
          <a:bodyPr/>
          <a:p>
            <a:pPr marL="342900" indent="-342900" algn="just">
              <a:lnSpc>
                <a:spcPct val="110000"/>
              </a:lnSpc>
              <a:buClr>
                <a:srgbClr val="CC3300"/>
              </a:buClr>
              <a:buSzPct val="85000"/>
              <a:buFont typeface="Wingdings" panose="05000000000000000000" pitchFamily="2" charset="2"/>
              <a:buChar char="q"/>
            </a:pPr>
            <a:r>
              <a:rPr lang="zh-CN" altLang="en-US" sz="1600" b="1" dirty="0">
                <a:solidFill>
                  <a:schemeClr val="tx2"/>
                </a:solidFill>
                <a:latin typeface="Myriad Pro" pitchFamily="34" charset="0"/>
                <a:ea typeface="宋体" pitchFamily="2" charset="-122"/>
              </a:rPr>
              <a:t>人口红利和消费升级奠定中国经济</a:t>
            </a:r>
            <a:r>
              <a:rPr lang="en-US" altLang="zh-CN" sz="1600" b="1">
                <a:solidFill>
                  <a:schemeClr val="tx2"/>
                </a:solidFill>
                <a:latin typeface="Myriad Pro" pitchFamily="34" charset="0"/>
                <a:ea typeface="宋体" pitchFamily="2" charset="-122"/>
              </a:rPr>
              <a:t>10</a:t>
            </a:r>
            <a:r>
              <a:rPr lang="zh-CN" altLang="en-US" sz="1600" b="1" dirty="0">
                <a:solidFill>
                  <a:schemeClr val="tx2"/>
                </a:solidFill>
                <a:latin typeface="Myriad Pro" pitchFamily="34" charset="0"/>
                <a:ea typeface="宋体" pitchFamily="2" charset="-122"/>
              </a:rPr>
              <a:t>年高速平稳增长黄金时期的基础</a:t>
            </a:r>
            <a:endParaRPr lang="zh-CN" altLang="en-US" sz="1600" b="1" dirty="0">
              <a:solidFill>
                <a:schemeClr val="tx2"/>
              </a:solidFill>
              <a:latin typeface="Myriad Pro" pitchFamily="34" charset="0"/>
              <a:ea typeface="宋体" pitchFamily="2" charset="-122"/>
            </a:endParaRPr>
          </a:p>
          <a:p>
            <a:pPr marL="342900" indent="-342900" algn="just">
              <a:lnSpc>
                <a:spcPct val="110000"/>
              </a:lnSpc>
              <a:buClr>
                <a:srgbClr val="CC3300"/>
              </a:buClr>
              <a:buSzPct val="85000"/>
              <a:buFont typeface="Wingdings" panose="05000000000000000000" pitchFamily="2" charset="2"/>
              <a:buChar char="q"/>
            </a:pPr>
            <a:r>
              <a:rPr lang="zh-CN" altLang="en-US" sz="1600" b="1" dirty="0">
                <a:solidFill>
                  <a:schemeClr val="tx2"/>
                </a:solidFill>
                <a:latin typeface="Myriad Pro" pitchFamily="34" charset="0"/>
                <a:ea typeface="宋体" pitchFamily="2" charset="-122"/>
              </a:rPr>
              <a:t>消费升级与产业升级、增加负债创造内需，是续写中国经济长周期繁荣的关键</a:t>
            </a:r>
            <a:endParaRPr lang="zh-CN" altLang="en-US" sz="1600" b="1" dirty="0">
              <a:solidFill>
                <a:schemeClr val="tx2"/>
              </a:solidFill>
              <a:latin typeface="Myriad Pro" pitchFamily="34" charset="0"/>
              <a:ea typeface="宋体" pitchFamily="2" charset="-122"/>
            </a:endParaRPr>
          </a:p>
        </p:txBody>
      </p:sp>
      <p:sp>
        <p:nvSpPr>
          <p:cNvPr id="504863" name="AutoShape 31"/>
          <p:cNvSpPr/>
          <p:nvPr/>
        </p:nvSpPr>
        <p:spPr>
          <a:xfrm>
            <a:off x="7740650" y="1628775"/>
            <a:ext cx="1152525" cy="792163"/>
          </a:xfrm>
          <a:prstGeom prst="wedgeRoundRectCallout">
            <a:avLst>
              <a:gd name="adj1" fmla="val -48208"/>
              <a:gd name="adj2" fmla="val 74046"/>
              <a:gd name="adj3" fmla="val 16667"/>
            </a:avLst>
          </a:prstGeom>
          <a:solidFill>
            <a:schemeClr val="accent1"/>
          </a:solidFill>
          <a:ln w="9525" cap="flat" cmpd="sng">
            <a:solidFill>
              <a:schemeClr val="tx1"/>
            </a:solidFill>
            <a:prstDash val="solid"/>
            <a:miter/>
            <a:headEnd type="none" w="med" len="med"/>
            <a:tailEnd type="none" w="med" len="med"/>
          </a:ln>
        </p:spPr>
        <p:txBody>
          <a:bodyPr/>
          <a:p>
            <a:pPr algn="ctr"/>
            <a:r>
              <a:rPr lang="zh-CN" altLang="en-US" sz="1400" dirty="0">
                <a:latin typeface="Arial" panose="020B0604020202020204" pitchFamily="34" charset="0"/>
                <a:ea typeface="宋体" pitchFamily="2" charset="-122"/>
              </a:rPr>
              <a:t>基建高峰、房地产繁荣、汽车时代</a:t>
            </a:r>
            <a:endParaRPr lang="zh-CN" altLang="en-US" sz="1400" dirty="0">
              <a:latin typeface="Arial" panose="020B0604020202020204" pitchFamily="34" charset="0"/>
              <a:ea typeface="宋体" pitchFamily="2" charset="-122"/>
            </a:endParaRPr>
          </a:p>
        </p:txBody>
      </p:sp>
      <p:sp>
        <p:nvSpPr>
          <p:cNvPr id="504864" name="AutoShape 32"/>
          <p:cNvSpPr/>
          <p:nvPr/>
        </p:nvSpPr>
        <p:spPr>
          <a:xfrm>
            <a:off x="7812088" y="5157788"/>
            <a:ext cx="1152525" cy="792162"/>
          </a:xfrm>
          <a:prstGeom prst="wedgeRoundRectCallout">
            <a:avLst>
              <a:gd name="adj1" fmla="val -51931"/>
              <a:gd name="adj2" fmla="val -158819"/>
              <a:gd name="adj3" fmla="val 16667"/>
            </a:avLst>
          </a:prstGeom>
          <a:solidFill>
            <a:schemeClr val="accent1"/>
          </a:solidFill>
          <a:ln w="9525" cap="flat" cmpd="sng">
            <a:solidFill>
              <a:schemeClr val="tx1"/>
            </a:solidFill>
            <a:prstDash val="solid"/>
            <a:miter/>
            <a:headEnd type="none" w="med" len="med"/>
            <a:tailEnd type="none" w="med" len="med"/>
          </a:ln>
        </p:spPr>
        <p:txBody>
          <a:bodyPr/>
          <a:p>
            <a:pPr algn="ctr"/>
            <a:r>
              <a:rPr lang="zh-CN" altLang="en-US" sz="1400" dirty="0">
                <a:latin typeface="Arial" panose="020B0604020202020204" pitchFamily="34" charset="0"/>
                <a:ea typeface="宋体" pitchFamily="2" charset="-122"/>
              </a:rPr>
              <a:t>内需：产业升级，外需：产业转移</a:t>
            </a:r>
            <a:endParaRPr lang="zh-CN" altLang="en-US" sz="1400" dirty="0">
              <a:latin typeface="Arial" panose="020B0604020202020204" pitchFamily="34" charset="0"/>
              <a:ea typeface="宋体" pitchFamily="2"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6882" name="文本占位符 506881"/>
          <p:cNvSpPr>
            <a:spLocks noGrp="1"/>
          </p:cNvSpPr>
          <p:nvPr>
            <p:ph type="body" idx="1"/>
          </p:nvPr>
        </p:nvSpPr>
        <p:spPr>
          <a:xfrm>
            <a:off x="0" y="1052513"/>
            <a:ext cx="9144000" cy="5805487"/>
          </a:xfrm>
          <a:ln/>
        </p:spPr>
        <p:txBody>
          <a:bodyPr/>
          <a:p>
            <a:pPr algn="just">
              <a:lnSpc>
                <a:spcPct val="120000"/>
              </a:lnSpc>
            </a:pPr>
            <a:r>
              <a:rPr lang="zh-CN" altLang="en-US" b="1" dirty="0">
                <a:solidFill>
                  <a:srgbClr val="0033CC"/>
                </a:solidFill>
                <a:latin typeface="仿宋_GB2312" pitchFamily="49" charset="-122"/>
                <a:ea typeface="仿宋_GB2312" pitchFamily="49" charset="-122"/>
              </a:rPr>
              <a:t>四、企业价值分析</a:t>
            </a:r>
            <a:endParaRPr lang="zh-CN" altLang="en-US" b="1" dirty="0">
              <a:solidFill>
                <a:srgbClr val="0033CC"/>
              </a:solidFill>
              <a:latin typeface="仿宋_GB2312" pitchFamily="49" charset="-122"/>
              <a:ea typeface="仿宋_GB2312" pitchFamily="49" charset="-122"/>
            </a:endParaRPr>
          </a:p>
          <a:p>
            <a:pPr algn="just">
              <a:lnSpc>
                <a:spcPct val="120000"/>
              </a:lnSpc>
            </a:pPr>
            <a:r>
              <a:rPr lang="zh-CN" altLang="en-US" b="1" dirty="0">
                <a:solidFill>
                  <a:srgbClr val="0033CC"/>
                </a:solidFill>
                <a:latin typeface="仿宋_GB2312" pitchFamily="49" charset="-122"/>
                <a:ea typeface="仿宋_GB2312" pitchFamily="49" charset="-122"/>
              </a:rPr>
              <a:t> </a:t>
            </a:r>
            <a:r>
              <a:rPr lang="en-US" altLang="zh-CN" b="1">
                <a:solidFill>
                  <a:srgbClr val="0033CC"/>
                </a:solidFill>
                <a:latin typeface="仿宋_GB2312" pitchFamily="49" charset="-122"/>
                <a:ea typeface="仿宋_GB2312" pitchFamily="49" charset="-122"/>
              </a:rPr>
              <a:t>1</a:t>
            </a:r>
            <a:r>
              <a:rPr lang="zh-CN" altLang="en-US" b="1" dirty="0">
                <a:solidFill>
                  <a:srgbClr val="0033CC"/>
                </a:solidFill>
                <a:latin typeface="仿宋_GB2312" pitchFamily="49" charset="-122"/>
                <a:ea typeface="仿宋_GB2312" pitchFamily="49" charset="-122"/>
              </a:rPr>
              <a:t>、企业价值的涵义  </a:t>
            </a:r>
            <a:endParaRPr lang="zh-CN" altLang="en-US" b="1" dirty="0">
              <a:solidFill>
                <a:srgbClr val="0033CC"/>
              </a:solidFill>
              <a:latin typeface="仿宋_GB2312" pitchFamily="49" charset="-122"/>
              <a:ea typeface="仿宋_GB2312" pitchFamily="49" charset="-122"/>
            </a:endParaRPr>
          </a:p>
          <a:p>
            <a:pPr algn="just">
              <a:lnSpc>
                <a:spcPct val="120000"/>
              </a:lnSpc>
              <a:buNone/>
            </a:pPr>
            <a:r>
              <a:rPr lang="zh-CN" altLang="en-US" b="1" dirty="0">
                <a:solidFill>
                  <a:srgbClr val="0033CC"/>
                </a:solidFill>
                <a:latin typeface="仿宋_GB2312" pitchFamily="49" charset="-122"/>
                <a:ea typeface="仿宋_GB2312" pitchFamily="49" charset="-122"/>
              </a:rPr>
              <a:t>  企业价值是指</a:t>
            </a:r>
            <a:r>
              <a:rPr lang="zh-CN" altLang="en-US" b="1" dirty="0">
                <a:solidFill>
                  <a:srgbClr val="FF0066"/>
                </a:solidFill>
                <a:latin typeface="仿宋_GB2312" pitchFamily="49" charset="-122"/>
                <a:ea typeface="仿宋_GB2312" pitchFamily="49" charset="-122"/>
              </a:rPr>
              <a:t>整体企业</a:t>
            </a:r>
            <a:r>
              <a:rPr lang="zh-CN" altLang="en-US" b="1" dirty="0">
                <a:solidFill>
                  <a:srgbClr val="00FF00"/>
                </a:solidFill>
                <a:latin typeface="仿宋_GB2312" pitchFamily="49" charset="-122"/>
                <a:ea typeface="仿宋_GB2312" pitchFamily="49" charset="-122"/>
              </a:rPr>
              <a:t>持续经营</a:t>
            </a:r>
            <a:r>
              <a:rPr lang="zh-CN" altLang="en-US" b="1" dirty="0">
                <a:solidFill>
                  <a:srgbClr val="0033CC"/>
                </a:solidFill>
                <a:latin typeface="仿宋_GB2312" pitchFamily="49" charset="-122"/>
                <a:ea typeface="仿宋_GB2312" pitchFamily="49" charset="-122"/>
              </a:rPr>
              <a:t>创造的</a:t>
            </a:r>
            <a:r>
              <a:rPr lang="zh-CN" altLang="en-US" b="1" dirty="0">
                <a:solidFill>
                  <a:srgbClr val="00CC99"/>
                </a:solidFill>
                <a:latin typeface="仿宋_GB2312" pitchFamily="49" charset="-122"/>
                <a:ea typeface="仿宋_GB2312" pitchFamily="49" charset="-122"/>
              </a:rPr>
              <a:t>未来经济利益</a:t>
            </a:r>
            <a:r>
              <a:rPr lang="zh-CN" altLang="en-US" b="1" dirty="0">
                <a:solidFill>
                  <a:srgbClr val="0033CC"/>
                </a:solidFill>
                <a:latin typeface="仿宋_GB2312" pitchFamily="49" charset="-122"/>
                <a:ea typeface="仿宋_GB2312" pitchFamily="49" charset="-122"/>
              </a:rPr>
              <a:t>。企业价值是企业的</a:t>
            </a:r>
            <a:r>
              <a:rPr lang="zh-CN" altLang="en-US" b="1" dirty="0">
                <a:solidFill>
                  <a:srgbClr val="00FF00"/>
                </a:solidFill>
                <a:latin typeface="仿宋_GB2312" pitchFamily="49" charset="-122"/>
                <a:ea typeface="仿宋_GB2312" pitchFamily="49" charset="-122"/>
              </a:rPr>
              <a:t>公允市场价值</a:t>
            </a:r>
            <a:r>
              <a:rPr lang="zh-CN" altLang="en-US" b="1" dirty="0">
                <a:solidFill>
                  <a:srgbClr val="0033CC"/>
                </a:solidFill>
                <a:latin typeface="仿宋_GB2312" pitchFamily="49" charset="-122"/>
                <a:ea typeface="仿宋_GB2312" pitchFamily="49" charset="-122"/>
              </a:rPr>
              <a:t>，而非其</a:t>
            </a:r>
            <a:r>
              <a:rPr lang="zh-CN" altLang="en-US" b="1" dirty="0">
                <a:solidFill>
                  <a:srgbClr val="00FF00"/>
                </a:solidFill>
                <a:latin typeface="仿宋_GB2312" pitchFamily="49" charset="-122"/>
                <a:ea typeface="仿宋_GB2312" pitchFamily="49" charset="-122"/>
              </a:rPr>
              <a:t>帐面价值</a:t>
            </a:r>
            <a:r>
              <a:rPr lang="zh-CN" altLang="en-US" b="1" dirty="0">
                <a:solidFill>
                  <a:srgbClr val="0033CC"/>
                </a:solidFill>
                <a:latin typeface="仿宋_GB2312" pitchFamily="49" charset="-122"/>
                <a:ea typeface="仿宋_GB2312" pitchFamily="49" charset="-122"/>
              </a:rPr>
              <a:t>、</a:t>
            </a:r>
            <a:r>
              <a:rPr lang="zh-CN" altLang="en-US" b="1" dirty="0">
                <a:solidFill>
                  <a:srgbClr val="00FF00"/>
                </a:solidFill>
                <a:latin typeface="仿宋_GB2312" pitchFamily="49" charset="-122"/>
                <a:ea typeface="仿宋_GB2312" pitchFamily="49" charset="-122"/>
              </a:rPr>
              <a:t>现行市场价值</a:t>
            </a:r>
            <a:r>
              <a:rPr lang="zh-CN" altLang="en-US" b="1" dirty="0">
                <a:solidFill>
                  <a:srgbClr val="0033CC"/>
                </a:solidFill>
                <a:latin typeface="仿宋_GB2312" pitchFamily="49" charset="-122"/>
                <a:ea typeface="仿宋_GB2312" pitchFamily="49" charset="-122"/>
              </a:rPr>
              <a:t>、</a:t>
            </a:r>
            <a:r>
              <a:rPr lang="zh-CN" altLang="en-US" b="1" dirty="0">
                <a:solidFill>
                  <a:srgbClr val="00FF00"/>
                </a:solidFill>
                <a:latin typeface="仿宋_GB2312" pitchFamily="49" charset="-122"/>
                <a:ea typeface="仿宋_GB2312" pitchFamily="49" charset="-122"/>
              </a:rPr>
              <a:t>清算价值</a:t>
            </a:r>
            <a:r>
              <a:rPr lang="zh-CN" altLang="en-US" b="1" dirty="0">
                <a:solidFill>
                  <a:srgbClr val="0033CC"/>
                </a:solidFill>
                <a:latin typeface="仿宋_GB2312" pitchFamily="49" charset="-122"/>
                <a:ea typeface="仿宋_GB2312" pitchFamily="49" charset="-122"/>
              </a:rPr>
              <a:t>。</a:t>
            </a:r>
            <a:endParaRPr lang="zh-CN" altLang="en-US" b="1" dirty="0">
              <a:solidFill>
                <a:srgbClr val="0033CC"/>
              </a:solidFill>
              <a:latin typeface="仿宋_GB2312" pitchFamily="49" charset="-122"/>
              <a:ea typeface="仿宋_GB2312" pitchFamily="49" charset="-122"/>
            </a:endParaRPr>
          </a:p>
          <a:p>
            <a:pPr algn="just"/>
            <a:endParaRPr lang="zh-CN" altLang="en-US" b="1" dirty="0">
              <a:solidFill>
                <a:srgbClr val="0033CC"/>
              </a:solidFill>
              <a:latin typeface="仿宋_GB2312" pitchFamily="49" charset="-122"/>
              <a:ea typeface="仿宋_GB2312" pitchFamily="49" charset="-122"/>
            </a:endParaRPr>
          </a:p>
          <a:p>
            <a:endParaRPr lang="zh-CN" altLang="en-US" dirty="0"/>
          </a:p>
        </p:txBody>
      </p:sp>
      <p:pic>
        <p:nvPicPr>
          <p:cNvPr id="506883" name="图片 506882"/>
          <p:cNvPicPr/>
          <p:nvPr/>
        </p:nvPicPr>
        <p:blipFill>
          <a:blip r:embed="rId1"/>
          <a:stretch>
            <a:fillRect/>
          </a:stretch>
        </p:blipFill>
        <p:spPr>
          <a:xfrm>
            <a:off x="5148263" y="4292600"/>
            <a:ext cx="3995737" cy="2565400"/>
          </a:xfrm>
          <a:prstGeom prst="rect">
            <a:avLst/>
          </a:prstGeom>
          <a:noFill/>
          <a:ln w="12700">
            <a:no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7906" name="文本占位符 507905"/>
          <p:cNvSpPr>
            <a:spLocks noGrp="1"/>
          </p:cNvSpPr>
          <p:nvPr>
            <p:ph type="body" idx="1"/>
          </p:nvPr>
        </p:nvSpPr>
        <p:spPr>
          <a:xfrm>
            <a:off x="0" y="-26987"/>
            <a:ext cx="9144000" cy="6858000"/>
          </a:xfrm>
          <a:solidFill>
            <a:srgbClr val="FFFFFF"/>
          </a:solidFill>
          <a:ln/>
        </p:spPr>
        <p:txBody>
          <a:bodyPr/>
          <a:p>
            <a:pPr algn="just"/>
            <a:r>
              <a:rPr lang="en-US" altLang="zh-CN" b="1" dirty="0">
                <a:solidFill>
                  <a:schemeClr val="tx2"/>
                </a:solidFill>
                <a:latin typeface="仿宋_GB2312" pitchFamily="49" charset="-122"/>
                <a:ea typeface="仿宋_GB2312" pitchFamily="49" charset="-122"/>
              </a:rPr>
              <a:t>          </a:t>
            </a:r>
            <a:endParaRPr lang="en-US" altLang="zh-CN" sz="4800" b="1" dirty="0">
              <a:solidFill>
                <a:schemeClr val="tx2"/>
              </a:solidFill>
              <a:latin typeface="仿宋_GB2312" pitchFamily="49" charset="-122"/>
              <a:ea typeface="仿宋_GB2312" pitchFamily="49" charset="-122"/>
            </a:endParaRPr>
          </a:p>
          <a:p>
            <a:pPr algn="just"/>
            <a:r>
              <a:rPr lang="en-US" altLang="zh-CN" b="1">
                <a:solidFill>
                  <a:schemeClr val="tx2"/>
                </a:solidFill>
                <a:latin typeface="仿宋_GB2312" pitchFamily="49" charset="-122"/>
                <a:ea typeface="仿宋_GB2312" pitchFamily="49" charset="-122"/>
              </a:rPr>
              <a:t>2</a:t>
            </a:r>
            <a:r>
              <a:rPr lang="zh-CN" altLang="en-US" b="1" dirty="0">
                <a:solidFill>
                  <a:schemeClr val="tx2"/>
                </a:solidFill>
                <a:latin typeface="仿宋_GB2312" pitchFamily="49" charset="-122"/>
                <a:ea typeface="仿宋_GB2312" pitchFamily="49" charset="-122"/>
              </a:rPr>
              <a:t>、企业价值的计量</a:t>
            </a:r>
            <a:endParaRPr lang="zh-CN" altLang="en-US" b="1" dirty="0">
              <a:solidFill>
                <a:schemeClr val="tx2"/>
              </a:solidFill>
              <a:latin typeface="仿宋_GB2312" pitchFamily="49" charset="-122"/>
              <a:ea typeface="仿宋_GB2312" pitchFamily="49" charset="-122"/>
            </a:endParaRPr>
          </a:p>
          <a:p>
            <a:pPr algn="just"/>
            <a:r>
              <a:rPr lang="zh-CN" altLang="en-US" b="1" dirty="0">
                <a:solidFill>
                  <a:schemeClr val="tx2"/>
                </a:solidFill>
                <a:latin typeface="仿宋_GB2312" pitchFamily="49" charset="-122"/>
                <a:ea typeface="仿宋_GB2312" pitchFamily="49" charset="-122"/>
              </a:rPr>
              <a:t>理论价值模型（现金流折现模型）</a:t>
            </a:r>
            <a:endParaRPr lang="zh-CN" altLang="en-US" b="1" dirty="0">
              <a:solidFill>
                <a:schemeClr val="tx2"/>
              </a:solidFill>
              <a:latin typeface="仿宋_GB2312" pitchFamily="49" charset="-122"/>
              <a:ea typeface="仿宋_GB2312" pitchFamily="49" charset="-122"/>
            </a:endParaRPr>
          </a:p>
          <a:p>
            <a:pPr algn="just">
              <a:buNone/>
            </a:pPr>
            <a:r>
              <a:rPr lang="zh-CN" altLang="en-US" b="1">
                <a:solidFill>
                  <a:schemeClr val="tx2"/>
                </a:solidFill>
                <a:latin typeface="仿宋_GB2312" pitchFamily="49" charset="-122"/>
                <a:ea typeface="仿宋_GB2312" pitchFamily="49" charset="-122"/>
              </a:rPr>
              <a:t>     </a:t>
            </a:r>
            <a:endParaRPr lang="zh-CN" altLang="en-US" b="1" dirty="0">
              <a:solidFill>
                <a:schemeClr val="tx2"/>
              </a:solidFill>
              <a:latin typeface="仿宋_GB2312" pitchFamily="49" charset="-122"/>
              <a:ea typeface="仿宋_GB2312" pitchFamily="49" charset="-122"/>
            </a:endParaRPr>
          </a:p>
          <a:p>
            <a:pPr algn="just">
              <a:buNone/>
            </a:pPr>
            <a:endParaRPr lang="zh-CN" altLang="en-US" b="1" dirty="0">
              <a:solidFill>
                <a:schemeClr val="tx2"/>
              </a:solidFill>
              <a:latin typeface="仿宋_GB2312" pitchFamily="49" charset="-122"/>
              <a:ea typeface="仿宋_GB2312" pitchFamily="49" charset="-122"/>
            </a:endParaRPr>
          </a:p>
          <a:p>
            <a:pPr algn="just">
              <a:buNone/>
            </a:pPr>
            <a:endParaRPr lang="zh-CN" altLang="en-US" b="1" dirty="0">
              <a:solidFill>
                <a:schemeClr val="tx2"/>
              </a:solidFill>
              <a:latin typeface="仿宋_GB2312" pitchFamily="49" charset="-122"/>
              <a:ea typeface="仿宋_GB2312" pitchFamily="49" charset="-122"/>
            </a:endParaRPr>
          </a:p>
          <a:p>
            <a:pPr algn="just">
              <a:buNone/>
            </a:pPr>
            <a:endParaRPr lang="zh-CN" altLang="en-US" b="1" dirty="0">
              <a:solidFill>
                <a:schemeClr val="tx2"/>
              </a:solidFill>
              <a:latin typeface="仿宋_GB2312" pitchFamily="49" charset="-122"/>
              <a:ea typeface="仿宋_GB2312" pitchFamily="49" charset="-122"/>
            </a:endParaRPr>
          </a:p>
          <a:p>
            <a:pPr algn="just">
              <a:buNone/>
            </a:pPr>
            <a:r>
              <a:rPr lang="zh-CN" altLang="en-US" b="1" dirty="0">
                <a:solidFill>
                  <a:schemeClr val="tx2"/>
                </a:solidFill>
                <a:latin typeface="仿宋_GB2312" pitchFamily="49" charset="-122"/>
                <a:ea typeface="仿宋_GB2312" pitchFamily="49" charset="-122"/>
              </a:rPr>
              <a:t>市场价值模型</a:t>
            </a:r>
            <a:endParaRPr lang="zh-CN" altLang="en-US" b="1" dirty="0">
              <a:solidFill>
                <a:schemeClr val="tx2"/>
              </a:solidFill>
              <a:latin typeface="仿宋_GB2312" pitchFamily="49" charset="-122"/>
              <a:ea typeface="仿宋_GB2312" pitchFamily="49" charset="-122"/>
            </a:endParaRPr>
          </a:p>
          <a:p>
            <a:pPr algn="just">
              <a:buNone/>
            </a:pPr>
            <a:r>
              <a:rPr lang="zh-CN" altLang="en-US" b="1" dirty="0">
                <a:solidFill>
                  <a:schemeClr val="tx2"/>
                </a:solidFill>
                <a:latin typeface="仿宋_GB2312" pitchFamily="49" charset="-122"/>
                <a:ea typeface="仿宋_GB2312" pitchFamily="49" charset="-122"/>
              </a:rPr>
              <a:t>      </a:t>
            </a:r>
            <a:r>
              <a:rPr lang="en-US" altLang="zh-CN" b="1">
                <a:solidFill>
                  <a:schemeClr val="tx2"/>
                </a:solidFill>
                <a:latin typeface="仿宋_GB2312" pitchFamily="49" charset="-122"/>
                <a:ea typeface="仿宋_GB2312" pitchFamily="49" charset="-122"/>
              </a:rPr>
              <a:t>V=B+S</a:t>
            </a:r>
            <a:endParaRPr lang="en-US" altLang="zh-CN" b="1">
              <a:solidFill>
                <a:schemeClr val="tx2"/>
              </a:solidFill>
              <a:latin typeface="仿宋_GB2312" pitchFamily="49" charset="-122"/>
              <a:ea typeface="仿宋_GB2312" pitchFamily="49" charset="-122"/>
            </a:endParaRPr>
          </a:p>
          <a:p>
            <a:pPr algn="just">
              <a:buNone/>
            </a:pPr>
            <a:r>
              <a:rPr lang="en-US" altLang="zh-CN" b="1">
                <a:solidFill>
                  <a:schemeClr val="tx2"/>
                </a:solidFill>
                <a:latin typeface="仿宋_GB2312" pitchFamily="49" charset="-122"/>
                <a:ea typeface="仿宋_GB2312" pitchFamily="49" charset="-122"/>
              </a:rPr>
              <a:t>      S=NP</a:t>
            </a:r>
            <a:endParaRPr lang="en-US" altLang="zh-CN" b="1">
              <a:solidFill>
                <a:schemeClr val="tx2"/>
              </a:solidFill>
              <a:latin typeface="仿宋_GB2312" pitchFamily="49" charset="-122"/>
              <a:ea typeface="仿宋_GB2312" pitchFamily="49" charset="-122"/>
            </a:endParaRPr>
          </a:p>
          <a:p>
            <a:pPr algn="just">
              <a:buNone/>
            </a:pPr>
            <a:endParaRPr lang="en-US" altLang="zh-CN" b="1" dirty="0">
              <a:solidFill>
                <a:schemeClr val="tx2"/>
              </a:solidFill>
              <a:latin typeface="仿宋_GB2312" pitchFamily="49" charset="-122"/>
              <a:ea typeface="仿宋_GB2312" pitchFamily="49" charset="-122"/>
            </a:endParaRPr>
          </a:p>
        </p:txBody>
      </p:sp>
      <p:pic>
        <p:nvPicPr>
          <p:cNvPr id="507907" name="图片 507906"/>
          <p:cNvPicPr>
            <a:picLocks noChangeAspect="1"/>
          </p:cNvPicPr>
          <p:nvPr/>
        </p:nvPicPr>
        <p:blipFill>
          <a:blip r:embed="rId1"/>
          <a:stretch>
            <a:fillRect/>
          </a:stretch>
        </p:blipFill>
        <p:spPr>
          <a:xfrm>
            <a:off x="1619250" y="2205038"/>
            <a:ext cx="4897438" cy="1565275"/>
          </a:xfrm>
          <a:prstGeom prst="rect">
            <a:avLst/>
          </a:prstGeom>
          <a:noFill/>
          <a:ln w="9525">
            <a:no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8930" name="文本占位符 508929"/>
          <p:cNvSpPr>
            <a:spLocks noGrp="1"/>
          </p:cNvSpPr>
          <p:nvPr>
            <p:ph type="body" idx="1"/>
          </p:nvPr>
        </p:nvSpPr>
        <p:spPr>
          <a:xfrm>
            <a:off x="457200" y="1268413"/>
            <a:ext cx="8229600" cy="4827587"/>
          </a:xfrm>
          <a:ln/>
        </p:spPr>
        <p:txBody>
          <a:bodyPr/>
          <a:p>
            <a:pPr algn="just">
              <a:buNone/>
            </a:pPr>
            <a:endParaRPr lang="en-US" altLang="zh-CN" b="1" dirty="0">
              <a:solidFill>
                <a:schemeClr val="tx2"/>
              </a:solidFill>
              <a:latin typeface="仿宋_GB2312" pitchFamily="49" charset="-122"/>
              <a:ea typeface="仿宋_GB2312" pitchFamily="49" charset="-122"/>
            </a:endParaRPr>
          </a:p>
          <a:p>
            <a:pPr algn="just">
              <a:lnSpc>
                <a:spcPct val="130000"/>
              </a:lnSpc>
            </a:pPr>
            <a:r>
              <a:rPr lang="en-US" altLang="zh-CN" sz="3400" b="1">
                <a:solidFill>
                  <a:schemeClr val="tx2"/>
                </a:solidFill>
                <a:latin typeface="仿宋_GB2312" pitchFamily="49" charset="-122"/>
                <a:ea typeface="仿宋_GB2312" pitchFamily="49" charset="-122"/>
              </a:rPr>
              <a:t>3</a:t>
            </a:r>
            <a:r>
              <a:rPr lang="zh-CN" altLang="en-US" sz="3400" b="1" dirty="0">
                <a:solidFill>
                  <a:schemeClr val="tx2"/>
                </a:solidFill>
                <a:latin typeface="仿宋_GB2312" pitchFamily="49" charset="-122"/>
                <a:ea typeface="仿宋_GB2312" pitchFamily="49" charset="-122"/>
              </a:rPr>
              <a:t>、企业价值的影响因素</a:t>
            </a:r>
            <a:endParaRPr lang="zh-CN" altLang="en-US" sz="3400" b="1" dirty="0">
              <a:solidFill>
                <a:schemeClr val="tx2"/>
              </a:solidFill>
              <a:latin typeface="仿宋_GB2312" pitchFamily="49" charset="-122"/>
              <a:ea typeface="仿宋_GB2312" pitchFamily="49" charset="-122"/>
            </a:endParaRPr>
          </a:p>
          <a:p>
            <a:pPr algn="just">
              <a:lnSpc>
                <a:spcPct val="130000"/>
              </a:lnSpc>
            </a:pPr>
            <a:r>
              <a:rPr lang="zh-CN" altLang="en-US" sz="3400" b="1" dirty="0">
                <a:solidFill>
                  <a:schemeClr val="tx2"/>
                </a:solidFill>
                <a:latin typeface="仿宋_GB2312" pitchFamily="49" charset="-122"/>
                <a:ea typeface="仿宋_GB2312" pitchFamily="49" charset="-122"/>
              </a:rPr>
              <a:t>现金流</a:t>
            </a:r>
            <a:r>
              <a:rPr lang="en-US" altLang="zh-CN" sz="3400" b="1">
                <a:solidFill>
                  <a:schemeClr val="tx2"/>
                </a:solidFill>
                <a:latin typeface="仿宋_GB2312" pitchFamily="49" charset="-122"/>
                <a:ea typeface="仿宋_GB2312" pitchFamily="49" charset="-122"/>
              </a:rPr>
              <a:t>CF---</a:t>
            </a:r>
            <a:r>
              <a:rPr lang="zh-CN" altLang="en-US" sz="3400" b="1" dirty="0">
                <a:solidFill>
                  <a:schemeClr val="tx2"/>
                </a:solidFill>
                <a:latin typeface="仿宋_GB2312" pitchFamily="49" charset="-122"/>
                <a:ea typeface="仿宋_GB2312" pitchFamily="49" charset="-122"/>
              </a:rPr>
              <a:t>经营效率</a:t>
            </a:r>
            <a:endParaRPr lang="zh-CN" altLang="en-US" sz="3400" b="1" dirty="0">
              <a:solidFill>
                <a:schemeClr val="tx2"/>
              </a:solidFill>
              <a:latin typeface="仿宋_GB2312" pitchFamily="49" charset="-122"/>
              <a:ea typeface="仿宋_GB2312" pitchFamily="49" charset="-122"/>
            </a:endParaRPr>
          </a:p>
          <a:p>
            <a:pPr algn="just">
              <a:lnSpc>
                <a:spcPct val="130000"/>
              </a:lnSpc>
            </a:pPr>
            <a:r>
              <a:rPr lang="zh-CN" altLang="en-US" sz="3400" b="1" dirty="0">
                <a:solidFill>
                  <a:schemeClr val="tx2"/>
                </a:solidFill>
                <a:latin typeface="仿宋_GB2312" pitchFamily="49" charset="-122"/>
                <a:ea typeface="仿宋_GB2312" pitchFamily="49" charset="-122"/>
              </a:rPr>
              <a:t>折现率</a:t>
            </a:r>
            <a:r>
              <a:rPr lang="en-US" altLang="zh-CN" sz="3400" b="1">
                <a:solidFill>
                  <a:schemeClr val="tx2"/>
                </a:solidFill>
                <a:latin typeface="仿宋_GB2312" pitchFamily="49" charset="-122"/>
                <a:ea typeface="仿宋_GB2312" pitchFamily="49" charset="-122"/>
              </a:rPr>
              <a:t>r---</a:t>
            </a:r>
            <a:r>
              <a:rPr lang="zh-CN" altLang="en-US" sz="3400" b="1" dirty="0">
                <a:solidFill>
                  <a:schemeClr val="tx2"/>
                </a:solidFill>
                <a:latin typeface="仿宋_GB2312" pitchFamily="49" charset="-122"/>
                <a:ea typeface="仿宋_GB2312" pitchFamily="49" charset="-122"/>
              </a:rPr>
              <a:t>财务风险</a:t>
            </a:r>
            <a:endParaRPr lang="zh-CN" altLang="en-US" sz="3400" b="1" dirty="0">
              <a:solidFill>
                <a:schemeClr val="tx2"/>
              </a:solidFill>
              <a:latin typeface="仿宋_GB2312" pitchFamily="49" charset="-122"/>
              <a:ea typeface="仿宋_GB2312" pitchFamily="49" charset="-122"/>
            </a:endParaRPr>
          </a:p>
          <a:p>
            <a:pPr algn="just">
              <a:lnSpc>
                <a:spcPct val="130000"/>
              </a:lnSpc>
            </a:pPr>
            <a:r>
              <a:rPr lang="zh-CN" altLang="en-US" sz="3400" b="1" dirty="0">
                <a:solidFill>
                  <a:schemeClr val="tx2"/>
                </a:solidFill>
                <a:latin typeface="仿宋_GB2312" pitchFamily="49" charset="-122"/>
                <a:ea typeface="仿宋_GB2312" pitchFamily="49" charset="-122"/>
              </a:rPr>
              <a:t>时间</a:t>
            </a:r>
            <a:r>
              <a:rPr lang="en-US" altLang="zh-CN" sz="3400" b="1">
                <a:solidFill>
                  <a:schemeClr val="tx2"/>
                </a:solidFill>
                <a:latin typeface="仿宋_GB2312" pitchFamily="49" charset="-122"/>
                <a:ea typeface="仿宋_GB2312" pitchFamily="49" charset="-122"/>
              </a:rPr>
              <a:t>t---</a:t>
            </a:r>
            <a:r>
              <a:rPr lang="zh-CN" altLang="en-US" sz="3400" b="1" dirty="0">
                <a:solidFill>
                  <a:schemeClr val="tx2"/>
                </a:solidFill>
                <a:latin typeface="仿宋_GB2312" pitchFamily="49" charset="-122"/>
                <a:ea typeface="仿宋_GB2312" pitchFamily="49" charset="-122"/>
              </a:rPr>
              <a:t>制度安排</a:t>
            </a:r>
            <a:endParaRPr lang="zh-CN" altLang="en-US" sz="3400" b="1" dirty="0">
              <a:solidFill>
                <a:schemeClr val="tx2"/>
              </a:solidFill>
              <a:latin typeface="仿宋_GB2312" pitchFamily="49" charset="-122"/>
              <a:ea typeface="仿宋_GB2312" pitchFamily="49"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3267" name="文本占位符 523266"/>
          <p:cNvSpPr>
            <a:spLocks noGrp="1"/>
          </p:cNvSpPr>
          <p:nvPr>
            <p:ph type="body" idx="1"/>
          </p:nvPr>
        </p:nvSpPr>
        <p:spPr>
          <a:xfrm>
            <a:off x="301625" y="1219200"/>
            <a:ext cx="8518525" cy="5162550"/>
          </a:xfrm>
          <a:ln/>
        </p:spPr>
        <p:txBody>
          <a:bodyPr/>
          <a:p>
            <a:pPr>
              <a:lnSpc>
                <a:spcPct val="90000"/>
              </a:lnSpc>
            </a:pPr>
            <a:r>
              <a:rPr lang="en-US" altLang="zh-CN" b="1">
                <a:solidFill>
                  <a:schemeClr val="tx2"/>
                </a:solidFill>
                <a:latin typeface="仿宋_GB2312" pitchFamily="49" charset="-122"/>
                <a:ea typeface="仿宋_GB2312" pitchFamily="49" charset="-122"/>
              </a:rPr>
              <a:t>4</a:t>
            </a:r>
            <a:r>
              <a:rPr lang="zh-CN" altLang="en-US" b="1" dirty="0">
                <a:solidFill>
                  <a:schemeClr val="tx2"/>
                </a:solidFill>
                <a:latin typeface="仿宋_GB2312" pitchFamily="49" charset="-122"/>
                <a:ea typeface="仿宋_GB2312" pitchFamily="49" charset="-122"/>
              </a:rPr>
              <a:t>、财务管理模式</a:t>
            </a:r>
            <a:endParaRPr lang="zh-CN" altLang="en-US" b="1" dirty="0">
              <a:solidFill>
                <a:schemeClr val="tx2"/>
              </a:solidFill>
              <a:latin typeface="仿宋_GB2312" pitchFamily="49" charset="-122"/>
              <a:ea typeface="仿宋_GB2312" pitchFamily="49" charset="-122"/>
            </a:endParaRPr>
          </a:p>
          <a:p>
            <a:pPr>
              <a:lnSpc>
                <a:spcPct val="90000"/>
              </a:lnSpc>
            </a:pPr>
            <a:r>
              <a:rPr lang="zh-CN" altLang="en-US" b="1" dirty="0">
                <a:solidFill>
                  <a:schemeClr val="tx2"/>
                </a:solidFill>
                <a:latin typeface="仿宋_GB2312" pitchFamily="49" charset="-122"/>
                <a:ea typeface="仿宋_GB2312" pitchFamily="49" charset="-122"/>
              </a:rPr>
              <a:t>（</a:t>
            </a:r>
            <a:r>
              <a:rPr lang="en-US" altLang="zh-CN" b="1">
                <a:solidFill>
                  <a:schemeClr val="tx2"/>
                </a:solidFill>
                <a:latin typeface="仿宋_GB2312" pitchFamily="49" charset="-122"/>
                <a:ea typeface="仿宋_GB2312" pitchFamily="49" charset="-122"/>
              </a:rPr>
              <a:t>1</a:t>
            </a:r>
            <a:r>
              <a:rPr lang="zh-CN" altLang="en-US" b="1" dirty="0">
                <a:solidFill>
                  <a:schemeClr val="tx2"/>
                </a:solidFill>
                <a:latin typeface="仿宋_GB2312" pitchFamily="49" charset="-122"/>
                <a:ea typeface="仿宋_GB2312" pitchFamily="49" charset="-122"/>
              </a:rPr>
              <a:t>）核算型财务</a:t>
            </a:r>
            <a:endParaRPr lang="zh-CN" altLang="en-US" b="1" dirty="0">
              <a:solidFill>
                <a:schemeClr val="tx2"/>
              </a:solidFill>
              <a:latin typeface="仿宋_GB2312" pitchFamily="49" charset="-122"/>
              <a:ea typeface="仿宋_GB2312" pitchFamily="49" charset="-122"/>
            </a:endParaRPr>
          </a:p>
          <a:p>
            <a:pPr>
              <a:lnSpc>
                <a:spcPct val="90000"/>
              </a:lnSpc>
            </a:pPr>
            <a:r>
              <a:rPr lang="zh-CN" altLang="en-US" sz="2800" b="1" dirty="0">
                <a:solidFill>
                  <a:schemeClr val="tx2"/>
                </a:solidFill>
                <a:latin typeface="仿宋_GB2312" pitchFamily="49" charset="-122"/>
                <a:ea typeface="仿宋_GB2312" pitchFamily="49" charset="-122"/>
              </a:rPr>
              <a:t>反映</a:t>
            </a:r>
            <a:endParaRPr lang="zh-CN" altLang="en-US" sz="2800" b="1" dirty="0">
              <a:solidFill>
                <a:schemeClr val="tx2"/>
              </a:solidFill>
              <a:latin typeface="仿宋_GB2312" pitchFamily="49" charset="-122"/>
              <a:ea typeface="仿宋_GB2312" pitchFamily="49" charset="-122"/>
            </a:endParaRPr>
          </a:p>
          <a:p>
            <a:pPr>
              <a:lnSpc>
                <a:spcPct val="90000"/>
              </a:lnSpc>
            </a:pPr>
            <a:r>
              <a:rPr lang="zh-CN" altLang="en-US" sz="2800" b="1" dirty="0">
                <a:solidFill>
                  <a:schemeClr val="tx2"/>
                </a:solidFill>
                <a:latin typeface="仿宋_GB2312" pitchFamily="49" charset="-122"/>
                <a:ea typeface="仿宋_GB2312" pitchFamily="49" charset="-122"/>
              </a:rPr>
              <a:t>监督</a:t>
            </a:r>
            <a:endParaRPr lang="zh-CN" altLang="en-US" sz="2800" b="1" dirty="0">
              <a:solidFill>
                <a:schemeClr val="tx2"/>
              </a:solidFill>
              <a:latin typeface="仿宋_GB2312" pitchFamily="49" charset="-122"/>
              <a:ea typeface="仿宋_GB2312" pitchFamily="49" charset="-122"/>
            </a:endParaRPr>
          </a:p>
          <a:p>
            <a:pPr>
              <a:lnSpc>
                <a:spcPct val="90000"/>
              </a:lnSpc>
            </a:pPr>
            <a:r>
              <a:rPr lang="zh-CN" altLang="en-US" b="1" dirty="0">
                <a:solidFill>
                  <a:schemeClr val="tx2"/>
                </a:solidFill>
                <a:latin typeface="仿宋_GB2312" pitchFamily="49" charset="-122"/>
                <a:ea typeface="仿宋_GB2312" pitchFamily="49" charset="-122"/>
              </a:rPr>
              <a:t>（</a:t>
            </a:r>
            <a:r>
              <a:rPr lang="en-US" altLang="zh-CN" b="1">
                <a:solidFill>
                  <a:schemeClr val="tx2"/>
                </a:solidFill>
                <a:latin typeface="仿宋_GB2312" pitchFamily="49" charset="-122"/>
                <a:ea typeface="仿宋_GB2312" pitchFamily="49" charset="-122"/>
              </a:rPr>
              <a:t>2</a:t>
            </a:r>
            <a:r>
              <a:rPr lang="zh-CN" altLang="en-US" b="1" dirty="0">
                <a:solidFill>
                  <a:schemeClr val="tx2"/>
                </a:solidFill>
                <a:latin typeface="仿宋_GB2312" pitchFamily="49" charset="-122"/>
                <a:ea typeface="仿宋_GB2312" pitchFamily="49" charset="-122"/>
              </a:rPr>
              <a:t>）管理型财务</a:t>
            </a:r>
            <a:endParaRPr lang="zh-CN" altLang="en-US" b="1" dirty="0">
              <a:solidFill>
                <a:schemeClr val="tx2"/>
              </a:solidFill>
              <a:latin typeface="仿宋_GB2312" pitchFamily="49" charset="-122"/>
              <a:ea typeface="仿宋_GB2312" pitchFamily="49" charset="-122"/>
            </a:endParaRPr>
          </a:p>
          <a:p>
            <a:pPr>
              <a:lnSpc>
                <a:spcPct val="90000"/>
              </a:lnSpc>
            </a:pPr>
            <a:r>
              <a:rPr lang="zh-CN" altLang="en-US" sz="2800" b="1" dirty="0">
                <a:solidFill>
                  <a:schemeClr val="tx2"/>
                </a:solidFill>
                <a:latin typeface="仿宋_GB2312" pitchFamily="49" charset="-122"/>
                <a:ea typeface="仿宋_GB2312" pitchFamily="49" charset="-122"/>
              </a:rPr>
              <a:t>决策</a:t>
            </a:r>
            <a:endParaRPr lang="zh-CN" altLang="en-US" sz="2800" b="1" dirty="0">
              <a:solidFill>
                <a:schemeClr val="tx2"/>
              </a:solidFill>
              <a:latin typeface="仿宋_GB2312" pitchFamily="49" charset="-122"/>
              <a:ea typeface="仿宋_GB2312" pitchFamily="49" charset="-122"/>
            </a:endParaRPr>
          </a:p>
          <a:p>
            <a:pPr>
              <a:lnSpc>
                <a:spcPct val="90000"/>
              </a:lnSpc>
            </a:pPr>
            <a:r>
              <a:rPr lang="zh-CN" altLang="en-US" sz="2800" b="1" dirty="0">
                <a:solidFill>
                  <a:schemeClr val="tx2"/>
                </a:solidFill>
                <a:latin typeface="仿宋_GB2312" pitchFamily="49" charset="-122"/>
                <a:ea typeface="仿宋_GB2312" pitchFamily="49" charset="-122"/>
              </a:rPr>
              <a:t>控制</a:t>
            </a:r>
            <a:endParaRPr lang="zh-CN" altLang="en-US" sz="2800" b="1" dirty="0">
              <a:solidFill>
                <a:schemeClr val="tx2"/>
              </a:solidFill>
              <a:latin typeface="仿宋_GB2312" pitchFamily="49" charset="-122"/>
              <a:ea typeface="仿宋_GB2312" pitchFamily="49" charset="-122"/>
            </a:endParaRPr>
          </a:p>
          <a:p>
            <a:pPr>
              <a:lnSpc>
                <a:spcPct val="90000"/>
              </a:lnSpc>
            </a:pPr>
            <a:r>
              <a:rPr lang="zh-CN" altLang="en-US" b="1" dirty="0">
                <a:solidFill>
                  <a:schemeClr val="tx2"/>
                </a:solidFill>
                <a:latin typeface="仿宋_GB2312" pitchFamily="49" charset="-122"/>
                <a:ea typeface="仿宋_GB2312" pitchFamily="49" charset="-122"/>
              </a:rPr>
              <a:t>（</a:t>
            </a:r>
            <a:r>
              <a:rPr lang="en-US" altLang="zh-CN" b="1">
                <a:solidFill>
                  <a:schemeClr val="tx2"/>
                </a:solidFill>
                <a:latin typeface="仿宋_GB2312" pitchFamily="49" charset="-122"/>
                <a:ea typeface="仿宋_GB2312" pitchFamily="49" charset="-122"/>
              </a:rPr>
              <a:t>3</a:t>
            </a:r>
            <a:r>
              <a:rPr lang="zh-CN" altLang="en-US" b="1" dirty="0">
                <a:solidFill>
                  <a:schemeClr val="tx2"/>
                </a:solidFill>
                <a:latin typeface="仿宋_GB2312" pitchFamily="49" charset="-122"/>
                <a:ea typeface="仿宋_GB2312" pitchFamily="49" charset="-122"/>
              </a:rPr>
              <a:t>）资本型财务</a:t>
            </a:r>
            <a:endParaRPr lang="zh-CN" altLang="en-US" b="1" dirty="0">
              <a:solidFill>
                <a:schemeClr val="tx2"/>
              </a:solidFill>
              <a:latin typeface="仿宋_GB2312" pitchFamily="49" charset="-122"/>
              <a:ea typeface="仿宋_GB2312" pitchFamily="49" charset="-122"/>
            </a:endParaRPr>
          </a:p>
          <a:p>
            <a:pPr>
              <a:lnSpc>
                <a:spcPct val="90000"/>
              </a:lnSpc>
            </a:pPr>
            <a:r>
              <a:rPr lang="zh-CN" altLang="en-US" sz="2800" b="1" dirty="0">
                <a:solidFill>
                  <a:schemeClr val="tx2"/>
                </a:solidFill>
                <a:latin typeface="仿宋_GB2312" pitchFamily="49" charset="-122"/>
                <a:ea typeface="仿宋_GB2312" pitchFamily="49" charset="-122"/>
              </a:rPr>
              <a:t>服从服务于经营</a:t>
            </a:r>
            <a:endParaRPr lang="zh-CN" altLang="en-US" sz="2800" b="1" dirty="0">
              <a:solidFill>
                <a:schemeClr val="tx2"/>
              </a:solidFill>
              <a:latin typeface="仿宋_GB2312" pitchFamily="49" charset="-122"/>
              <a:ea typeface="仿宋_GB2312" pitchFamily="49" charset="-122"/>
            </a:endParaRPr>
          </a:p>
          <a:p>
            <a:pPr>
              <a:lnSpc>
                <a:spcPct val="90000"/>
              </a:lnSpc>
            </a:pPr>
            <a:r>
              <a:rPr lang="zh-CN" altLang="en-US" sz="2800" b="1" dirty="0">
                <a:solidFill>
                  <a:schemeClr val="tx2"/>
                </a:solidFill>
                <a:latin typeface="仿宋_GB2312" pitchFamily="49" charset="-122"/>
                <a:ea typeface="仿宋_GB2312" pitchFamily="49" charset="-122"/>
              </a:rPr>
              <a:t>发现和创造价值</a:t>
            </a:r>
            <a:endParaRPr lang="zh-CN" altLang="en-US" sz="2800" b="1" dirty="0">
              <a:solidFill>
                <a:schemeClr val="tx2"/>
              </a:solidFill>
              <a:latin typeface="仿宋_GB2312" pitchFamily="49" charset="-122"/>
              <a:ea typeface="仿宋_GB2312" pitchFamily="49" charset="-122"/>
            </a:endParaRPr>
          </a:p>
          <a:p>
            <a:pPr>
              <a:lnSpc>
                <a:spcPct val="90000"/>
              </a:lnSpc>
            </a:pPr>
            <a:endParaRPr lang="zh-CN" altLang="en-US" sz="2800" b="1" dirty="0">
              <a:solidFill>
                <a:schemeClr val="tx2"/>
              </a:solidFil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8450" name="文本框 488449"/>
          <p:cNvSpPr txBox="1"/>
          <p:nvPr/>
        </p:nvSpPr>
        <p:spPr>
          <a:xfrm>
            <a:off x="395288" y="2060575"/>
            <a:ext cx="8748712" cy="5310188"/>
          </a:xfrm>
          <a:prstGeom prst="rect">
            <a:avLst/>
          </a:prstGeom>
          <a:noFill/>
          <a:ln w="9525">
            <a:noFill/>
          </a:ln>
        </p:spPr>
        <p:txBody>
          <a:bodyPr>
            <a:spAutoFit/>
          </a:bodyPr>
          <a:p>
            <a:pPr indent="624205">
              <a:spcBef>
                <a:spcPct val="50000"/>
              </a:spcBef>
              <a:buFont typeface="Wingdings" panose="05000000000000000000" pitchFamily="2" charset="2"/>
            </a:pPr>
            <a:r>
              <a:rPr lang="zh-CN" altLang="en-US" sz="3600" b="1" dirty="0">
                <a:solidFill>
                  <a:schemeClr val="tx2"/>
                </a:solidFill>
                <a:latin typeface="仿宋_GB2312" pitchFamily="49" charset="-122"/>
                <a:ea typeface="仿宋_GB2312" pitchFamily="49" charset="-122"/>
              </a:rPr>
              <a:t>宏观经济环境和企业价值</a:t>
            </a:r>
            <a:endParaRPr lang="zh-CN" altLang="en-US" sz="3600" b="1" dirty="0">
              <a:solidFill>
                <a:schemeClr val="tx2"/>
              </a:solidFill>
              <a:latin typeface="仿宋_GB2312" pitchFamily="49" charset="-122"/>
              <a:ea typeface="仿宋_GB2312" pitchFamily="49" charset="-122"/>
            </a:endParaRPr>
          </a:p>
          <a:p>
            <a:pPr indent="624205">
              <a:spcBef>
                <a:spcPct val="50000"/>
              </a:spcBef>
              <a:buFont typeface="Wingdings" panose="05000000000000000000" pitchFamily="2" charset="2"/>
            </a:pPr>
            <a:r>
              <a:rPr lang="zh-CN" altLang="en-US" sz="3600" b="1" dirty="0">
                <a:solidFill>
                  <a:schemeClr val="tx2"/>
                </a:solidFill>
                <a:latin typeface="仿宋_GB2312" pitchFamily="49" charset="-122"/>
                <a:ea typeface="仿宋_GB2312" pitchFamily="49" charset="-122"/>
              </a:rPr>
              <a:t>内部控制的目标原则要素</a:t>
            </a:r>
            <a:endParaRPr lang="zh-CN" altLang="en-US" sz="3600" b="1" dirty="0">
              <a:solidFill>
                <a:schemeClr val="tx2"/>
              </a:solidFill>
              <a:latin typeface="仿宋_GB2312" pitchFamily="49" charset="-122"/>
              <a:ea typeface="仿宋_GB2312" pitchFamily="49" charset="-122"/>
            </a:endParaRPr>
          </a:p>
          <a:p>
            <a:pPr indent="624205">
              <a:spcBef>
                <a:spcPct val="50000"/>
              </a:spcBef>
              <a:buFont typeface="Wingdings" panose="05000000000000000000" pitchFamily="2" charset="2"/>
            </a:pPr>
            <a:r>
              <a:rPr lang="zh-CN" altLang="en-US" sz="3600" b="1" dirty="0">
                <a:solidFill>
                  <a:schemeClr val="tx2"/>
                </a:solidFill>
                <a:latin typeface="仿宋_GB2312" pitchFamily="49" charset="-122"/>
                <a:ea typeface="仿宋_GB2312" pitchFamily="49" charset="-122"/>
              </a:rPr>
              <a:t>企业内部控制环境分析</a:t>
            </a:r>
            <a:endParaRPr lang="zh-CN" altLang="en-US" sz="3600" b="1" dirty="0">
              <a:solidFill>
                <a:schemeClr val="tx2"/>
              </a:solidFill>
              <a:latin typeface="仿宋_GB2312" pitchFamily="49" charset="-122"/>
              <a:ea typeface="仿宋_GB2312" pitchFamily="49" charset="-122"/>
            </a:endParaRPr>
          </a:p>
          <a:p>
            <a:pPr indent="624205">
              <a:spcBef>
                <a:spcPct val="50000"/>
              </a:spcBef>
              <a:buFont typeface="Wingdings" panose="05000000000000000000" pitchFamily="2" charset="2"/>
            </a:pPr>
            <a:r>
              <a:rPr lang="zh-CN" altLang="en-US" sz="3600" b="1" dirty="0">
                <a:solidFill>
                  <a:schemeClr val="tx2"/>
                </a:solidFill>
                <a:latin typeface="仿宋_GB2312" pitchFamily="49" charset="-122"/>
                <a:ea typeface="仿宋_GB2312" pitchFamily="49" charset="-122"/>
              </a:rPr>
              <a:t>企业风险管理技术原理</a:t>
            </a:r>
            <a:endParaRPr lang="zh-CN" altLang="en-US" sz="3600" b="1" dirty="0">
              <a:solidFill>
                <a:schemeClr val="tx2"/>
              </a:solidFill>
              <a:latin typeface="仿宋_GB2312" pitchFamily="49" charset="-122"/>
              <a:ea typeface="仿宋_GB2312" pitchFamily="49" charset="-122"/>
            </a:endParaRPr>
          </a:p>
          <a:p>
            <a:pPr indent="624205">
              <a:spcBef>
                <a:spcPct val="50000"/>
              </a:spcBef>
              <a:buFont typeface="Wingdings" panose="05000000000000000000" pitchFamily="2" charset="2"/>
            </a:pPr>
            <a:r>
              <a:rPr lang="zh-CN" altLang="en-US" sz="3600" b="1" dirty="0">
                <a:solidFill>
                  <a:schemeClr val="tx2"/>
                </a:solidFill>
                <a:latin typeface="仿宋_GB2312" pitchFamily="49" charset="-122"/>
                <a:ea typeface="仿宋_GB2312" pitchFamily="49" charset="-122"/>
              </a:rPr>
              <a:t>企业内部控制操作实务</a:t>
            </a:r>
            <a:endParaRPr lang="zh-CN" altLang="en-US" sz="3600" b="1" dirty="0">
              <a:solidFill>
                <a:schemeClr val="tx2"/>
              </a:solidFill>
              <a:latin typeface="仿宋_GB2312" pitchFamily="49" charset="-122"/>
              <a:ea typeface="仿宋_GB2312" pitchFamily="49" charset="-122"/>
            </a:endParaRPr>
          </a:p>
          <a:p>
            <a:pPr indent="624205">
              <a:spcBef>
                <a:spcPct val="50000"/>
              </a:spcBef>
              <a:buFont typeface="Wingdings" panose="05000000000000000000" pitchFamily="2" charset="2"/>
            </a:pPr>
            <a:endParaRPr lang="zh-CN" altLang="en-US" sz="3600" b="1" dirty="0">
              <a:solidFill>
                <a:schemeClr val="tx2"/>
              </a:solidFill>
              <a:latin typeface="仿宋_GB2312" pitchFamily="49" charset="-122"/>
              <a:ea typeface="仿宋_GB2312" pitchFamily="49" charset="-122"/>
            </a:endParaRPr>
          </a:p>
          <a:p>
            <a:pPr indent="624205"/>
            <a:r>
              <a:rPr lang="zh-CN" altLang="en-US" sz="3600" b="1" dirty="0">
                <a:solidFill>
                  <a:schemeClr val="tx2"/>
                </a:solidFill>
                <a:latin typeface="仿宋_GB2312" pitchFamily="49" charset="-122"/>
                <a:ea typeface="仿宋_GB2312" pitchFamily="49" charset="-122"/>
              </a:rPr>
              <a:t>      </a:t>
            </a:r>
            <a:endParaRPr lang="zh-CN" altLang="en-US" sz="3600" b="1" dirty="0">
              <a:solidFill>
                <a:schemeClr val="tx2"/>
              </a:solidFill>
              <a:latin typeface="仿宋_GB2312" pitchFamily="49" charset="-122"/>
              <a:ea typeface="仿宋_GB2312" pitchFamily="49" charset="-122"/>
            </a:endParaRPr>
          </a:p>
        </p:txBody>
      </p:sp>
      <p:sp>
        <p:nvSpPr>
          <p:cNvPr id="488451" name="文本框 488450"/>
          <p:cNvSpPr txBox="1"/>
          <p:nvPr/>
        </p:nvSpPr>
        <p:spPr>
          <a:xfrm>
            <a:off x="2700338" y="908050"/>
            <a:ext cx="4319587" cy="914400"/>
          </a:xfrm>
          <a:prstGeom prst="rect">
            <a:avLst/>
          </a:prstGeom>
          <a:noFill/>
          <a:ln w="9525">
            <a:noFill/>
          </a:ln>
        </p:spPr>
        <p:txBody>
          <a:bodyPr>
            <a:spAutoFit/>
          </a:bodyPr>
          <a:p>
            <a:pPr algn="ctr">
              <a:spcBef>
                <a:spcPct val="50000"/>
              </a:spcBef>
            </a:pPr>
            <a:r>
              <a:rPr lang="zh-CN" altLang="en-US" sz="5400" b="1" dirty="0">
                <a:latin typeface="隶书" pitchFamily="49" charset="-122"/>
                <a:ea typeface="隶书" pitchFamily="49" charset="-122"/>
              </a:rPr>
              <a:t>提纲</a:t>
            </a:r>
            <a:endParaRPr lang="zh-CN" altLang="en-US" sz="5400" b="1" dirty="0">
              <a:latin typeface="隶书" pitchFamily="49" charset="-122"/>
              <a:ea typeface="隶书" pitchFamily="49"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24290" name="组合 524289"/>
          <p:cNvGrpSpPr/>
          <p:nvPr/>
        </p:nvGrpSpPr>
        <p:grpSpPr>
          <a:xfrm>
            <a:off x="0" y="0"/>
            <a:ext cx="9540875" cy="6858000"/>
            <a:chOff x="1152" y="720"/>
            <a:chExt cx="3504" cy="3128"/>
          </a:xfrm>
        </p:grpSpPr>
        <p:pic>
          <p:nvPicPr>
            <p:cNvPr id="524291" name="图片 524290" descr="未标题-1 副本"/>
            <p:cNvPicPr>
              <a:picLocks noChangeAspect="1"/>
            </p:cNvPicPr>
            <p:nvPr/>
          </p:nvPicPr>
          <p:blipFill>
            <a:blip r:embed="rId1"/>
            <a:stretch>
              <a:fillRect/>
            </a:stretch>
          </p:blipFill>
          <p:spPr>
            <a:xfrm>
              <a:off x="1152" y="720"/>
              <a:ext cx="3504" cy="3128"/>
            </a:xfrm>
            <a:prstGeom prst="rect">
              <a:avLst/>
            </a:prstGeom>
            <a:solidFill>
              <a:schemeClr val="bg1"/>
            </a:solidFill>
            <a:ln w="9525">
              <a:noFill/>
            </a:ln>
          </p:spPr>
        </p:pic>
        <p:sp>
          <p:nvSpPr>
            <p:cNvPr id="524292" name="矩形 524291"/>
            <p:cNvSpPr/>
            <p:nvPr/>
          </p:nvSpPr>
          <p:spPr>
            <a:xfrm>
              <a:off x="1824" y="1488"/>
              <a:ext cx="2160" cy="12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algn="ctr"/>
              <a:r>
                <a:rPr lang="zh-CN" altLang="en-US" sz="3600" b="1" dirty="0">
                  <a:solidFill>
                    <a:schemeClr val="tx2"/>
                  </a:solidFill>
                  <a:latin typeface="Arial" panose="020B0604020202020204" pitchFamily="34" charset="0"/>
                  <a:ea typeface="黑体" pitchFamily="2" charset="-122"/>
                </a:rPr>
                <a:t>第二部分</a:t>
              </a:r>
              <a:endParaRPr lang="zh-CN" altLang="en-US" sz="3600" b="1" dirty="0">
                <a:solidFill>
                  <a:schemeClr val="tx2"/>
                </a:solidFill>
                <a:latin typeface="Arial" panose="020B0604020202020204" pitchFamily="34" charset="0"/>
                <a:ea typeface="黑体" pitchFamily="2" charset="-122"/>
              </a:endParaRPr>
            </a:p>
            <a:p>
              <a:pPr algn="ctr"/>
              <a:r>
                <a:rPr lang="zh-CN" altLang="en-US" sz="3600" b="1" dirty="0">
                  <a:solidFill>
                    <a:schemeClr val="tx2"/>
                  </a:solidFill>
                  <a:latin typeface="Arial" panose="020B0604020202020204" pitchFamily="34" charset="0"/>
                  <a:ea typeface="黑体" pitchFamily="2" charset="-122"/>
                </a:rPr>
                <a:t>内部控制的目标原则要素</a:t>
              </a:r>
              <a:endParaRPr lang="zh-CN" altLang="en-US" sz="3600" b="1">
                <a:solidFill>
                  <a:schemeClr val="tx2"/>
                </a:solidFill>
                <a:latin typeface="Arial" panose="020B0604020202020204" pitchFamily="34" charset="0"/>
                <a:ea typeface="黑体" pitchFamily="2" charset="-122"/>
              </a:endParaRPr>
            </a:p>
          </p:txBody>
        </p:sp>
      </p:grpSp>
    </p:spTree>
  </p:cSld>
  <p:clrMapOvr>
    <a:masterClrMapping/>
  </p:clrMapOvr>
  <p:transition spd="med">
    <p:cover dir="l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1954" name="标题 381953"/>
          <p:cNvSpPr>
            <a:spLocks noGrp="1"/>
          </p:cNvSpPr>
          <p:nvPr>
            <p:ph type="title"/>
          </p:nvPr>
        </p:nvSpPr>
        <p:spPr>
          <a:ln/>
        </p:spPr>
        <p:txBody>
          <a:bodyPr anchor="ctr" anchorCtr="0"/>
          <a:p>
            <a:r>
              <a:rPr lang="zh-CN" altLang="en-US" sz="3600" b="1" dirty="0">
                <a:solidFill>
                  <a:schemeClr val="accent2"/>
                </a:solidFill>
                <a:latin typeface="黑体" pitchFamily="2" charset="-122"/>
              </a:rPr>
              <a:t>一、内部控制的涵义和意义</a:t>
            </a:r>
            <a:endParaRPr lang="zh-CN" altLang="en-US" sz="3600" b="1" dirty="0">
              <a:solidFill>
                <a:schemeClr val="accent2"/>
              </a:solidFill>
              <a:latin typeface="黑体" pitchFamily="2" charset="-122"/>
            </a:endParaRPr>
          </a:p>
        </p:txBody>
      </p:sp>
      <p:sp>
        <p:nvSpPr>
          <p:cNvPr id="381955" name="文本占位符 381954"/>
          <p:cNvSpPr>
            <a:spLocks noGrp="1"/>
          </p:cNvSpPr>
          <p:nvPr>
            <p:ph type="body" idx="4294967295"/>
          </p:nvPr>
        </p:nvSpPr>
        <p:spPr>
          <a:xfrm>
            <a:off x="1042988" y="1752600"/>
            <a:ext cx="7948612" cy="4800600"/>
          </a:xfrm>
          <a:ln/>
        </p:spPr>
        <p:txBody>
          <a:bodyPr/>
          <a:p>
            <a:pPr>
              <a:lnSpc>
                <a:spcPct val="140000"/>
              </a:lnSpc>
            </a:pPr>
            <a:r>
              <a:rPr lang="en-US" altLang="zh-CN" sz="3000" b="1">
                <a:ea typeface="仿宋_GB2312" pitchFamily="49" charset="-122"/>
              </a:rPr>
              <a:t>《</a:t>
            </a:r>
            <a:r>
              <a:rPr lang="zh-CN" altLang="en-US" sz="3000" b="1" dirty="0">
                <a:ea typeface="仿宋_GB2312" pitchFamily="49" charset="-122"/>
              </a:rPr>
              <a:t>企业内部控制基本规范</a:t>
            </a:r>
            <a:r>
              <a:rPr lang="en-US" altLang="zh-CN" sz="3000" b="1">
                <a:ea typeface="仿宋_GB2312" pitchFamily="49" charset="-122"/>
              </a:rPr>
              <a:t>》</a:t>
            </a:r>
            <a:r>
              <a:rPr lang="zh-CN" altLang="en-US" sz="3000" b="1" dirty="0">
                <a:ea typeface="仿宋_GB2312" pitchFamily="49" charset="-122"/>
              </a:rPr>
              <a:t>的解释：</a:t>
            </a:r>
            <a:r>
              <a:rPr lang="zh-CN" altLang="en-US" sz="3000" b="1" dirty="0">
                <a:solidFill>
                  <a:srgbClr val="A50021"/>
                </a:solidFill>
                <a:ea typeface="仿宋_GB2312" pitchFamily="49" charset="-122"/>
              </a:rPr>
              <a:t>内部控制是</a:t>
            </a:r>
            <a:r>
              <a:rPr lang="zh-CN" altLang="en-US" sz="3000" b="1" dirty="0">
                <a:ea typeface="仿宋_GB2312" pitchFamily="49" charset="-122"/>
              </a:rPr>
              <a:t>由企业董事会、监事会、经理层和全体员工</a:t>
            </a:r>
            <a:r>
              <a:rPr lang="zh-CN" altLang="en-US" sz="3000" b="1" dirty="0">
                <a:solidFill>
                  <a:srgbClr val="0000CC"/>
                </a:solidFill>
                <a:ea typeface="仿宋_GB2312" pitchFamily="49" charset="-122"/>
              </a:rPr>
              <a:t>实施的</a:t>
            </a:r>
            <a:r>
              <a:rPr lang="zh-CN" altLang="en-US" sz="3000" b="1" dirty="0">
                <a:ea typeface="仿宋_GB2312" pitchFamily="49" charset="-122"/>
              </a:rPr>
              <a:t>、</a:t>
            </a:r>
            <a:r>
              <a:rPr lang="zh-CN" altLang="en-US" sz="3000" b="1" dirty="0">
                <a:solidFill>
                  <a:srgbClr val="0000CC"/>
                </a:solidFill>
                <a:ea typeface="仿宋_GB2312" pitchFamily="49" charset="-122"/>
              </a:rPr>
              <a:t>旨在实现控制目标</a:t>
            </a:r>
            <a:r>
              <a:rPr lang="zh-CN" altLang="en-US" sz="3000" b="1" dirty="0">
                <a:ea typeface="仿宋_GB2312" pitchFamily="49" charset="-122"/>
              </a:rPr>
              <a:t>的</a:t>
            </a:r>
            <a:r>
              <a:rPr lang="zh-CN" altLang="en-US" sz="3000" b="1" dirty="0">
                <a:solidFill>
                  <a:srgbClr val="A50021"/>
                </a:solidFill>
                <a:ea typeface="仿宋_GB2312" pitchFamily="49" charset="-122"/>
              </a:rPr>
              <a:t>过程</a:t>
            </a:r>
            <a:r>
              <a:rPr lang="zh-CN" altLang="en-US" sz="3000" b="1" dirty="0">
                <a:ea typeface="仿宋_GB2312" pitchFamily="49" charset="-122"/>
              </a:rPr>
              <a:t>。</a:t>
            </a:r>
            <a:endParaRPr lang="zh-CN" altLang="en-US" sz="3000" b="1" dirty="0">
              <a:ea typeface="仿宋_GB2312" pitchFamily="49" charset="-122"/>
            </a:endParaRPr>
          </a:p>
          <a:p>
            <a:pPr>
              <a:lnSpc>
                <a:spcPct val="140000"/>
              </a:lnSpc>
            </a:pPr>
            <a:r>
              <a:rPr lang="zh-CN" altLang="en-US" sz="3000" b="1" dirty="0">
                <a:ea typeface="仿宋_GB2312" pitchFamily="49" charset="-122"/>
              </a:rPr>
              <a:t>内部控制是一种</a:t>
            </a:r>
            <a:r>
              <a:rPr lang="zh-CN" altLang="en-US" sz="3000" b="1" dirty="0">
                <a:solidFill>
                  <a:srgbClr val="990099"/>
                </a:solidFill>
                <a:ea typeface="仿宋_GB2312" pitchFamily="49" charset="-122"/>
              </a:rPr>
              <a:t>全员控制</a:t>
            </a:r>
            <a:endParaRPr lang="zh-CN" altLang="en-US" sz="3000" b="1" dirty="0">
              <a:solidFill>
                <a:srgbClr val="990099"/>
              </a:solidFill>
              <a:ea typeface="仿宋_GB2312" pitchFamily="49" charset="-122"/>
            </a:endParaRPr>
          </a:p>
          <a:p>
            <a:pPr>
              <a:lnSpc>
                <a:spcPct val="140000"/>
              </a:lnSpc>
            </a:pPr>
            <a:r>
              <a:rPr lang="zh-CN" altLang="en-US" sz="3000" b="1" dirty="0">
                <a:ea typeface="仿宋_GB2312" pitchFamily="49" charset="-122"/>
              </a:rPr>
              <a:t>内部控制是一种</a:t>
            </a:r>
            <a:r>
              <a:rPr lang="zh-CN" altLang="en-US" sz="3000" b="1" dirty="0">
                <a:solidFill>
                  <a:srgbClr val="990099"/>
                </a:solidFill>
                <a:ea typeface="仿宋_GB2312" pitchFamily="49" charset="-122"/>
              </a:rPr>
              <a:t>全面控制</a:t>
            </a:r>
            <a:endParaRPr lang="zh-CN" altLang="en-US" sz="3000" b="1" dirty="0">
              <a:solidFill>
                <a:srgbClr val="990099"/>
              </a:solidFill>
              <a:ea typeface="仿宋_GB2312" pitchFamily="49" charset="-122"/>
            </a:endParaRPr>
          </a:p>
          <a:p>
            <a:pPr>
              <a:lnSpc>
                <a:spcPct val="140000"/>
              </a:lnSpc>
            </a:pPr>
            <a:r>
              <a:rPr lang="zh-CN" altLang="en-US" sz="3000" b="1" dirty="0">
                <a:ea typeface="仿宋_GB2312" pitchFamily="49" charset="-122"/>
              </a:rPr>
              <a:t>内部控制是一种</a:t>
            </a:r>
            <a:r>
              <a:rPr lang="zh-CN" altLang="en-US" sz="3000" b="1" dirty="0">
                <a:solidFill>
                  <a:srgbClr val="990099"/>
                </a:solidFill>
                <a:ea typeface="仿宋_GB2312" pitchFamily="49" charset="-122"/>
              </a:rPr>
              <a:t>全程控制</a:t>
            </a:r>
            <a:endParaRPr lang="zh-CN" altLang="en-US" sz="3000" b="1" dirty="0">
              <a:solidFill>
                <a:srgbClr val="990099"/>
              </a:solidFill>
              <a:ea typeface="仿宋_GB2312" pitchFamily="49" charset="-122"/>
            </a:endParaRPr>
          </a:p>
        </p:txBody>
      </p:sp>
      <p:sp>
        <p:nvSpPr>
          <p:cNvPr id="381956" name="任意多边形 381955"/>
          <p:cNvSpPr/>
          <p:nvPr/>
        </p:nvSpPr>
        <p:spPr>
          <a:xfrm>
            <a:off x="323850" y="3789363"/>
            <a:ext cx="719138" cy="1819275"/>
          </a:xfrm>
          <a:custGeom>
            <a:avLst/>
            <a:gdLst/>
            <a:ahLst/>
            <a:cxnLst/>
            <a:pathLst>
              <a:path w="2076" h="1964">
                <a:moveTo>
                  <a:pt x="1379" y="8"/>
                </a:moveTo>
                <a:lnTo>
                  <a:pt x="1827" y="0"/>
                </a:lnTo>
                <a:lnTo>
                  <a:pt x="1679" y="423"/>
                </a:lnTo>
                <a:lnTo>
                  <a:pt x="1600" y="332"/>
                </a:lnTo>
                <a:lnTo>
                  <a:pt x="1492" y="426"/>
                </a:lnTo>
                <a:lnTo>
                  <a:pt x="1361" y="522"/>
                </a:lnTo>
                <a:lnTo>
                  <a:pt x="1263" y="597"/>
                </a:lnTo>
                <a:lnTo>
                  <a:pt x="1138" y="680"/>
                </a:lnTo>
                <a:lnTo>
                  <a:pt x="982" y="769"/>
                </a:lnTo>
                <a:lnTo>
                  <a:pt x="813" y="838"/>
                </a:lnTo>
                <a:lnTo>
                  <a:pt x="1714" y="839"/>
                </a:lnTo>
                <a:lnTo>
                  <a:pt x="1713" y="725"/>
                </a:lnTo>
                <a:lnTo>
                  <a:pt x="2075" y="978"/>
                </a:lnTo>
                <a:lnTo>
                  <a:pt x="1713" y="1230"/>
                </a:lnTo>
                <a:lnTo>
                  <a:pt x="1715" y="1119"/>
                </a:lnTo>
                <a:lnTo>
                  <a:pt x="802" y="1119"/>
                </a:lnTo>
                <a:lnTo>
                  <a:pt x="976" y="1193"/>
                </a:lnTo>
                <a:lnTo>
                  <a:pt x="1112" y="1263"/>
                </a:lnTo>
                <a:lnTo>
                  <a:pt x="1238" y="1346"/>
                </a:lnTo>
                <a:lnTo>
                  <a:pt x="1368" y="1443"/>
                </a:lnTo>
                <a:lnTo>
                  <a:pt x="1470" y="1515"/>
                </a:lnTo>
                <a:lnTo>
                  <a:pt x="1600" y="1624"/>
                </a:lnTo>
                <a:lnTo>
                  <a:pt x="1679" y="1541"/>
                </a:lnTo>
                <a:lnTo>
                  <a:pt x="1830" y="1963"/>
                </a:lnTo>
                <a:lnTo>
                  <a:pt x="1379" y="1953"/>
                </a:lnTo>
                <a:lnTo>
                  <a:pt x="1446" y="1848"/>
                </a:lnTo>
                <a:lnTo>
                  <a:pt x="1319" y="1766"/>
                </a:lnTo>
                <a:lnTo>
                  <a:pt x="1183" y="1670"/>
                </a:lnTo>
                <a:lnTo>
                  <a:pt x="1058" y="1590"/>
                </a:lnTo>
                <a:lnTo>
                  <a:pt x="944" y="1520"/>
                </a:lnTo>
                <a:lnTo>
                  <a:pt x="835" y="1461"/>
                </a:lnTo>
                <a:lnTo>
                  <a:pt x="721" y="1404"/>
                </a:lnTo>
                <a:lnTo>
                  <a:pt x="580" y="1341"/>
                </a:lnTo>
                <a:lnTo>
                  <a:pt x="436" y="1313"/>
                </a:lnTo>
                <a:lnTo>
                  <a:pt x="0" y="1312"/>
                </a:lnTo>
                <a:lnTo>
                  <a:pt x="0" y="656"/>
                </a:lnTo>
                <a:lnTo>
                  <a:pt x="435" y="656"/>
                </a:lnTo>
                <a:lnTo>
                  <a:pt x="580" y="627"/>
                </a:lnTo>
                <a:lnTo>
                  <a:pt x="755" y="548"/>
                </a:lnTo>
                <a:lnTo>
                  <a:pt x="870" y="484"/>
                </a:lnTo>
                <a:lnTo>
                  <a:pt x="968" y="428"/>
                </a:lnTo>
                <a:lnTo>
                  <a:pt x="1082" y="360"/>
                </a:lnTo>
                <a:lnTo>
                  <a:pt x="1190" y="290"/>
                </a:lnTo>
                <a:lnTo>
                  <a:pt x="1309" y="207"/>
                </a:lnTo>
                <a:lnTo>
                  <a:pt x="1449" y="112"/>
                </a:lnTo>
                <a:lnTo>
                  <a:pt x="1379" y="8"/>
                </a:lnTo>
              </a:path>
            </a:pathLst>
          </a:custGeom>
          <a:solidFill>
            <a:srgbClr val="FF0066"/>
          </a:solidFill>
          <a:ln w="12700" cap="rnd" cmpd="sng">
            <a:solidFill>
              <a:srgbClr val="CC0066">
                <a:alpha val="100000"/>
              </a:srgbClr>
            </a:solidFill>
            <a:prstDash val="solid"/>
            <a:headEnd type="none" w="med" len="med"/>
            <a:tailEnd type="none" w="med" len="med"/>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1956"/>
                                        </p:tgtEl>
                                        <p:attrNameLst>
                                          <p:attrName>style.visibility</p:attrName>
                                        </p:attrNameLst>
                                      </p:cBhvr>
                                      <p:to>
                                        <p:strVal val="visible"/>
                                      </p:to>
                                    </p:set>
                                    <p:anim calcmode="lin" valueType="num">
                                      <p:cBhvr additive="base">
                                        <p:cTn id="7" dur="500" fill="hold"/>
                                        <p:tgtEl>
                                          <p:spTgt spid="381956"/>
                                        </p:tgtEl>
                                        <p:attrNameLst>
                                          <p:attrName>ppt_x</p:attrName>
                                        </p:attrNameLst>
                                      </p:cBhvr>
                                      <p:tavLst>
                                        <p:tav tm="0">
                                          <p:val>
                                            <p:strVal val="0-#ppt_w/2"/>
                                          </p:val>
                                        </p:tav>
                                        <p:tav tm="100000">
                                          <p:val>
                                            <p:strVal val="#ppt_x"/>
                                          </p:val>
                                        </p:tav>
                                      </p:tavLst>
                                    </p:anim>
                                    <p:anim calcmode="lin" valueType="num">
                                      <p:cBhvr additive="base">
                                        <p:cTn id="8" dur="500" fill="hold"/>
                                        <p:tgtEl>
                                          <p:spTgt spid="38195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a:xfrm>
            <a:off x="457200" y="274638"/>
            <a:ext cx="8229600" cy="838200"/>
          </a:xfrm>
        </p:spPr>
        <p:txBody>
          <a:bodyPr vert="horz" lIns="45720" tIns="0" rIns="45720" bIns="0" anchor="b" anchorCtr="0"/>
          <a:p>
            <a:r>
              <a:rPr lang="en-US" altLang="zh-CN" sz="3600" b="1">
                <a:solidFill>
                  <a:schemeClr val="accent2"/>
                </a:solidFill>
                <a:ea typeface="黑体" pitchFamily="2" charset="-122"/>
              </a:rPr>
              <a:t>1</a:t>
            </a:r>
            <a:r>
              <a:rPr lang="zh-CN" altLang="en-US" sz="3600" b="1" dirty="0">
                <a:solidFill>
                  <a:schemeClr val="accent2"/>
                </a:solidFill>
                <a:ea typeface="黑体" pitchFamily="2" charset="-122"/>
              </a:rPr>
              <a:t>、内部控制是一种全员控制</a:t>
            </a:r>
            <a:endParaRPr lang="zh-CN" altLang="en-US" sz="3600" b="1" dirty="0">
              <a:solidFill>
                <a:schemeClr val="accent2"/>
              </a:solidFill>
              <a:ea typeface="黑体" pitchFamily="2" charset="-122"/>
            </a:endParaRPr>
          </a:p>
        </p:txBody>
      </p:sp>
      <p:sp>
        <p:nvSpPr>
          <p:cNvPr id="382979" name="内容占位符 2"/>
          <p:cNvSpPr>
            <a:spLocks noGrp="1"/>
          </p:cNvSpPr>
          <p:nvPr>
            <p:ph idx="1"/>
          </p:nvPr>
        </p:nvSpPr>
        <p:spPr>
          <a:xfrm>
            <a:off x="0" y="1143000"/>
            <a:ext cx="9144000" cy="5715000"/>
          </a:xfrm>
          <a:ln/>
        </p:spPr>
        <p:txBody>
          <a:bodyPr vert="horz" wrap="square" lIns="91440" tIns="45720" rIns="91440" bIns="45720" anchor="t" anchorCtr="0"/>
          <a:p>
            <a:pPr marL="469900" indent="-469900">
              <a:lnSpc>
                <a:spcPct val="140000"/>
              </a:lnSpc>
            </a:pPr>
            <a:r>
              <a:rPr lang="zh-CN" altLang="en-US" sz="2400" b="1" dirty="0">
                <a:solidFill>
                  <a:srgbClr val="A50021"/>
                </a:solidFill>
                <a:ea typeface="仿宋_GB2312" pitchFamily="49" charset="-122"/>
              </a:rPr>
              <a:t>含义：</a:t>
            </a:r>
            <a:r>
              <a:rPr lang="zh-CN" altLang="en-US" sz="2400" b="1" dirty="0">
                <a:ea typeface="仿宋_GB2312" pitchFamily="49" charset="-122"/>
              </a:rPr>
              <a:t>内部控制强调</a:t>
            </a:r>
            <a:r>
              <a:rPr lang="zh-CN" altLang="en-US" sz="2400" b="1" dirty="0">
                <a:solidFill>
                  <a:srgbClr val="0000CC"/>
                </a:solidFill>
                <a:ea typeface="仿宋_GB2312" pitchFamily="49" charset="-122"/>
              </a:rPr>
              <a:t>全员参与，人人有责，都是内部控制的参与主体。</a:t>
            </a:r>
            <a:endParaRPr lang="zh-CN" altLang="en-US" sz="2400" b="1" dirty="0">
              <a:solidFill>
                <a:srgbClr val="0000CC"/>
              </a:solidFill>
              <a:ea typeface="仿宋_GB2312" pitchFamily="49" charset="-122"/>
            </a:endParaRPr>
          </a:p>
          <a:p>
            <a:pPr marL="469900" indent="-469900">
              <a:lnSpc>
                <a:spcPct val="140000"/>
              </a:lnSpc>
              <a:buFont typeface="Wingdings" panose="05000000000000000000" pitchFamily="2" charset="2"/>
              <a:buChar char="u"/>
            </a:pPr>
            <a:r>
              <a:rPr lang="zh-CN" altLang="en-US" sz="2400" b="1" dirty="0">
                <a:solidFill>
                  <a:srgbClr val="A50021"/>
                </a:solidFill>
                <a:ea typeface="仿宋_GB2312" pitchFamily="49" charset="-122"/>
              </a:rPr>
              <a:t>注意：</a:t>
            </a:r>
            <a:endParaRPr lang="zh-CN" altLang="en-US" sz="2400" b="1" dirty="0">
              <a:solidFill>
                <a:srgbClr val="A50021"/>
              </a:solidFill>
              <a:ea typeface="仿宋_GB2312" pitchFamily="49" charset="-122"/>
            </a:endParaRPr>
          </a:p>
          <a:p>
            <a:pPr marL="469900" indent="-469900">
              <a:lnSpc>
                <a:spcPct val="140000"/>
              </a:lnSpc>
              <a:buFont typeface="Wingdings" panose="05000000000000000000" pitchFamily="2" charset="2"/>
              <a:buChar char="u"/>
            </a:pPr>
            <a:r>
              <a:rPr lang="zh-CN" altLang="en-US" sz="2400" b="1" dirty="0">
                <a:ea typeface="仿宋_GB2312" pitchFamily="49" charset="-122"/>
              </a:rPr>
              <a:t>内部控制的“全员控制”与董事会、监事会和经理层在内部控制的建设和实施过程中的领导作用并不矛盾，</a:t>
            </a:r>
            <a:r>
              <a:rPr lang="zh-CN" altLang="en-US" sz="2400" b="1" dirty="0">
                <a:solidFill>
                  <a:srgbClr val="0000CC"/>
                </a:solidFill>
                <a:ea typeface="仿宋_GB2312" pitchFamily="49" charset="-122"/>
              </a:rPr>
              <a:t>领导者与普通员工仅仅是分工不同、承担的权责大小不同，但都是内部控制的参与主体，而不是被动遵守内部控制相关规定。</a:t>
            </a:r>
            <a:endParaRPr lang="zh-CN" altLang="en-US" sz="2400" b="1" dirty="0">
              <a:solidFill>
                <a:srgbClr val="0000CC"/>
              </a:solidFill>
              <a:ea typeface="仿宋_GB2312"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a:xfrm>
            <a:off x="457200" y="274638"/>
            <a:ext cx="8229600" cy="838200"/>
          </a:xfrm>
        </p:spPr>
        <p:txBody>
          <a:bodyPr vert="horz" lIns="45720" tIns="0" rIns="45720" bIns="0" anchor="b" anchorCtr="0"/>
          <a:p>
            <a:r>
              <a:rPr lang="zh-CN" altLang="en-US" sz="4200" b="1" dirty="0">
                <a:solidFill>
                  <a:srgbClr val="0000CC"/>
                </a:solidFill>
                <a:ea typeface="黑体" pitchFamily="2" charset="-122"/>
              </a:rPr>
              <a:t>内部控制各参与主体的责任</a:t>
            </a:r>
            <a:endParaRPr lang="zh-CN" altLang="en-US" sz="4200" b="1" dirty="0">
              <a:solidFill>
                <a:srgbClr val="0000CC"/>
              </a:solidFill>
              <a:ea typeface="黑体" pitchFamily="2" charset="-122"/>
            </a:endParaRPr>
          </a:p>
        </p:txBody>
      </p:sp>
      <p:sp>
        <p:nvSpPr>
          <p:cNvPr id="385027" name="内容占位符 2"/>
          <p:cNvSpPr>
            <a:spLocks noGrp="1"/>
          </p:cNvSpPr>
          <p:nvPr>
            <p:ph idx="1"/>
          </p:nvPr>
        </p:nvSpPr>
        <p:spPr>
          <a:xfrm>
            <a:off x="0" y="1295400"/>
            <a:ext cx="9144000" cy="5334000"/>
          </a:xfrm>
          <a:ln/>
        </p:spPr>
        <p:txBody>
          <a:bodyPr vert="horz" wrap="square" lIns="91440" tIns="45720" rIns="91440" bIns="45720" anchor="t" anchorCtr="0"/>
          <a:p>
            <a:pPr marL="273050" indent="-273050">
              <a:lnSpc>
                <a:spcPct val="140000"/>
              </a:lnSpc>
            </a:pPr>
            <a:r>
              <a:rPr lang="zh-CN" altLang="en-US" sz="2400" b="1" dirty="0">
                <a:solidFill>
                  <a:srgbClr val="A50021"/>
                </a:solidFill>
                <a:latin typeface="仿宋_GB2312" pitchFamily="49" charset="-122"/>
                <a:ea typeface="仿宋_GB2312" pitchFamily="49" charset="-122"/>
              </a:rPr>
              <a:t>董事会：</a:t>
            </a:r>
            <a:r>
              <a:rPr lang="zh-CN" altLang="en-US" sz="2400" b="1" dirty="0">
                <a:latin typeface="仿宋_GB2312" pitchFamily="49" charset="-122"/>
                <a:ea typeface="仿宋_GB2312" pitchFamily="49" charset="-122"/>
              </a:rPr>
              <a:t>负责内部控制的</a:t>
            </a:r>
            <a:r>
              <a:rPr lang="zh-CN" altLang="en-US" sz="2400" b="1" dirty="0">
                <a:solidFill>
                  <a:srgbClr val="0000CC"/>
                </a:solidFill>
                <a:latin typeface="仿宋_GB2312" pitchFamily="49" charset="-122"/>
                <a:ea typeface="仿宋_GB2312" pitchFamily="49" charset="-122"/>
              </a:rPr>
              <a:t>建立健全和有效实施</a:t>
            </a:r>
            <a:r>
              <a:rPr lang="zh-CN" altLang="en-US" sz="2400" b="1" dirty="0">
                <a:latin typeface="仿宋_GB2312" pitchFamily="49" charset="-122"/>
                <a:ea typeface="仿宋_GB2312" pitchFamily="49" charset="-122"/>
              </a:rPr>
              <a:t>，并直接影响内部控制的要素之一</a:t>
            </a:r>
            <a:r>
              <a:rPr lang="en-US" altLang="zh-CN" sz="2400" b="1">
                <a:latin typeface="Arial" panose="020B0604020202020204" pitchFamily="34" charset="0"/>
                <a:ea typeface="仿宋_GB2312" pitchFamily="49" charset="-122"/>
              </a:rPr>
              <a:t>——</a:t>
            </a:r>
            <a:r>
              <a:rPr lang="zh-CN" altLang="en-US" sz="2400" b="1" dirty="0">
                <a:latin typeface="仿宋_GB2312" pitchFamily="49" charset="-122"/>
                <a:ea typeface="仿宋_GB2312" pitchFamily="49" charset="-122"/>
              </a:rPr>
              <a:t>内部环境这一控制基础。</a:t>
            </a:r>
            <a:endParaRPr lang="zh-CN" altLang="en-US" sz="2400" b="1" dirty="0">
              <a:latin typeface="仿宋_GB2312" pitchFamily="49" charset="-122"/>
              <a:ea typeface="仿宋_GB2312" pitchFamily="49" charset="-122"/>
            </a:endParaRPr>
          </a:p>
          <a:p>
            <a:pPr marL="273050" indent="-273050">
              <a:lnSpc>
                <a:spcPct val="140000"/>
              </a:lnSpc>
            </a:pPr>
            <a:r>
              <a:rPr lang="zh-CN" altLang="en-US" sz="2400" b="1" dirty="0">
                <a:solidFill>
                  <a:srgbClr val="A50021"/>
                </a:solidFill>
                <a:latin typeface="仿宋_GB2312" pitchFamily="49" charset="-122"/>
                <a:ea typeface="仿宋_GB2312" pitchFamily="49" charset="-122"/>
              </a:rPr>
              <a:t>监事会：</a:t>
            </a:r>
            <a:r>
              <a:rPr lang="zh-CN" altLang="en-US" sz="2400" b="1" dirty="0">
                <a:latin typeface="仿宋_GB2312" pitchFamily="49" charset="-122"/>
                <a:ea typeface="仿宋_GB2312" pitchFamily="49" charset="-122"/>
              </a:rPr>
              <a:t>对董事会建立和实施内部控制进行</a:t>
            </a:r>
            <a:r>
              <a:rPr lang="zh-CN" altLang="en-US" sz="2400" b="1" dirty="0">
                <a:solidFill>
                  <a:srgbClr val="0000CC"/>
                </a:solidFill>
                <a:latin typeface="仿宋_GB2312" pitchFamily="49" charset="-122"/>
                <a:ea typeface="仿宋_GB2312" pitchFamily="49" charset="-122"/>
              </a:rPr>
              <a:t>监督。</a:t>
            </a:r>
            <a:endParaRPr lang="zh-CN" altLang="en-US" sz="2400" b="1" dirty="0">
              <a:solidFill>
                <a:srgbClr val="0000CC"/>
              </a:solidFill>
              <a:latin typeface="仿宋_GB2312" pitchFamily="49" charset="-122"/>
              <a:ea typeface="仿宋_GB2312" pitchFamily="49" charset="-122"/>
            </a:endParaRPr>
          </a:p>
          <a:p>
            <a:pPr marL="273050" indent="-273050">
              <a:lnSpc>
                <a:spcPct val="140000"/>
              </a:lnSpc>
            </a:pPr>
            <a:r>
              <a:rPr lang="zh-CN" altLang="en-US" sz="2400" b="1" dirty="0">
                <a:solidFill>
                  <a:srgbClr val="A50021"/>
                </a:solidFill>
                <a:latin typeface="仿宋_GB2312" pitchFamily="49" charset="-122"/>
                <a:ea typeface="仿宋_GB2312" pitchFamily="49" charset="-122"/>
              </a:rPr>
              <a:t>经理层：</a:t>
            </a:r>
            <a:r>
              <a:rPr lang="zh-CN" altLang="en-US" sz="2400" b="1" dirty="0">
                <a:latin typeface="仿宋_GB2312" pitchFamily="49" charset="-122"/>
                <a:ea typeface="仿宋_GB2312" pitchFamily="49" charset="-122"/>
              </a:rPr>
              <a:t>负责</a:t>
            </a:r>
            <a:r>
              <a:rPr lang="zh-CN" altLang="en-US" sz="2400" b="1" dirty="0">
                <a:solidFill>
                  <a:srgbClr val="0000CC"/>
                </a:solidFill>
                <a:latin typeface="仿宋_GB2312" pitchFamily="49" charset="-122"/>
                <a:ea typeface="仿宋_GB2312" pitchFamily="49" charset="-122"/>
              </a:rPr>
              <a:t>组织领导企业内部控制的日常运行</a:t>
            </a:r>
            <a:r>
              <a:rPr lang="zh-CN" altLang="en-US" sz="2400" b="1" dirty="0">
                <a:latin typeface="仿宋_GB2312" pitchFamily="49" charset="-122"/>
                <a:ea typeface="仿宋_GB2312" pitchFamily="49" charset="-122"/>
              </a:rPr>
              <a:t>，在内部控制中承担重要责任。</a:t>
            </a:r>
            <a:endParaRPr lang="zh-CN" altLang="en-US" sz="2400" b="1" dirty="0">
              <a:latin typeface="仿宋_GB2312" pitchFamily="49" charset="-122"/>
              <a:ea typeface="仿宋_GB2312" pitchFamily="49" charset="-122"/>
            </a:endParaRPr>
          </a:p>
          <a:p>
            <a:pPr marL="273050" indent="-273050">
              <a:lnSpc>
                <a:spcPct val="140000"/>
              </a:lnSpc>
            </a:pPr>
            <a:r>
              <a:rPr lang="zh-CN" altLang="en-US" sz="2400" b="1" dirty="0">
                <a:solidFill>
                  <a:srgbClr val="A50021"/>
                </a:solidFill>
                <a:latin typeface="仿宋_GB2312" pitchFamily="49" charset="-122"/>
                <a:ea typeface="仿宋_GB2312" pitchFamily="49" charset="-122"/>
              </a:rPr>
              <a:t>企业所有员工</a:t>
            </a:r>
            <a:r>
              <a:rPr lang="zh-CN" altLang="en-US" sz="2400" b="1" dirty="0">
                <a:latin typeface="仿宋_GB2312" pitchFamily="49" charset="-122"/>
                <a:ea typeface="仿宋_GB2312" pitchFamily="49" charset="-122"/>
              </a:rPr>
              <a:t>：在实现内部控制中</a:t>
            </a:r>
            <a:r>
              <a:rPr lang="zh-CN" altLang="en-US" sz="2400" b="1" dirty="0">
                <a:solidFill>
                  <a:srgbClr val="0000CC"/>
                </a:solidFill>
                <a:latin typeface="仿宋_GB2312" pitchFamily="49" charset="-122"/>
                <a:ea typeface="仿宋_GB2312" pitchFamily="49" charset="-122"/>
              </a:rPr>
              <a:t>承担相应职责</a:t>
            </a:r>
            <a:r>
              <a:rPr lang="zh-CN" altLang="en-US" sz="2400" b="1" dirty="0">
                <a:latin typeface="仿宋_GB2312" pitchFamily="49" charset="-122"/>
                <a:ea typeface="仿宋_GB2312" pitchFamily="49" charset="-122"/>
              </a:rPr>
              <a:t>并发挥积极作用。</a:t>
            </a:r>
            <a:endParaRPr lang="zh-CN" altLang="en-US" sz="2400" b="1" dirty="0">
              <a:latin typeface="仿宋_GB2312" pitchFamily="49" charset="-122"/>
              <a:ea typeface="仿宋_GB2312" pitchFamily="49" charset="-122"/>
            </a:endParaRPr>
          </a:p>
          <a:p>
            <a:pPr marL="273050" indent="-273050">
              <a:lnSpc>
                <a:spcPct val="140000"/>
              </a:lnSpc>
            </a:pPr>
            <a:r>
              <a:rPr lang="zh-CN" altLang="en-US" sz="2400" b="1" dirty="0">
                <a:solidFill>
                  <a:srgbClr val="0000CC"/>
                </a:solidFill>
                <a:latin typeface="仿宋_GB2312" pitchFamily="49" charset="-122"/>
                <a:ea typeface="仿宋_GB2312" pitchFamily="49" charset="-122"/>
              </a:rPr>
              <a:t>另外：</a:t>
            </a:r>
            <a:r>
              <a:rPr lang="zh-CN" altLang="en-US" sz="2400" b="1" dirty="0">
                <a:latin typeface="仿宋_GB2312" pitchFamily="49" charset="-122"/>
                <a:ea typeface="仿宋_GB2312" pitchFamily="49" charset="-122"/>
              </a:rPr>
              <a:t>企业应当在董事会下设立审计委员会，负责审查企业内部控制、监督内部控制的有效实施和内部控制自我评价情况。</a:t>
            </a:r>
            <a:r>
              <a:rPr lang="zh-CN" altLang="en-US" sz="2400" dirty="0">
                <a:latin typeface="仿宋_GB2312" pitchFamily="49" charset="-122"/>
                <a:ea typeface="仿宋_GB2312" pitchFamily="49" charset="-122"/>
              </a:rPr>
              <a:t> </a:t>
            </a:r>
            <a:endParaRPr lang="zh-CN" altLang="en-US" sz="2400" dirty="0">
              <a:latin typeface="仿宋_GB2312" pitchFamily="49" charset="-122"/>
              <a:ea typeface="仿宋_GB2312" pitchFamily="49"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a:xfrm>
            <a:off x="457200" y="274638"/>
            <a:ext cx="8229600" cy="838200"/>
          </a:xfrm>
        </p:spPr>
        <p:txBody>
          <a:bodyPr vert="horz" lIns="45720" tIns="0" rIns="45720" bIns="0" anchor="b" anchorCtr="0"/>
          <a:p>
            <a:r>
              <a:rPr lang="en-US" altLang="zh-CN" sz="3600" b="1">
                <a:solidFill>
                  <a:schemeClr val="accent2"/>
                </a:solidFill>
                <a:ea typeface="黑体" pitchFamily="2" charset="-122"/>
              </a:rPr>
              <a:t>2</a:t>
            </a:r>
            <a:r>
              <a:rPr lang="zh-CN" altLang="en-US" sz="3600" b="1" dirty="0">
                <a:solidFill>
                  <a:schemeClr val="accent2"/>
                </a:solidFill>
                <a:ea typeface="黑体" pitchFamily="2" charset="-122"/>
              </a:rPr>
              <a:t>、内部控制是一种全面控制</a:t>
            </a:r>
            <a:endParaRPr lang="zh-CN" altLang="en-US" sz="3600" b="1" dirty="0">
              <a:solidFill>
                <a:schemeClr val="accent2"/>
              </a:solidFill>
              <a:ea typeface="黑体" pitchFamily="2" charset="-122"/>
            </a:endParaRPr>
          </a:p>
        </p:txBody>
      </p:sp>
      <p:sp>
        <p:nvSpPr>
          <p:cNvPr id="387075" name="内容占位符 2"/>
          <p:cNvSpPr>
            <a:spLocks noGrp="1"/>
          </p:cNvSpPr>
          <p:nvPr>
            <p:ph idx="1"/>
          </p:nvPr>
        </p:nvSpPr>
        <p:spPr>
          <a:xfrm>
            <a:off x="0" y="1700213"/>
            <a:ext cx="9144000" cy="5157787"/>
          </a:xfrm>
          <a:ln/>
        </p:spPr>
        <p:txBody>
          <a:bodyPr vert="horz" wrap="square" lIns="91440" tIns="45720" rIns="91440" bIns="45720" anchor="t" anchorCtr="0"/>
          <a:p>
            <a:pPr marL="273050" indent="-273050">
              <a:lnSpc>
                <a:spcPct val="160000"/>
              </a:lnSpc>
            </a:pPr>
            <a:r>
              <a:rPr lang="zh-CN" altLang="en-US" sz="2400" b="1" dirty="0">
                <a:solidFill>
                  <a:srgbClr val="A50021"/>
                </a:solidFill>
                <a:ea typeface="仿宋_GB2312" pitchFamily="49" charset="-122"/>
              </a:rPr>
              <a:t>含义：</a:t>
            </a:r>
            <a:r>
              <a:rPr lang="zh-CN" altLang="en-US" sz="2400" b="1" dirty="0">
                <a:ea typeface="仿宋_GB2312" pitchFamily="49" charset="-122"/>
              </a:rPr>
              <a:t>内部控制的</a:t>
            </a:r>
            <a:r>
              <a:rPr lang="zh-CN" altLang="en-US" sz="2400" b="1" dirty="0">
                <a:solidFill>
                  <a:srgbClr val="0000CC"/>
                </a:solidFill>
                <a:ea typeface="仿宋_GB2312" pitchFamily="49" charset="-122"/>
              </a:rPr>
              <a:t>覆盖范围要足够广泛</a:t>
            </a:r>
            <a:r>
              <a:rPr lang="zh-CN" altLang="en-US" sz="2400" b="1" dirty="0">
                <a:ea typeface="仿宋_GB2312" pitchFamily="49" charset="-122"/>
              </a:rPr>
              <a:t>，涵盖企业所有的业务和事项，包含每个层级和环节，而且</a:t>
            </a:r>
            <a:r>
              <a:rPr lang="zh-CN" altLang="en-US" sz="2400" b="1" dirty="0">
                <a:solidFill>
                  <a:srgbClr val="0000CC"/>
                </a:solidFill>
                <a:ea typeface="仿宋_GB2312" pitchFamily="49" charset="-122"/>
              </a:rPr>
              <a:t>还要体现多</a:t>
            </a:r>
            <a:r>
              <a:rPr lang="zh-CN" altLang="en-US" sz="2400" b="1" u="sng" dirty="0">
                <a:solidFill>
                  <a:srgbClr val="A50021"/>
                </a:solidFill>
                <a:ea typeface="仿宋_GB2312" pitchFamily="49" charset="-122"/>
              </a:rPr>
              <a:t>重控制目标</a:t>
            </a:r>
            <a:r>
              <a:rPr lang="zh-CN" altLang="en-US" sz="2400" b="1" dirty="0">
                <a:solidFill>
                  <a:srgbClr val="0000CC"/>
                </a:solidFill>
                <a:ea typeface="仿宋_GB2312" pitchFamily="49" charset="-122"/>
              </a:rPr>
              <a:t>的要求</a:t>
            </a:r>
            <a:r>
              <a:rPr lang="zh-CN" altLang="en-US" sz="2400" dirty="0">
                <a:ea typeface="仿宋_GB2312" pitchFamily="49" charset="-122"/>
              </a:rPr>
              <a:t>。</a:t>
            </a:r>
            <a:endParaRPr lang="zh-CN" altLang="en-US" sz="2400" dirty="0">
              <a:ea typeface="仿宋_GB2312" pitchFamily="49" charset="-122"/>
            </a:endParaRPr>
          </a:p>
          <a:p>
            <a:pPr marL="273050" indent="-273050">
              <a:lnSpc>
                <a:spcPct val="160000"/>
              </a:lnSpc>
            </a:pPr>
            <a:r>
              <a:rPr lang="zh-CN" altLang="en-US" sz="2400" b="1" dirty="0">
                <a:solidFill>
                  <a:srgbClr val="A50021"/>
                </a:solidFill>
                <a:ea typeface="仿宋_GB2312" pitchFamily="49" charset="-122"/>
              </a:rPr>
              <a:t>注意两点：</a:t>
            </a:r>
            <a:endParaRPr lang="zh-CN" altLang="en-US" sz="2400" b="1" dirty="0">
              <a:solidFill>
                <a:srgbClr val="A50021"/>
              </a:solidFill>
              <a:ea typeface="仿宋_GB2312" pitchFamily="49" charset="-122"/>
            </a:endParaRPr>
          </a:p>
          <a:p>
            <a:pPr marL="273050" indent="-273050">
              <a:lnSpc>
                <a:spcPct val="130000"/>
              </a:lnSpc>
            </a:pPr>
            <a:r>
              <a:rPr lang="zh-CN" altLang="en-US" sz="2400" b="1" dirty="0">
                <a:ea typeface="仿宋_GB2312" pitchFamily="49" charset="-122"/>
              </a:rPr>
              <a:t>内部控制不仅仅是一种防弊纠错的机制，而且还是一种经营管理方法、战略实施工具，是一种为多目标的实现而进行的全面控制。</a:t>
            </a:r>
            <a:endParaRPr lang="zh-CN" altLang="en-US" sz="2400" b="1" dirty="0">
              <a:solidFill>
                <a:srgbClr val="0000CC"/>
              </a:solidFill>
              <a:ea typeface="仿宋_GB2312" pitchFamily="49" charset="-122"/>
            </a:endParaRPr>
          </a:p>
          <a:p>
            <a:pPr marL="273050" indent="-273050">
              <a:lnSpc>
                <a:spcPct val="130000"/>
              </a:lnSpc>
              <a:buFont typeface="Wingdings" panose="05000000000000000000" pitchFamily="2" charset="2"/>
              <a:buChar char="u"/>
            </a:pPr>
            <a:r>
              <a:rPr lang="zh-CN" altLang="en-US" sz="2400" b="1" dirty="0">
                <a:ea typeface="仿宋_GB2312" pitchFamily="49" charset="-122"/>
              </a:rPr>
              <a:t>内部控制只能为控制目标的实现提供</a:t>
            </a:r>
            <a:r>
              <a:rPr lang="zh-CN" altLang="en-US" sz="2400" b="1" dirty="0">
                <a:solidFill>
                  <a:srgbClr val="0000CC"/>
                </a:solidFill>
                <a:ea typeface="仿宋_GB2312" pitchFamily="49" charset="-122"/>
              </a:rPr>
              <a:t>“合理保证”，</a:t>
            </a:r>
            <a:r>
              <a:rPr lang="zh-CN" altLang="en-US" sz="2400" b="1" dirty="0">
                <a:ea typeface="仿宋_GB2312" pitchFamily="49" charset="-122"/>
              </a:rPr>
              <a:t>而不是</a:t>
            </a:r>
            <a:r>
              <a:rPr lang="zh-CN" altLang="en-US" sz="2400" b="1" dirty="0">
                <a:solidFill>
                  <a:srgbClr val="0000CC"/>
                </a:solidFill>
                <a:ea typeface="仿宋_GB2312" pitchFamily="49" charset="-122"/>
              </a:rPr>
              <a:t>“绝对保证”，</a:t>
            </a:r>
            <a:r>
              <a:rPr lang="zh-CN" altLang="en-US" sz="2400" b="1" dirty="0">
                <a:ea typeface="仿宋_GB2312" pitchFamily="49" charset="-122"/>
              </a:rPr>
              <a:t>因为：内部控制</a:t>
            </a:r>
            <a:r>
              <a:rPr lang="zh-CN" altLang="en-US" sz="2400" b="1" dirty="0">
                <a:solidFill>
                  <a:srgbClr val="A50021"/>
                </a:solidFill>
                <a:ea typeface="仿宋_GB2312" pitchFamily="49" charset="-122"/>
              </a:rPr>
              <a:t>无法作用于外部环境</a:t>
            </a:r>
            <a:r>
              <a:rPr lang="zh-CN" altLang="en-US" sz="2400" b="1" dirty="0">
                <a:ea typeface="仿宋_GB2312" pitchFamily="49" charset="-122"/>
              </a:rPr>
              <a:t>；内部控制本身也存在一定的</a:t>
            </a:r>
            <a:r>
              <a:rPr lang="zh-CN" altLang="en-US" sz="2400" b="1" dirty="0">
                <a:solidFill>
                  <a:srgbClr val="A50021"/>
                </a:solidFill>
                <a:ea typeface="仿宋_GB2312" pitchFamily="49" charset="-122"/>
              </a:rPr>
              <a:t>局限性</a:t>
            </a:r>
            <a:r>
              <a:rPr lang="zh-CN" altLang="en-US" sz="2400" b="1" dirty="0">
                <a:ea typeface="仿宋_GB2312" pitchFamily="49" charset="-122"/>
              </a:rPr>
              <a:t>。</a:t>
            </a:r>
            <a:endParaRPr lang="zh-CN" altLang="en-US" sz="2400" b="1" dirty="0">
              <a:ea typeface="仿宋_GB2312" pitchFamily="49" charset="-122"/>
            </a:endParaRPr>
          </a:p>
        </p:txBody>
      </p:sp>
      <p:pic>
        <p:nvPicPr>
          <p:cNvPr id="387076" name="图片 387075" descr="14"/>
          <p:cNvPicPr>
            <a:picLocks noChangeAspect="1"/>
          </p:cNvPicPr>
          <p:nvPr/>
        </p:nvPicPr>
        <p:blipFill>
          <a:blip r:embed="rId1"/>
          <a:stretch>
            <a:fillRect/>
          </a:stretch>
        </p:blipFill>
        <p:spPr>
          <a:xfrm>
            <a:off x="6629400" y="5334000"/>
            <a:ext cx="2514600" cy="152400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a:xfrm>
            <a:off x="457200" y="274638"/>
            <a:ext cx="8229600" cy="838200"/>
          </a:xfrm>
        </p:spPr>
        <p:txBody>
          <a:bodyPr vert="horz" lIns="45720" tIns="0" rIns="45720" bIns="0" anchor="b" anchorCtr="0"/>
          <a:p>
            <a:r>
              <a:rPr lang="en-US" altLang="zh-CN" sz="3600" b="1">
                <a:solidFill>
                  <a:schemeClr val="accent2"/>
                </a:solidFill>
                <a:ea typeface="黑体" pitchFamily="2" charset="-122"/>
              </a:rPr>
              <a:t>3</a:t>
            </a:r>
            <a:r>
              <a:rPr lang="zh-CN" altLang="en-US" sz="3600" b="1" dirty="0">
                <a:solidFill>
                  <a:schemeClr val="accent2"/>
                </a:solidFill>
                <a:ea typeface="黑体" pitchFamily="2" charset="-122"/>
              </a:rPr>
              <a:t>、内部控制是一种全程控制</a:t>
            </a:r>
            <a:endParaRPr lang="zh-CN" altLang="en-US" sz="3600" b="1" dirty="0">
              <a:solidFill>
                <a:schemeClr val="accent2"/>
              </a:solidFill>
              <a:ea typeface="黑体" pitchFamily="2" charset="-122"/>
            </a:endParaRPr>
          </a:p>
        </p:txBody>
      </p:sp>
      <p:sp>
        <p:nvSpPr>
          <p:cNvPr id="391171" name="内容占位符 2"/>
          <p:cNvSpPr>
            <a:spLocks noGrp="1"/>
          </p:cNvSpPr>
          <p:nvPr>
            <p:ph idx="1"/>
          </p:nvPr>
        </p:nvSpPr>
        <p:spPr>
          <a:xfrm>
            <a:off x="395288" y="1700213"/>
            <a:ext cx="8748712" cy="4471987"/>
          </a:xfrm>
          <a:ln/>
        </p:spPr>
        <p:txBody>
          <a:bodyPr vert="horz" wrap="square" lIns="91440" tIns="45720" rIns="91440" bIns="45720" anchor="t" anchorCtr="0"/>
          <a:p>
            <a:pPr marL="273050" indent="-273050">
              <a:lnSpc>
                <a:spcPct val="160000"/>
              </a:lnSpc>
            </a:pPr>
            <a:r>
              <a:rPr lang="zh-CN" altLang="en-US" sz="3000" b="1" dirty="0">
                <a:solidFill>
                  <a:srgbClr val="A50021"/>
                </a:solidFill>
                <a:ea typeface="仿宋_GB2312" pitchFamily="49" charset="-122"/>
              </a:rPr>
              <a:t>含义：</a:t>
            </a:r>
            <a:r>
              <a:rPr lang="zh-CN" altLang="en-US" sz="3000" b="1" dirty="0">
                <a:ea typeface="仿宋_GB2312" pitchFamily="49" charset="-122"/>
              </a:rPr>
              <a:t>指内部控制是一个</a:t>
            </a:r>
            <a:r>
              <a:rPr lang="zh-CN" altLang="en-US" sz="3000" b="1" dirty="0">
                <a:solidFill>
                  <a:srgbClr val="0000CC"/>
                </a:solidFill>
                <a:ea typeface="仿宋_GB2312" pitchFamily="49" charset="-122"/>
              </a:rPr>
              <a:t>完整的内部控制体系。</a:t>
            </a:r>
            <a:endParaRPr lang="zh-CN" altLang="en-US" sz="3000" b="1" dirty="0">
              <a:solidFill>
                <a:srgbClr val="0000CC"/>
              </a:solidFill>
              <a:ea typeface="仿宋_GB2312" pitchFamily="49" charset="-122"/>
            </a:endParaRPr>
          </a:p>
          <a:p>
            <a:pPr marL="273050" indent="-273050">
              <a:buFont typeface="Wingdings" panose="05000000000000000000" pitchFamily="2" charset="2"/>
              <a:buChar char="Ø"/>
            </a:pPr>
            <a:endParaRPr lang="zh-CN" altLang="en-US">
              <a:ea typeface="仿宋_GB2312" pitchFamily="49" charset="-122"/>
            </a:endParaRPr>
          </a:p>
          <a:p>
            <a:pPr marL="273050" indent="-273050">
              <a:buFont typeface="Wingdings" panose="05000000000000000000" pitchFamily="2" charset="2"/>
              <a:buChar char="Ø"/>
            </a:pPr>
            <a:r>
              <a:rPr lang="en-US" altLang="zh-CN" sz="3000" b="1">
                <a:ea typeface="仿宋_GB2312" pitchFamily="49" charset="-122"/>
              </a:rPr>
              <a:t>①</a:t>
            </a:r>
            <a:r>
              <a:rPr lang="zh-CN" altLang="zh-CN" sz="3000" b="1" dirty="0">
                <a:solidFill>
                  <a:srgbClr val="A50021"/>
                </a:solidFill>
                <a:ea typeface="仿宋_GB2312" pitchFamily="49" charset="-122"/>
              </a:rPr>
              <a:t>时间顺序</a:t>
            </a:r>
            <a:r>
              <a:rPr lang="zh-CN" altLang="zh-CN" sz="3000" b="1" dirty="0">
                <a:ea typeface="仿宋_GB2312" pitchFamily="49" charset="-122"/>
              </a:rPr>
              <a:t>上看</a:t>
            </a:r>
            <a:r>
              <a:rPr lang="zh-CN" altLang="en-US" sz="3000" b="1" dirty="0">
                <a:ea typeface="仿宋_GB2312" pitchFamily="49" charset="-122"/>
              </a:rPr>
              <a:t>，可分为</a:t>
            </a:r>
            <a:endParaRPr lang="zh-CN" altLang="en-US" sz="3000" b="1">
              <a:ea typeface="仿宋_GB2312" pitchFamily="49" charset="-122"/>
            </a:endParaRPr>
          </a:p>
          <a:p>
            <a:pPr marL="273050" indent="-273050">
              <a:buFont typeface="Wingdings" panose="05000000000000000000" pitchFamily="2" charset="2"/>
              <a:buChar char="Ø"/>
            </a:pPr>
            <a:endParaRPr lang="zh-CN" altLang="en-US" sz="3000" b="1">
              <a:ea typeface="仿宋_GB2312" pitchFamily="49" charset="-122"/>
            </a:endParaRPr>
          </a:p>
          <a:p>
            <a:pPr marL="273050" indent="-273050">
              <a:buFont typeface="Wingdings" panose="05000000000000000000" pitchFamily="2" charset="2"/>
              <a:buChar char="Ø"/>
            </a:pPr>
            <a:endParaRPr lang="zh-CN" altLang="en-US" sz="3000" b="1">
              <a:ea typeface="仿宋_GB2312" pitchFamily="49" charset="-122"/>
            </a:endParaRPr>
          </a:p>
          <a:p>
            <a:pPr marL="273050" indent="-273050">
              <a:buFont typeface="Wingdings" panose="05000000000000000000" pitchFamily="2" charset="2"/>
              <a:buChar char="Ø"/>
            </a:pPr>
            <a:endParaRPr lang="zh-CN" altLang="en-US" sz="3000" b="1">
              <a:ea typeface="仿宋_GB2312" pitchFamily="49" charset="-122"/>
            </a:endParaRPr>
          </a:p>
          <a:p>
            <a:pPr marL="273050" indent="-273050">
              <a:buFont typeface="Wingdings" panose="05000000000000000000" pitchFamily="2" charset="2"/>
              <a:buChar char="Ø"/>
            </a:pPr>
            <a:r>
              <a:rPr lang="en-US" altLang="zh-CN" sz="3000" b="1">
                <a:ea typeface="仿宋_GB2312" pitchFamily="49" charset="-122"/>
              </a:rPr>
              <a:t>②</a:t>
            </a:r>
            <a:r>
              <a:rPr lang="zh-CN" altLang="zh-CN" sz="3000" b="1" dirty="0">
                <a:solidFill>
                  <a:srgbClr val="A50021"/>
                </a:solidFill>
                <a:ea typeface="仿宋_GB2312" pitchFamily="49" charset="-122"/>
              </a:rPr>
              <a:t>内容</a:t>
            </a:r>
            <a:r>
              <a:rPr lang="zh-CN" altLang="zh-CN" sz="3000" b="1" dirty="0">
                <a:ea typeface="仿宋_GB2312" pitchFamily="49" charset="-122"/>
              </a:rPr>
              <a:t>上看</a:t>
            </a:r>
            <a:r>
              <a:rPr lang="zh-CN" altLang="en-US" sz="3000" b="1" dirty="0">
                <a:ea typeface="仿宋_GB2312" pitchFamily="49" charset="-122"/>
              </a:rPr>
              <a:t>，可分为</a:t>
            </a:r>
            <a:endParaRPr lang="zh-CN" altLang="en-US" sz="3000" b="1" dirty="0">
              <a:ea typeface="仿宋_GB2312" pitchFamily="49" charset="-122"/>
            </a:endParaRPr>
          </a:p>
        </p:txBody>
      </p:sp>
      <p:sp>
        <p:nvSpPr>
          <p:cNvPr id="391172" name="左大括号 391171"/>
          <p:cNvSpPr/>
          <p:nvPr/>
        </p:nvSpPr>
        <p:spPr>
          <a:xfrm>
            <a:off x="4716463" y="2708275"/>
            <a:ext cx="287337" cy="1368425"/>
          </a:xfrm>
          <a:prstGeom prst="leftBrace">
            <a:avLst>
              <a:gd name="adj1" fmla="val 39686"/>
              <a:gd name="adj2" fmla="val 50000"/>
            </a:avLst>
          </a:prstGeom>
          <a:noFill/>
          <a:ln w="38100" cap="flat" cmpd="sng">
            <a:solidFill>
              <a:srgbClr val="990099"/>
            </a:solidFill>
            <a:prstDash val="solid"/>
            <a:headEnd type="none" w="med" len="med"/>
            <a:tailEnd type="none" w="med" len="med"/>
          </a:ln>
        </p:spPr>
        <p:txBody>
          <a:bodyPr wrap="none" anchor="ctr" anchorCtr="0"/>
          <a:p>
            <a:pPr algn="ctr"/>
            <a:endParaRPr dirty="0">
              <a:solidFill>
                <a:srgbClr val="0000CC"/>
              </a:solidFill>
              <a:latin typeface="Arial" panose="020B0604020202020204" pitchFamily="34" charset="0"/>
              <a:ea typeface="宋体" pitchFamily="2" charset="-122"/>
            </a:endParaRPr>
          </a:p>
        </p:txBody>
      </p:sp>
      <p:sp>
        <p:nvSpPr>
          <p:cNvPr id="391173" name="TextBox 4"/>
          <p:cNvSpPr txBox="1"/>
          <p:nvPr/>
        </p:nvSpPr>
        <p:spPr>
          <a:xfrm>
            <a:off x="4932363" y="2420938"/>
            <a:ext cx="1439862" cy="2147887"/>
          </a:xfrm>
          <a:prstGeom prst="rect">
            <a:avLst/>
          </a:prstGeom>
          <a:noFill/>
          <a:ln w="9525">
            <a:noFill/>
          </a:ln>
        </p:spPr>
        <p:txBody>
          <a:bodyPr>
            <a:spAutoFit/>
          </a:bodyPr>
          <a:p>
            <a:pPr>
              <a:lnSpc>
                <a:spcPct val="150000"/>
              </a:lnSpc>
            </a:pPr>
            <a:r>
              <a:rPr lang="zh-CN" altLang="en-US" sz="2400" b="1" dirty="0">
                <a:latin typeface="黑体" pitchFamily="2" charset="-122"/>
                <a:ea typeface="黑体" pitchFamily="2" charset="-122"/>
              </a:rPr>
              <a:t>事前控制 </a:t>
            </a:r>
            <a:endParaRPr lang="zh-CN" altLang="en-US" sz="2400" b="1" dirty="0">
              <a:latin typeface="黑体" pitchFamily="2" charset="-122"/>
              <a:ea typeface="黑体" pitchFamily="2" charset="-122"/>
            </a:endParaRPr>
          </a:p>
          <a:p>
            <a:pPr>
              <a:lnSpc>
                <a:spcPct val="150000"/>
              </a:lnSpc>
            </a:pPr>
            <a:r>
              <a:rPr lang="zh-CN" altLang="en-US" sz="2400" b="1" dirty="0">
                <a:latin typeface="黑体" pitchFamily="2" charset="-122"/>
                <a:ea typeface="黑体" pitchFamily="2" charset="-122"/>
              </a:rPr>
              <a:t>事中控制 </a:t>
            </a:r>
            <a:endParaRPr lang="zh-CN" altLang="en-US" sz="2400" b="1" dirty="0">
              <a:latin typeface="黑体" pitchFamily="2" charset="-122"/>
              <a:ea typeface="黑体" pitchFamily="2" charset="-122"/>
            </a:endParaRPr>
          </a:p>
          <a:p>
            <a:pPr>
              <a:lnSpc>
                <a:spcPct val="150000"/>
              </a:lnSpc>
            </a:pPr>
            <a:r>
              <a:rPr lang="zh-CN" altLang="en-US" sz="2400" b="1" dirty="0">
                <a:latin typeface="黑体" pitchFamily="2" charset="-122"/>
                <a:ea typeface="黑体" pitchFamily="2" charset="-122"/>
              </a:rPr>
              <a:t>事后控制</a:t>
            </a:r>
            <a:r>
              <a:rPr lang="zh-CN" altLang="en-US" dirty="0">
                <a:latin typeface="Arial" panose="020B0604020202020204" pitchFamily="34" charset="0"/>
                <a:ea typeface="宋体" pitchFamily="2" charset="-122"/>
              </a:rPr>
              <a:t> </a:t>
            </a:r>
            <a:endParaRPr lang="zh-CN" altLang="en-US">
              <a:latin typeface="Arial" panose="020B0604020202020204" pitchFamily="34" charset="0"/>
              <a:ea typeface="宋体" pitchFamily="2" charset="-122"/>
            </a:endParaRPr>
          </a:p>
          <a:p>
            <a:pPr>
              <a:lnSpc>
                <a:spcPct val="150000"/>
              </a:lnSpc>
            </a:pPr>
            <a:endParaRPr lang="zh-CN" altLang="en-US" dirty="0">
              <a:latin typeface="Arial" panose="020B0604020202020204" pitchFamily="34" charset="0"/>
              <a:ea typeface="宋体" pitchFamily="2" charset="-122"/>
            </a:endParaRPr>
          </a:p>
        </p:txBody>
      </p:sp>
      <p:grpSp>
        <p:nvGrpSpPr>
          <p:cNvPr id="391174" name="组合 391173"/>
          <p:cNvGrpSpPr/>
          <p:nvPr/>
        </p:nvGrpSpPr>
        <p:grpSpPr>
          <a:xfrm>
            <a:off x="7092950" y="2636838"/>
            <a:ext cx="1473200" cy="3603625"/>
            <a:chOff x="4992" y="1151"/>
            <a:chExt cx="721" cy="2567"/>
          </a:xfrm>
        </p:grpSpPr>
        <p:grpSp>
          <p:nvGrpSpPr>
            <p:cNvPr id="391175" name="组合 391174"/>
            <p:cNvGrpSpPr/>
            <p:nvPr/>
          </p:nvGrpSpPr>
          <p:grpSpPr>
            <a:xfrm>
              <a:off x="5097" y="1151"/>
              <a:ext cx="391" cy="453"/>
              <a:chOff x="5097" y="1151"/>
              <a:chExt cx="391" cy="453"/>
            </a:xfrm>
          </p:grpSpPr>
          <p:sp>
            <p:nvSpPr>
              <p:cNvPr id="391176" name="任意多边形 391175"/>
              <p:cNvSpPr/>
              <p:nvPr/>
            </p:nvSpPr>
            <p:spPr>
              <a:xfrm>
                <a:off x="5240" y="1327"/>
                <a:ext cx="133" cy="277"/>
              </a:xfrm>
              <a:custGeom>
                <a:avLst/>
                <a:gdLst/>
                <a:ahLst/>
                <a:cxnLst/>
                <a:pathLst>
                  <a:path w="133" h="277">
                    <a:moveTo>
                      <a:pt x="42" y="249"/>
                    </a:moveTo>
                    <a:lnTo>
                      <a:pt x="44" y="205"/>
                    </a:lnTo>
                    <a:lnTo>
                      <a:pt x="36" y="170"/>
                    </a:lnTo>
                    <a:lnTo>
                      <a:pt x="20" y="141"/>
                    </a:lnTo>
                    <a:lnTo>
                      <a:pt x="0" y="97"/>
                    </a:lnTo>
                    <a:lnTo>
                      <a:pt x="2" y="67"/>
                    </a:lnTo>
                    <a:lnTo>
                      <a:pt x="15" y="31"/>
                    </a:lnTo>
                    <a:lnTo>
                      <a:pt x="41" y="7"/>
                    </a:lnTo>
                    <a:lnTo>
                      <a:pt x="62" y="0"/>
                    </a:lnTo>
                    <a:lnTo>
                      <a:pt x="86" y="5"/>
                    </a:lnTo>
                    <a:lnTo>
                      <a:pt x="101" y="15"/>
                    </a:lnTo>
                    <a:lnTo>
                      <a:pt x="121" y="36"/>
                    </a:lnTo>
                    <a:lnTo>
                      <a:pt x="132" y="67"/>
                    </a:lnTo>
                    <a:lnTo>
                      <a:pt x="128" y="100"/>
                    </a:lnTo>
                    <a:lnTo>
                      <a:pt x="112" y="128"/>
                    </a:lnTo>
                    <a:lnTo>
                      <a:pt x="90" y="173"/>
                    </a:lnTo>
                    <a:lnTo>
                      <a:pt x="86" y="205"/>
                    </a:lnTo>
                    <a:lnTo>
                      <a:pt x="87" y="231"/>
                    </a:lnTo>
                    <a:lnTo>
                      <a:pt x="76" y="257"/>
                    </a:lnTo>
                    <a:lnTo>
                      <a:pt x="65" y="276"/>
                    </a:lnTo>
                    <a:lnTo>
                      <a:pt x="42" y="249"/>
                    </a:lnTo>
                  </a:path>
                </a:pathLst>
              </a:custGeom>
              <a:solidFill>
                <a:schemeClr val="accent1"/>
              </a:solidFill>
              <a:ln w="12700" cap="rnd" cmpd="sng">
                <a:solidFill>
                  <a:srgbClr val="000000">
                    <a:alpha val="100000"/>
                  </a:srgbClr>
                </a:solidFill>
                <a:prstDash val="solid"/>
                <a:headEnd type="none" w="med" len="med"/>
                <a:tailEnd type="none" w="med" len="med"/>
              </a:ln>
            </p:spPr>
            <p:txBody>
              <a:bodyPr/>
              <a:p>
                <a:endParaRPr lang="zh-CN" altLang="en-US"/>
              </a:p>
            </p:txBody>
          </p:sp>
          <p:sp>
            <p:nvSpPr>
              <p:cNvPr id="391177" name="任意多边形 391176"/>
              <p:cNvSpPr/>
              <p:nvPr/>
            </p:nvSpPr>
            <p:spPr>
              <a:xfrm>
                <a:off x="5097" y="1312"/>
                <a:ext cx="90" cy="46"/>
              </a:xfrm>
              <a:custGeom>
                <a:avLst/>
                <a:gdLst/>
                <a:ahLst/>
                <a:cxnLst/>
                <a:pathLst>
                  <a:path w="90" h="46">
                    <a:moveTo>
                      <a:pt x="89" y="45"/>
                    </a:moveTo>
                    <a:lnTo>
                      <a:pt x="15" y="31"/>
                    </a:lnTo>
                    <a:lnTo>
                      <a:pt x="0" y="15"/>
                    </a:lnTo>
                    <a:lnTo>
                      <a:pt x="6" y="2"/>
                    </a:lnTo>
                    <a:lnTo>
                      <a:pt x="23" y="0"/>
                    </a:lnTo>
                    <a:lnTo>
                      <a:pt x="89" y="45"/>
                    </a:lnTo>
                  </a:path>
                </a:pathLst>
              </a:custGeom>
              <a:solidFill>
                <a:schemeClr val="accent1"/>
              </a:solidFill>
              <a:ln w="12700">
                <a:noFill/>
              </a:ln>
            </p:spPr>
            <p:txBody>
              <a:bodyPr/>
              <a:p>
                <a:endParaRPr lang="zh-CN" altLang="en-US"/>
              </a:p>
            </p:txBody>
          </p:sp>
          <p:sp>
            <p:nvSpPr>
              <p:cNvPr id="391178" name="任意多边形 391177"/>
              <p:cNvSpPr/>
              <p:nvPr/>
            </p:nvSpPr>
            <p:spPr>
              <a:xfrm>
                <a:off x="5193" y="1174"/>
                <a:ext cx="38" cy="80"/>
              </a:xfrm>
              <a:custGeom>
                <a:avLst/>
                <a:gdLst/>
                <a:ahLst/>
                <a:cxnLst/>
                <a:pathLst>
                  <a:path w="38" h="80">
                    <a:moveTo>
                      <a:pt x="37" y="79"/>
                    </a:moveTo>
                    <a:lnTo>
                      <a:pt x="0" y="29"/>
                    </a:lnTo>
                    <a:lnTo>
                      <a:pt x="4" y="7"/>
                    </a:lnTo>
                    <a:lnTo>
                      <a:pt x="22" y="0"/>
                    </a:lnTo>
                    <a:lnTo>
                      <a:pt x="31" y="15"/>
                    </a:lnTo>
                    <a:lnTo>
                      <a:pt x="37" y="79"/>
                    </a:lnTo>
                  </a:path>
                </a:pathLst>
              </a:custGeom>
              <a:solidFill>
                <a:schemeClr val="accent1"/>
              </a:solidFill>
              <a:ln w="12700">
                <a:noFill/>
              </a:ln>
            </p:spPr>
            <p:txBody>
              <a:bodyPr/>
              <a:p>
                <a:endParaRPr lang="zh-CN" altLang="en-US"/>
              </a:p>
            </p:txBody>
          </p:sp>
          <p:sp>
            <p:nvSpPr>
              <p:cNvPr id="391179" name="任意多边形 391178"/>
              <p:cNvSpPr/>
              <p:nvPr/>
            </p:nvSpPr>
            <p:spPr>
              <a:xfrm>
                <a:off x="5332" y="1151"/>
                <a:ext cx="30" cy="98"/>
              </a:xfrm>
              <a:custGeom>
                <a:avLst/>
                <a:gdLst/>
                <a:ahLst/>
                <a:cxnLst/>
                <a:pathLst>
                  <a:path w="30" h="98">
                    <a:moveTo>
                      <a:pt x="4" y="97"/>
                    </a:moveTo>
                    <a:lnTo>
                      <a:pt x="0" y="25"/>
                    </a:lnTo>
                    <a:lnTo>
                      <a:pt x="16" y="0"/>
                    </a:lnTo>
                    <a:lnTo>
                      <a:pt x="29" y="10"/>
                    </a:lnTo>
                    <a:lnTo>
                      <a:pt x="27" y="30"/>
                    </a:lnTo>
                    <a:lnTo>
                      <a:pt x="4" y="97"/>
                    </a:lnTo>
                  </a:path>
                </a:pathLst>
              </a:custGeom>
              <a:solidFill>
                <a:schemeClr val="accent1"/>
              </a:solidFill>
              <a:ln w="12700">
                <a:noFill/>
              </a:ln>
            </p:spPr>
            <p:txBody>
              <a:bodyPr/>
              <a:p>
                <a:endParaRPr lang="zh-CN" altLang="en-US"/>
              </a:p>
            </p:txBody>
          </p:sp>
          <p:sp>
            <p:nvSpPr>
              <p:cNvPr id="391180" name="任意多边形 391179"/>
              <p:cNvSpPr/>
              <p:nvPr/>
            </p:nvSpPr>
            <p:spPr>
              <a:xfrm>
                <a:off x="5407" y="1232"/>
                <a:ext cx="81" cy="59"/>
              </a:xfrm>
              <a:custGeom>
                <a:avLst/>
                <a:gdLst/>
                <a:ahLst/>
                <a:cxnLst/>
                <a:pathLst>
                  <a:path w="81" h="59">
                    <a:moveTo>
                      <a:pt x="0" y="58"/>
                    </a:moveTo>
                    <a:lnTo>
                      <a:pt x="60" y="0"/>
                    </a:lnTo>
                    <a:lnTo>
                      <a:pt x="80" y="11"/>
                    </a:lnTo>
                    <a:lnTo>
                      <a:pt x="78" y="30"/>
                    </a:lnTo>
                    <a:lnTo>
                      <a:pt x="68" y="40"/>
                    </a:lnTo>
                    <a:lnTo>
                      <a:pt x="0" y="58"/>
                    </a:lnTo>
                  </a:path>
                </a:pathLst>
              </a:custGeom>
              <a:solidFill>
                <a:schemeClr val="accent1"/>
              </a:solidFill>
              <a:ln w="12700">
                <a:noFill/>
              </a:ln>
            </p:spPr>
            <p:txBody>
              <a:bodyPr/>
              <a:p>
                <a:endParaRPr lang="zh-CN" altLang="en-US"/>
              </a:p>
            </p:txBody>
          </p:sp>
        </p:grpSp>
        <p:grpSp>
          <p:nvGrpSpPr>
            <p:cNvPr id="391181" name="组合 391180"/>
            <p:cNvGrpSpPr/>
            <p:nvPr/>
          </p:nvGrpSpPr>
          <p:grpSpPr>
            <a:xfrm>
              <a:off x="4992" y="1304"/>
              <a:ext cx="721" cy="2414"/>
              <a:chOff x="4992" y="1304"/>
              <a:chExt cx="721" cy="2414"/>
            </a:xfrm>
          </p:grpSpPr>
          <p:sp>
            <p:nvSpPr>
              <p:cNvPr id="391182" name="任意多边形 391181"/>
              <p:cNvSpPr/>
              <p:nvPr/>
            </p:nvSpPr>
            <p:spPr>
              <a:xfrm>
                <a:off x="5124" y="1703"/>
                <a:ext cx="359" cy="415"/>
              </a:xfrm>
              <a:custGeom>
                <a:avLst/>
                <a:gdLst/>
                <a:ahLst/>
                <a:cxnLst/>
                <a:pathLst>
                  <a:path w="359" h="415">
                    <a:moveTo>
                      <a:pt x="233" y="120"/>
                    </a:moveTo>
                    <a:lnTo>
                      <a:pt x="190" y="42"/>
                    </a:lnTo>
                    <a:lnTo>
                      <a:pt x="145" y="0"/>
                    </a:lnTo>
                    <a:lnTo>
                      <a:pt x="93" y="0"/>
                    </a:lnTo>
                    <a:lnTo>
                      <a:pt x="35" y="26"/>
                    </a:lnTo>
                    <a:lnTo>
                      <a:pt x="9" y="73"/>
                    </a:lnTo>
                    <a:lnTo>
                      <a:pt x="0" y="135"/>
                    </a:lnTo>
                    <a:lnTo>
                      <a:pt x="9" y="218"/>
                    </a:lnTo>
                    <a:lnTo>
                      <a:pt x="44" y="311"/>
                    </a:lnTo>
                    <a:lnTo>
                      <a:pt x="106" y="373"/>
                    </a:lnTo>
                    <a:lnTo>
                      <a:pt x="154" y="403"/>
                    </a:lnTo>
                    <a:lnTo>
                      <a:pt x="203" y="414"/>
                    </a:lnTo>
                    <a:lnTo>
                      <a:pt x="243" y="398"/>
                    </a:lnTo>
                    <a:lnTo>
                      <a:pt x="264" y="373"/>
                    </a:lnTo>
                    <a:lnTo>
                      <a:pt x="278" y="311"/>
                    </a:lnTo>
                    <a:lnTo>
                      <a:pt x="273" y="238"/>
                    </a:lnTo>
                    <a:lnTo>
                      <a:pt x="259" y="177"/>
                    </a:lnTo>
                    <a:lnTo>
                      <a:pt x="348" y="120"/>
                    </a:lnTo>
                    <a:lnTo>
                      <a:pt x="358" y="94"/>
                    </a:lnTo>
                    <a:lnTo>
                      <a:pt x="348" y="83"/>
                    </a:lnTo>
                    <a:lnTo>
                      <a:pt x="251" y="150"/>
                    </a:lnTo>
                    <a:lnTo>
                      <a:pt x="233" y="120"/>
                    </a:lnTo>
                  </a:path>
                </a:pathLst>
              </a:custGeom>
              <a:solidFill>
                <a:schemeClr val="accent1"/>
              </a:solidFill>
              <a:ln w="12700" cap="rnd" cmpd="sng">
                <a:solidFill>
                  <a:schemeClr val="tx2">
                    <a:alpha val="100000"/>
                  </a:schemeClr>
                </a:solidFill>
                <a:prstDash val="solid"/>
                <a:headEnd type="none" w="med" len="med"/>
                <a:tailEnd type="none" w="med" len="med"/>
              </a:ln>
            </p:spPr>
            <p:txBody>
              <a:bodyPr/>
              <a:p>
                <a:endParaRPr lang="zh-CN" altLang="en-US"/>
              </a:p>
            </p:txBody>
          </p:sp>
          <p:sp>
            <p:nvSpPr>
              <p:cNvPr id="391183" name="任意多边形 391182"/>
              <p:cNvSpPr/>
              <p:nvPr/>
            </p:nvSpPr>
            <p:spPr>
              <a:xfrm>
                <a:off x="5386" y="1304"/>
                <a:ext cx="318" cy="934"/>
              </a:xfrm>
              <a:custGeom>
                <a:avLst/>
                <a:gdLst/>
                <a:ahLst/>
                <a:cxnLst/>
                <a:pathLst>
                  <a:path w="318" h="934">
                    <a:moveTo>
                      <a:pt x="87" y="788"/>
                    </a:moveTo>
                    <a:lnTo>
                      <a:pt x="30" y="840"/>
                    </a:lnTo>
                    <a:lnTo>
                      <a:pt x="13" y="856"/>
                    </a:lnTo>
                    <a:lnTo>
                      <a:pt x="0" y="892"/>
                    </a:lnTo>
                    <a:lnTo>
                      <a:pt x="17" y="928"/>
                    </a:lnTo>
                    <a:lnTo>
                      <a:pt x="34" y="933"/>
                    </a:lnTo>
                    <a:lnTo>
                      <a:pt x="87" y="913"/>
                    </a:lnTo>
                    <a:lnTo>
                      <a:pt x="167" y="840"/>
                    </a:lnTo>
                    <a:lnTo>
                      <a:pt x="237" y="752"/>
                    </a:lnTo>
                    <a:lnTo>
                      <a:pt x="312" y="651"/>
                    </a:lnTo>
                    <a:lnTo>
                      <a:pt x="317" y="611"/>
                    </a:lnTo>
                    <a:lnTo>
                      <a:pt x="317" y="496"/>
                    </a:lnTo>
                    <a:lnTo>
                      <a:pt x="295" y="318"/>
                    </a:lnTo>
                    <a:lnTo>
                      <a:pt x="308" y="214"/>
                    </a:lnTo>
                    <a:lnTo>
                      <a:pt x="317" y="173"/>
                    </a:lnTo>
                    <a:lnTo>
                      <a:pt x="304" y="152"/>
                    </a:lnTo>
                    <a:lnTo>
                      <a:pt x="273" y="131"/>
                    </a:lnTo>
                    <a:lnTo>
                      <a:pt x="250" y="115"/>
                    </a:lnTo>
                    <a:lnTo>
                      <a:pt x="263" y="22"/>
                    </a:lnTo>
                    <a:lnTo>
                      <a:pt x="255" y="0"/>
                    </a:lnTo>
                    <a:lnTo>
                      <a:pt x="237" y="6"/>
                    </a:lnTo>
                    <a:lnTo>
                      <a:pt x="229" y="126"/>
                    </a:lnTo>
                    <a:lnTo>
                      <a:pt x="220" y="157"/>
                    </a:lnTo>
                    <a:lnTo>
                      <a:pt x="216" y="177"/>
                    </a:lnTo>
                    <a:lnTo>
                      <a:pt x="180" y="162"/>
                    </a:lnTo>
                    <a:lnTo>
                      <a:pt x="154" y="162"/>
                    </a:lnTo>
                    <a:lnTo>
                      <a:pt x="154" y="182"/>
                    </a:lnTo>
                    <a:lnTo>
                      <a:pt x="171" y="199"/>
                    </a:lnTo>
                    <a:lnTo>
                      <a:pt x="203" y="199"/>
                    </a:lnTo>
                    <a:lnTo>
                      <a:pt x="224" y="220"/>
                    </a:lnTo>
                    <a:lnTo>
                      <a:pt x="242" y="256"/>
                    </a:lnTo>
                    <a:lnTo>
                      <a:pt x="260" y="313"/>
                    </a:lnTo>
                    <a:lnTo>
                      <a:pt x="273" y="428"/>
                    </a:lnTo>
                    <a:lnTo>
                      <a:pt x="273" y="532"/>
                    </a:lnTo>
                    <a:lnTo>
                      <a:pt x="263" y="616"/>
                    </a:lnTo>
                    <a:lnTo>
                      <a:pt x="247" y="651"/>
                    </a:lnTo>
                    <a:lnTo>
                      <a:pt x="184" y="705"/>
                    </a:lnTo>
                    <a:lnTo>
                      <a:pt x="118" y="752"/>
                    </a:lnTo>
                    <a:lnTo>
                      <a:pt x="87" y="788"/>
                    </a:lnTo>
                  </a:path>
                </a:pathLst>
              </a:custGeom>
              <a:solidFill>
                <a:schemeClr val="accent1"/>
              </a:solidFill>
              <a:ln w="12700" cap="rnd" cmpd="sng">
                <a:solidFill>
                  <a:schemeClr val="tx2">
                    <a:alpha val="100000"/>
                  </a:schemeClr>
                </a:solidFill>
                <a:prstDash val="solid"/>
                <a:headEnd type="none" w="med" len="med"/>
                <a:tailEnd type="none" w="med" len="med"/>
              </a:ln>
            </p:spPr>
            <p:txBody>
              <a:bodyPr/>
              <a:p>
                <a:endParaRPr lang="zh-CN" altLang="en-US"/>
              </a:p>
            </p:txBody>
          </p:sp>
          <p:sp>
            <p:nvSpPr>
              <p:cNvPr id="391184" name="任意多边形 391183"/>
              <p:cNvSpPr/>
              <p:nvPr/>
            </p:nvSpPr>
            <p:spPr>
              <a:xfrm>
                <a:off x="4992" y="2173"/>
                <a:ext cx="287" cy="561"/>
              </a:xfrm>
              <a:custGeom>
                <a:avLst/>
                <a:gdLst/>
                <a:ahLst/>
                <a:cxnLst/>
                <a:pathLst>
                  <a:path w="287" h="561">
                    <a:moveTo>
                      <a:pt x="286" y="15"/>
                    </a:moveTo>
                    <a:lnTo>
                      <a:pt x="255" y="0"/>
                    </a:lnTo>
                    <a:lnTo>
                      <a:pt x="189" y="5"/>
                    </a:lnTo>
                    <a:lnTo>
                      <a:pt x="131" y="57"/>
                    </a:lnTo>
                    <a:lnTo>
                      <a:pt x="48" y="166"/>
                    </a:lnTo>
                    <a:lnTo>
                      <a:pt x="5" y="254"/>
                    </a:lnTo>
                    <a:lnTo>
                      <a:pt x="0" y="285"/>
                    </a:lnTo>
                    <a:lnTo>
                      <a:pt x="21" y="342"/>
                    </a:lnTo>
                    <a:lnTo>
                      <a:pt x="69" y="368"/>
                    </a:lnTo>
                    <a:lnTo>
                      <a:pt x="131" y="398"/>
                    </a:lnTo>
                    <a:lnTo>
                      <a:pt x="180" y="414"/>
                    </a:lnTo>
                    <a:lnTo>
                      <a:pt x="202" y="441"/>
                    </a:lnTo>
                    <a:lnTo>
                      <a:pt x="189" y="476"/>
                    </a:lnTo>
                    <a:lnTo>
                      <a:pt x="154" y="519"/>
                    </a:lnTo>
                    <a:lnTo>
                      <a:pt x="109" y="524"/>
                    </a:lnTo>
                    <a:lnTo>
                      <a:pt x="80" y="508"/>
                    </a:lnTo>
                    <a:lnTo>
                      <a:pt x="61" y="524"/>
                    </a:lnTo>
                    <a:lnTo>
                      <a:pt x="65" y="544"/>
                    </a:lnTo>
                    <a:lnTo>
                      <a:pt x="101" y="560"/>
                    </a:lnTo>
                    <a:lnTo>
                      <a:pt x="154" y="560"/>
                    </a:lnTo>
                    <a:lnTo>
                      <a:pt x="202" y="544"/>
                    </a:lnTo>
                    <a:lnTo>
                      <a:pt x="229" y="524"/>
                    </a:lnTo>
                    <a:lnTo>
                      <a:pt x="246" y="487"/>
                    </a:lnTo>
                    <a:lnTo>
                      <a:pt x="255" y="446"/>
                    </a:lnTo>
                    <a:lnTo>
                      <a:pt x="233" y="409"/>
                    </a:lnTo>
                    <a:lnTo>
                      <a:pt x="180" y="384"/>
                    </a:lnTo>
                    <a:lnTo>
                      <a:pt x="118" y="363"/>
                    </a:lnTo>
                    <a:lnTo>
                      <a:pt x="65" y="327"/>
                    </a:lnTo>
                    <a:lnTo>
                      <a:pt x="52" y="295"/>
                    </a:lnTo>
                    <a:lnTo>
                      <a:pt x="61" y="239"/>
                    </a:lnTo>
                    <a:lnTo>
                      <a:pt x="101" y="166"/>
                    </a:lnTo>
                    <a:lnTo>
                      <a:pt x="150" y="124"/>
                    </a:lnTo>
                    <a:lnTo>
                      <a:pt x="224" y="93"/>
                    </a:lnTo>
                    <a:lnTo>
                      <a:pt x="286" y="78"/>
                    </a:lnTo>
                    <a:lnTo>
                      <a:pt x="286" y="35"/>
                    </a:lnTo>
                    <a:lnTo>
                      <a:pt x="286" y="15"/>
                    </a:lnTo>
                  </a:path>
                </a:pathLst>
              </a:custGeom>
              <a:solidFill>
                <a:schemeClr val="accent1"/>
              </a:solidFill>
              <a:ln w="12700" cap="rnd" cmpd="sng">
                <a:solidFill>
                  <a:schemeClr val="tx2">
                    <a:alpha val="100000"/>
                  </a:schemeClr>
                </a:solidFill>
                <a:prstDash val="solid"/>
                <a:headEnd type="none" w="med" len="med"/>
                <a:tailEnd type="none" w="med" len="med"/>
              </a:ln>
            </p:spPr>
            <p:txBody>
              <a:bodyPr/>
              <a:p>
                <a:endParaRPr lang="zh-CN" altLang="en-US"/>
              </a:p>
            </p:txBody>
          </p:sp>
          <p:sp>
            <p:nvSpPr>
              <p:cNvPr id="391185" name="任意多边形 391184"/>
              <p:cNvSpPr/>
              <p:nvPr/>
            </p:nvSpPr>
            <p:spPr>
              <a:xfrm>
                <a:off x="5232" y="2147"/>
                <a:ext cx="268" cy="692"/>
              </a:xfrm>
              <a:custGeom>
                <a:avLst/>
                <a:gdLst/>
                <a:ahLst/>
                <a:cxnLst/>
                <a:pathLst>
                  <a:path w="268" h="692">
                    <a:moveTo>
                      <a:pt x="233" y="217"/>
                    </a:moveTo>
                    <a:lnTo>
                      <a:pt x="206" y="88"/>
                    </a:lnTo>
                    <a:lnTo>
                      <a:pt x="176" y="26"/>
                    </a:lnTo>
                    <a:lnTo>
                      <a:pt x="109" y="0"/>
                    </a:lnTo>
                    <a:lnTo>
                      <a:pt x="43" y="10"/>
                    </a:lnTo>
                    <a:lnTo>
                      <a:pt x="13" y="78"/>
                    </a:lnTo>
                    <a:lnTo>
                      <a:pt x="18" y="161"/>
                    </a:lnTo>
                    <a:lnTo>
                      <a:pt x="34" y="296"/>
                    </a:lnTo>
                    <a:lnTo>
                      <a:pt x="34" y="415"/>
                    </a:lnTo>
                    <a:lnTo>
                      <a:pt x="13" y="519"/>
                    </a:lnTo>
                    <a:lnTo>
                      <a:pt x="0" y="576"/>
                    </a:lnTo>
                    <a:lnTo>
                      <a:pt x="8" y="628"/>
                    </a:lnTo>
                    <a:lnTo>
                      <a:pt x="39" y="654"/>
                    </a:lnTo>
                    <a:lnTo>
                      <a:pt x="79" y="680"/>
                    </a:lnTo>
                    <a:lnTo>
                      <a:pt x="118" y="691"/>
                    </a:lnTo>
                    <a:lnTo>
                      <a:pt x="166" y="691"/>
                    </a:lnTo>
                    <a:lnTo>
                      <a:pt x="224" y="639"/>
                    </a:lnTo>
                    <a:lnTo>
                      <a:pt x="267" y="529"/>
                    </a:lnTo>
                    <a:lnTo>
                      <a:pt x="263" y="431"/>
                    </a:lnTo>
                    <a:lnTo>
                      <a:pt x="237" y="316"/>
                    </a:lnTo>
                    <a:lnTo>
                      <a:pt x="233" y="217"/>
                    </a:lnTo>
                  </a:path>
                </a:pathLst>
              </a:custGeom>
              <a:solidFill>
                <a:schemeClr val="accent1"/>
              </a:solidFill>
              <a:ln w="12700" cap="rnd" cmpd="sng">
                <a:solidFill>
                  <a:schemeClr val="tx2">
                    <a:alpha val="100000"/>
                  </a:schemeClr>
                </a:solidFill>
                <a:prstDash val="solid"/>
                <a:headEnd type="none" w="med" len="med"/>
                <a:tailEnd type="none" w="med" len="med"/>
              </a:ln>
            </p:spPr>
            <p:txBody>
              <a:bodyPr/>
              <a:p>
                <a:endParaRPr lang="zh-CN" altLang="en-US"/>
              </a:p>
            </p:txBody>
          </p:sp>
          <p:sp>
            <p:nvSpPr>
              <p:cNvPr id="391186" name="任意多边形 391185"/>
              <p:cNvSpPr/>
              <p:nvPr/>
            </p:nvSpPr>
            <p:spPr>
              <a:xfrm>
                <a:off x="5149" y="2715"/>
                <a:ext cx="203" cy="1003"/>
              </a:xfrm>
              <a:custGeom>
                <a:avLst/>
                <a:gdLst/>
                <a:ahLst/>
                <a:cxnLst/>
                <a:pathLst>
                  <a:path w="203" h="1003">
                    <a:moveTo>
                      <a:pt x="193" y="15"/>
                    </a:moveTo>
                    <a:lnTo>
                      <a:pt x="141" y="0"/>
                    </a:lnTo>
                    <a:lnTo>
                      <a:pt x="110" y="15"/>
                    </a:lnTo>
                    <a:lnTo>
                      <a:pt x="97" y="66"/>
                    </a:lnTo>
                    <a:lnTo>
                      <a:pt x="110" y="354"/>
                    </a:lnTo>
                    <a:lnTo>
                      <a:pt x="110" y="422"/>
                    </a:lnTo>
                    <a:lnTo>
                      <a:pt x="93" y="548"/>
                    </a:lnTo>
                    <a:lnTo>
                      <a:pt x="88" y="693"/>
                    </a:lnTo>
                    <a:lnTo>
                      <a:pt x="97" y="767"/>
                    </a:lnTo>
                    <a:lnTo>
                      <a:pt x="88" y="808"/>
                    </a:lnTo>
                    <a:lnTo>
                      <a:pt x="28" y="871"/>
                    </a:lnTo>
                    <a:lnTo>
                      <a:pt x="0" y="949"/>
                    </a:lnTo>
                    <a:lnTo>
                      <a:pt x="6" y="975"/>
                    </a:lnTo>
                    <a:lnTo>
                      <a:pt x="53" y="1002"/>
                    </a:lnTo>
                    <a:lnTo>
                      <a:pt x="66" y="991"/>
                    </a:lnTo>
                    <a:lnTo>
                      <a:pt x="71" y="944"/>
                    </a:lnTo>
                    <a:lnTo>
                      <a:pt x="84" y="876"/>
                    </a:lnTo>
                    <a:lnTo>
                      <a:pt x="106" y="845"/>
                    </a:lnTo>
                    <a:lnTo>
                      <a:pt x="131" y="824"/>
                    </a:lnTo>
                    <a:lnTo>
                      <a:pt x="154" y="798"/>
                    </a:lnTo>
                    <a:lnTo>
                      <a:pt x="158" y="777"/>
                    </a:lnTo>
                    <a:lnTo>
                      <a:pt x="145" y="751"/>
                    </a:lnTo>
                    <a:lnTo>
                      <a:pt x="131" y="736"/>
                    </a:lnTo>
                    <a:lnTo>
                      <a:pt x="123" y="673"/>
                    </a:lnTo>
                    <a:lnTo>
                      <a:pt x="131" y="542"/>
                    </a:lnTo>
                    <a:lnTo>
                      <a:pt x="163" y="391"/>
                    </a:lnTo>
                    <a:lnTo>
                      <a:pt x="193" y="270"/>
                    </a:lnTo>
                    <a:lnTo>
                      <a:pt x="202" y="125"/>
                    </a:lnTo>
                    <a:lnTo>
                      <a:pt x="193" y="15"/>
                    </a:lnTo>
                  </a:path>
                </a:pathLst>
              </a:custGeom>
              <a:solidFill>
                <a:schemeClr val="accent1"/>
              </a:solidFill>
              <a:ln w="12700" cap="rnd" cmpd="sng">
                <a:solidFill>
                  <a:schemeClr val="tx2">
                    <a:alpha val="100000"/>
                  </a:schemeClr>
                </a:solidFill>
                <a:prstDash val="solid"/>
                <a:headEnd type="none" w="med" len="med"/>
                <a:tailEnd type="none" w="med" len="med"/>
              </a:ln>
            </p:spPr>
            <p:txBody>
              <a:bodyPr/>
              <a:p>
                <a:endParaRPr lang="zh-CN" altLang="en-US"/>
              </a:p>
            </p:txBody>
          </p:sp>
          <p:sp>
            <p:nvSpPr>
              <p:cNvPr id="391187" name="任意多边形 391186"/>
              <p:cNvSpPr/>
              <p:nvPr/>
            </p:nvSpPr>
            <p:spPr>
              <a:xfrm>
                <a:off x="5376" y="2715"/>
                <a:ext cx="337" cy="845"/>
              </a:xfrm>
              <a:custGeom>
                <a:avLst/>
                <a:gdLst/>
                <a:ahLst/>
                <a:cxnLst/>
                <a:pathLst>
                  <a:path w="337" h="845">
                    <a:moveTo>
                      <a:pt x="111" y="125"/>
                    </a:moveTo>
                    <a:lnTo>
                      <a:pt x="101" y="41"/>
                    </a:lnTo>
                    <a:lnTo>
                      <a:pt x="62" y="0"/>
                    </a:lnTo>
                    <a:lnTo>
                      <a:pt x="5" y="5"/>
                    </a:lnTo>
                    <a:lnTo>
                      <a:pt x="0" y="41"/>
                    </a:lnTo>
                    <a:lnTo>
                      <a:pt x="5" y="119"/>
                    </a:lnTo>
                    <a:lnTo>
                      <a:pt x="35" y="239"/>
                    </a:lnTo>
                    <a:lnTo>
                      <a:pt x="58" y="328"/>
                    </a:lnTo>
                    <a:lnTo>
                      <a:pt x="84" y="447"/>
                    </a:lnTo>
                    <a:lnTo>
                      <a:pt x="93" y="551"/>
                    </a:lnTo>
                    <a:lnTo>
                      <a:pt x="93" y="635"/>
                    </a:lnTo>
                    <a:lnTo>
                      <a:pt x="80" y="697"/>
                    </a:lnTo>
                    <a:lnTo>
                      <a:pt x="67" y="718"/>
                    </a:lnTo>
                    <a:lnTo>
                      <a:pt x="67" y="739"/>
                    </a:lnTo>
                    <a:lnTo>
                      <a:pt x="84" y="771"/>
                    </a:lnTo>
                    <a:lnTo>
                      <a:pt x="114" y="781"/>
                    </a:lnTo>
                    <a:lnTo>
                      <a:pt x="164" y="781"/>
                    </a:lnTo>
                    <a:lnTo>
                      <a:pt x="252" y="806"/>
                    </a:lnTo>
                    <a:lnTo>
                      <a:pt x="278" y="844"/>
                    </a:lnTo>
                    <a:lnTo>
                      <a:pt x="318" y="822"/>
                    </a:lnTo>
                    <a:lnTo>
                      <a:pt x="336" y="771"/>
                    </a:lnTo>
                    <a:lnTo>
                      <a:pt x="318" y="750"/>
                    </a:lnTo>
                    <a:lnTo>
                      <a:pt x="243" y="739"/>
                    </a:lnTo>
                    <a:lnTo>
                      <a:pt x="159" y="739"/>
                    </a:lnTo>
                    <a:lnTo>
                      <a:pt x="124" y="733"/>
                    </a:lnTo>
                    <a:lnTo>
                      <a:pt x="114" y="702"/>
                    </a:lnTo>
                    <a:lnTo>
                      <a:pt x="124" y="645"/>
                    </a:lnTo>
                    <a:lnTo>
                      <a:pt x="128" y="546"/>
                    </a:lnTo>
                    <a:lnTo>
                      <a:pt x="119" y="437"/>
                    </a:lnTo>
                    <a:lnTo>
                      <a:pt x="106" y="291"/>
                    </a:lnTo>
                    <a:lnTo>
                      <a:pt x="111" y="165"/>
                    </a:lnTo>
                    <a:lnTo>
                      <a:pt x="111" y="125"/>
                    </a:lnTo>
                  </a:path>
                </a:pathLst>
              </a:custGeom>
              <a:solidFill>
                <a:schemeClr val="accent1"/>
              </a:solidFill>
              <a:ln w="12700" cap="rnd" cmpd="sng">
                <a:solidFill>
                  <a:schemeClr val="tx2">
                    <a:alpha val="100000"/>
                  </a:schemeClr>
                </a:solidFill>
                <a:prstDash val="solid"/>
                <a:headEnd type="none" w="med" len="med"/>
                <a:tailEnd type="none" w="med" len="med"/>
              </a:ln>
            </p:spPr>
            <p:txBody>
              <a:bodyPr/>
              <a:p>
                <a:endParaRPr lang="zh-CN" altLang="en-US"/>
              </a:p>
            </p:txBody>
          </p:sp>
        </p:grpSp>
      </p:grpSp>
      <p:sp>
        <p:nvSpPr>
          <p:cNvPr id="391188" name="TextBox 4"/>
          <p:cNvSpPr txBox="1"/>
          <p:nvPr/>
        </p:nvSpPr>
        <p:spPr>
          <a:xfrm>
            <a:off x="4284663" y="4365625"/>
            <a:ext cx="1852612" cy="1735138"/>
          </a:xfrm>
          <a:prstGeom prst="rect">
            <a:avLst/>
          </a:prstGeom>
          <a:noFill/>
          <a:ln w="9525">
            <a:noFill/>
          </a:ln>
        </p:spPr>
        <p:txBody>
          <a:bodyPr>
            <a:spAutoFit/>
          </a:bodyPr>
          <a:p>
            <a:pPr>
              <a:lnSpc>
                <a:spcPct val="150000"/>
              </a:lnSpc>
            </a:pPr>
            <a:r>
              <a:rPr lang="zh-CN" altLang="en-US" sz="2400" b="1" dirty="0">
                <a:latin typeface="黑体" pitchFamily="2" charset="-122"/>
                <a:ea typeface="黑体" pitchFamily="2" charset="-122"/>
              </a:rPr>
              <a:t>制度设计</a:t>
            </a:r>
            <a:endParaRPr lang="zh-CN" altLang="en-US" sz="2400" b="1" dirty="0">
              <a:latin typeface="黑体" pitchFamily="2" charset="-122"/>
              <a:ea typeface="黑体" pitchFamily="2" charset="-122"/>
            </a:endParaRPr>
          </a:p>
          <a:p>
            <a:pPr>
              <a:lnSpc>
                <a:spcPct val="150000"/>
              </a:lnSpc>
            </a:pPr>
            <a:r>
              <a:rPr lang="zh-CN" altLang="en-US" sz="2400" b="1" dirty="0">
                <a:latin typeface="黑体" pitchFamily="2" charset="-122"/>
                <a:ea typeface="黑体" pitchFamily="2" charset="-122"/>
              </a:rPr>
              <a:t>制度执行</a:t>
            </a:r>
            <a:endParaRPr lang="zh-CN" altLang="en-US" sz="2400" b="1" dirty="0">
              <a:latin typeface="黑体" pitchFamily="2" charset="-122"/>
              <a:ea typeface="黑体" pitchFamily="2" charset="-122"/>
            </a:endParaRPr>
          </a:p>
          <a:p>
            <a:pPr>
              <a:lnSpc>
                <a:spcPct val="150000"/>
              </a:lnSpc>
            </a:pPr>
            <a:r>
              <a:rPr lang="zh-CN" altLang="en-US" sz="2400" b="1" dirty="0">
                <a:latin typeface="黑体" pitchFamily="2" charset="-122"/>
                <a:ea typeface="黑体" pitchFamily="2" charset="-122"/>
              </a:rPr>
              <a:t>监督评价 </a:t>
            </a:r>
            <a:endParaRPr lang="zh-CN" altLang="en-US" sz="2400" b="1" dirty="0">
              <a:latin typeface="黑体" pitchFamily="2" charset="-122"/>
              <a:ea typeface="黑体" pitchFamily="2" charset="-122"/>
            </a:endParaRPr>
          </a:p>
        </p:txBody>
      </p:sp>
      <p:sp>
        <p:nvSpPr>
          <p:cNvPr id="391189" name="左大括号 391188"/>
          <p:cNvSpPr/>
          <p:nvPr/>
        </p:nvSpPr>
        <p:spPr>
          <a:xfrm>
            <a:off x="3995738" y="4652963"/>
            <a:ext cx="287337" cy="1368425"/>
          </a:xfrm>
          <a:prstGeom prst="leftBrace">
            <a:avLst>
              <a:gd name="adj1" fmla="val 39686"/>
              <a:gd name="adj2" fmla="val 50000"/>
            </a:avLst>
          </a:prstGeom>
          <a:noFill/>
          <a:ln w="38100" cap="flat" cmpd="sng">
            <a:solidFill>
              <a:srgbClr val="990099"/>
            </a:solidFill>
            <a:prstDash val="solid"/>
            <a:headEnd type="none" w="med" len="med"/>
            <a:tailEnd type="none" w="med" len="med"/>
          </a:ln>
        </p:spPr>
        <p:txBody>
          <a:bodyPr wrap="none" anchor="ctr" anchorCtr="0"/>
          <a:p>
            <a:pPr algn="ctr"/>
            <a:endParaRPr dirty="0">
              <a:solidFill>
                <a:srgbClr val="0000CC"/>
              </a:solidFill>
              <a:latin typeface="Arial" panose="020B0604020202020204" pitchFamily="34" charset="0"/>
              <a:ea typeface="宋体"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 name="图示 6"/>
          <p:cNvGraphicFramePr/>
          <p:nvPr/>
        </p:nvGraphicFramePr>
        <p:xfrm>
          <a:off x="467356" y="4005064"/>
          <a:ext cx="9001188" cy="228601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266" name="Rectangle 2"/>
          <p:cNvSpPr>
            <a:spLocks noGrp="1"/>
          </p:cNvSpPr>
          <p:nvPr>
            <p:ph type="title" idx="4294967295"/>
          </p:nvPr>
        </p:nvSpPr>
        <p:spPr bwMode="auto">
          <a:xfrm>
            <a:off x="428625" y="549275"/>
            <a:ext cx="8715375" cy="608013"/>
          </a:xfrm>
        </p:spPr>
        <p:txBody>
          <a:bodyPr vert="horz" wrap="square" lIns="45720" tIns="0" rIns="45720" bIns="0" numCol="1" anchor="b" anchorCtr="0" compatLnSpc="1"/>
          <a:p>
            <a:r>
              <a:rPr lang="en-US" altLang="zh-CN" sz="4000" b="1"/>
              <a:t>    </a:t>
            </a:r>
            <a:r>
              <a:rPr lang="zh-CN" altLang="en-US" sz="4200" b="1" dirty="0">
                <a:ea typeface="黑体" pitchFamily="2" charset="-122"/>
              </a:rPr>
              <a:t>内部控制的历史演进</a:t>
            </a:r>
            <a:endParaRPr lang="zh-CN" altLang="en-US" sz="4200" dirty="0">
              <a:ea typeface="黑体" pitchFamily="2" charset="-122"/>
            </a:endParaRPr>
          </a:p>
        </p:txBody>
      </p:sp>
      <p:sp>
        <p:nvSpPr>
          <p:cNvPr id="272388" name="TextBox 7"/>
          <p:cNvSpPr txBox="1"/>
          <p:nvPr/>
        </p:nvSpPr>
        <p:spPr>
          <a:xfrm>
            <a:off x="214313" y="1428750"/>
            <a:ext cx="8429625" cy="2906713"/>
          </a:xfrm>
          <a:prstGeom prst="rect">
            <a:avLst/>
          </a:prstGeom>
          <a:noFill/>
          <a:ln w="9525">
            <a:noFill/>
          </a:ln>
        </p:spPr>
        <p:txBody>
          <a:bodyPr>
            <a:spAutoFit/>
          </a:bodyPr>
          <a:p>
            <a:pPr algn="just" eaLnBrk="0" hangingPunct="0">
              <a:lnSpc>
                <a:spcPct val="150000"/>
              </a:lnSpc>
              <a:spcBef>
                <a:spcPts val="600"/>
              </a:spcBef>
              <a:buClr>
                <a:schemeClr val="tx2"/>
              </a:buClr>
              <a:buSzPct val="73000"/>
              <a:buFont typeface="Wingdings 2" panose="05020102010507070707" pitchFamily="18" charset="2"/>
              <a:buChar char="8"/>
            </a:pPr>
            <a:r>
              <a:rPr lang="zh-CN" altLang="en-US" sz="2400" b="1" dirty="0">
                <a:latin typeface="黑体" pitchFamily="2" charset="-122"/>
                <a:ea typeface="黑体" pitchFamily="2" charset="-122"/>
              </a:rPr>
              <a:t>内部控制是组织运营和管理活动发展到一定阶段的产物，是科学管理的必然要求。</a:t>
            </a:r>
            <a:endParaRPr lang="zh-CN" altLang="en-US" sz="2400" b="1">
              <a:latin typeface="黑体" pitchFamily="2" charset="-122"/>
              <a:ea typeface="黑体" pitchFamily="2" charset="-122"/>
            </a:endParaRPr>
          </a:p>
          <a:p>
            <a:pPr algn="just" eaLnBrk="0" hangingPunct="0">
              <a:lnSpc>
                <a:spcPct val="150000"/>
              </a:lnSpc>
              <a:spcBef>
                <a:spcPts val="600"/>
              </a:spcBef>
              <a:buClr>
                <a:schemeClr val="tx2"/>
              </a:buClr>
              <a:buSzPct val="73000"/>
              <a:buFont typeface="Wingdings 2" panose="05020102010507070707" pitchFamily="18" charset="2"/>
              <a:buChar char="8"/>
            </a:pPr>
            <a:r>
              <a:rPr lang="zh-CN" altLang="en-US" sz="2400" b="1" dirty="0">
                <a:latin typeface="黑体" pitchFamily="2" charset="-122"/>
                <a:ea typeface="黑体" pitchFamily="2" charset="-122"/>
              </a:rPr>
              <a:t>内部控制理论与实践的发展大体上经历了</a:t>
            </a:r>
            <a:r>
              <a:rPr lang="zh-CN" altLang="en-US" sz="2400" b="1" dirty="0">
                <a:solidFill>
                  <a:srgbClr val="3333CC"/>
                </a:solidFill>
                <a:latin typeface="黑体" pitchFamily="2" charset="-122"/>
                <a:ea typeface="黑体" pitchFamily="2" charset="-122"/>
              </a:rPr>
              <a:t>内部牵制、内部控制系统、内部控制结构、内部控制整合框架</a:t>
            </a:r>
            <a:r>
              <a:rPr lang="zh-CN" altLang="en-US" sz="2400" b="1" dirty="0">
                <a:latin typeface="黑体" pitchFamily="2" charset="-122"/>
                <a:ea typeface="黑体" pitchFamily="2" charset="-122"/>
              </a:rPr>
              <a:t>等四个不同的阶段，并已初步呈现</a:t>
            </a:r>
            <a:r>
              <a:rPr lang="zh-CN" altLang="en-US" sz="2400" b="1" dirty="0">
                <a:solidFill>
                  <a:srgbClr val="3333CC"/>
                </a:solidFill>
                <a:latin typeface="黑体" pitchFamily="2" charset="-122"/>
                <a:ea typeface="黑体" pitchFamily="2" charset="-122"/>
              </a:rPr>
              <a:t>向企业风险管理整合框架演变</a:t>
            </a:r>
            <a:r>
              <a:rPr lang="zh-CN" altLang="en-US" sz="2400" b="1" dirty="0">
                <a:latin typeface="黑体" pitchFamily="2" charset="-122"/>
                <a:ea typeface="黑体" pitchFamily="2" charset="-122"/>
              </a:rPr>
              <a:t>的趋势。</a:t>
            </a:r>
            <a:endParaRPr lang="zh-CN" altLang="en-US" sz="2400" b="1">
              <a:latin typeface="黑体" pitchFamily="2" charset="-122"/>
              <a:ea typeface="黑体" pitchFamily="2"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549275"/>
            <a:ext cx="8501063" cy="639763"/>
          </a:xfrm>
          <a:prstGeom prst="rect">
            <a:avLst/>
          </a:prstGeom>
        </p:spPr>
        <p:txBody>
          <a:bodyPr>
            <a:spAutoFit/>
          </a:bodyPr>
          <a:p>
            <a:pPr algn="just" eaLnBrk="0" hangingPunct="0">
              <a:lnSpc>
                <a:spcPct val="150000"/>
              </a:lnSpc>
              <a:spcBef>
                <a:spcPts val="600"/>
              </a:spcBef>
              <a:buClr>
                <a:schemeClr val="tx2"/>
              </a:buClr>
              <a:buSzPct val="73000"/>
              <a:buFont typeface="Wingdings 2" panose="05020102010507070707" pitchFamily="18" charset="2"/>
            </a:pPr>
            <a:r>
              <a:rPr lang="zh-CN" altLang="en-US" sz="2400" b="1" dirty="0">
                <a:solidFill>
                  <a:schemeClr val="accent2"/>
                </a:solidFill>
                <a:latin typeface="黑体" pitchFamily="2" charset="-122"/>
                <a:ea typeface="黑体" pitchFamily="2" charset="-122"/>
              </a:rPr>
              <a:t>内部控制作为组织内部的一种制度安排，意义有以下三点：</a:t>
            </a:r>
            <a:endParaRPr lang="zh-CN" altLang="en-US" sz="2400" b="1">
              <a:solidFill>
                <a:schemeClr val="accent2"/>
              </a:solidFill>
              <a:latin typeface="黑体" pitchFamily="2" charset="-122"/>
              <a:ea typeface="黑体" pitchFamily="2" charset="-122"/>
            </a:endParaRPr>
          </a:p>
        </p:txBody>
      </p:sp>
      <p:sp>
        <p:nvSpPr>
          <p:cNvPr id="274435" name="AutoShape 3"/>
          <p:cNvSpPr/>
          <p:nvPr/>
        </p:nvSpPr>
        <p:spPr>
          <a:xfrm>
            <a:off x="762000" y="5205413"/>
            <a:ext cx="2511425" cy="674687"/>
          </a:xfrm>
          <a:prstGeom prst="roundRect">
            <a:avLst>
              <a:gd name="adj" fmla="val 40389"/>
            </a:avLst>
          </a:prstGeom>
          <a:gradFill rotWithShape="1">
            <a:gsLst>
              <a:gs pos="0">
                <a:srgbClr val="7EA5D0"/>
              </a:gs>
              <a:gs pos="100000">
                <a:srgbClr val="FFFFFF"/>
              </a:gs>
            </a:gsLst>
            <a:lin ang="5400000" scaled="1"/>
            <a:tileRect/>
          </a:gradFill>
          <a:ln w="9525">
            <a:noFill/>
          </a:ln>
        </p:spPr>
        <p:txBody>
          <a:bodyPr wrap="none" anchor="ctr" anchorCtr="0"/>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grpSp>
        <p:nvGrpSpPr>
          <p:cNvPr id="274436" name="Group 4"/>
          <p:cNvGrpSpPr/>
          <p:nvPr/>
        </p:nvGrpSpPr>
        <p:grpSpPr>
          <a:xfrm>
            <a:off x="755650" y="2219325"/>
            <a:ext cx="2511425" cy="3641725"/>
            <a:chOff x="864" y="1225"/>
            <a:chExt cx="1272" cy="2294"/>
          </a:xfrm>
        </p:grpSpPr>
        <p:sp>
          <p:nvSpPr>
            <p:cNvPr id="274437" name="AutoShape 5"/>
            <p:cNvSpPr/>
            <p:nvPr/>
          </p:nvSpPr>
          <p:spPr>
            <a:xfrm>
              <a:off x="864" y="1427"/>
              <a:ext cx="1272" cy="1666"/>
            </a:xfrm>
            <a:prstGeom prst="roundRect">
              <a:avLst>
                <a:gd name="adj" fmla="val 17509"/>
              </a:avLst>
            </a:prstGeom>
            <a:gradFill rotWithShape="1">
              <a:gsLst>
                <a:gs pos="0">
                  <a:srgbClr val="4E91D4"/>
                </a:gs>
                <a:gs pos="100000">
                  <a:srgbClr val="3477A4"/>
                </a:gs>
              </a:gsLst>
              <a:lin ang="2700000" scaled="1"/>
              <a:tileRect/>
            </a:gradFill>
            <a:ln w="9525">
              <a:noFill/>
            </a:ln>
          </p:spPr>
          <p:txBody>
            <a:bodyPr wrap="none" anchor="ctr" anchorCtr="0"/>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sp>
          <p:nvSpPr>
            <p:cNvPr id="274438" name="AutoShape 6"/>
            <p:cNvSpPr/>
            <p:nvPr/>
          </p:nvSpPr>
          <p:spPr>
            <a:xfrm>
              <a:off x="884" y="1432"/>
              <a:ext cx="1233" cy="1634"/>
            </a:xfrm>
            <a:prstGeom prst="roundRect">
              <a:avLst>
                <a:gd name="adj" fmla="val 16667"/>
              </a:avLst>
            </a:prstGeom>
            <a:gradFill rotWithShape="1">
              <a:gsLst>
                <a:gs pos="0">
                  <a:srgbClr val="80D4F2"/>
                </a:gs>
                <a:gs pos="100000">
                  <a:srgbClr val="3CA1E6"/>
                </a:gs>
              </a:gsLst>
              <a:lin ang="5400000" scaled="1"/>
              <a:tileRect/>
            </a:gradFill>
            <a:ln w="9525">
              <a:noFill/>
            </a:ln>
          </p:spPr>
          <p:txBody>
            <a:bodyPr wrap="none" anchor="ctr" anchorCtr="0"/>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sp>
          <p:nvSpPr>
            <p:cNvPr id="274439" name="AutoShape 7"/>
            <p:cNvSpPr/>
            <p:nvPr/>
          </p:nvSpPr>
          <p:spPr>
            <a:xfrm>
              <a:off x="894" y="2635"/>
              <a:ext cx="1217" cy="413"/>
            </a:xfrm>
            <a:prstGeom prst="roundRect">
              <a:avLst>
                <a:gd name="adj" fmla="val 50000"/>
              </a:avLst>
            </a:prstGeom>
            <a:gradFill rotWithShape="1">
              <a:gsLst>
                <a:gs pos="0">
                  <a:srgbClr val="80D4F2">
                    <a:alpha val="0"/>
                  </a:srgbClr>
                </a:gs>
                <a:gs pos="100000">
                  <a:srgbClr val="8FD9F4"/>
                </a:gs>
              </a:gsLst>
              <a:lin ang="5400000" scaled="1"/>
              <a:tileRect/>
            </a:gradFill>
            <a:ln w="9525">
              <a:noFill/>
            </a:ln>
          </p:spPr>
          <p:txBody>
            <a:bodyPr wrap="none" anchor="ctr" anchorCtr="0"/>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sp>
          <p:nvSpPr>
            <p:cNvPr id="274440" name="AutoShape 8"/>
            <p:cNvSpPr/>
            <p:nvPr/>
          </p:nvSpPr>
          <p:spPr>
            <a:xfrm>
              <a:off x="894" y="1445"/>
              <a:ext cx="1217" cy="413"/>
            </a:xfrm>
            <a:prstGeom prst="roundRect">
              <a:avLst>
                <a:gd name="adj" fmla="val 50000"/>
              </a:avLst>
            </a:prstGeom>
            <a:gradFill rotWithShape="1">
              <a:gsLst>
                <a:gs pos="0">
                  <a:srgbClr val="D5F1FB"/>
                </a:gs>
                <a:gs pos="100000">
                  <a:srgbClr val="80D4F2">
                    <a:alpha val="0"/>
                  </a:srgbClr>
                </a:gs>
              </a:gsLst>
              <a:lin ang="5400000" scaled="1"/>
              <a:tileRect/>
            </a:gradFill>
            <a:ln w="9525">
              <a:noFill/>
            </a:ln>
          </p:spPr>
          <p:txBody>
            <a:bodyPr wrap="none" anchor="ctr" anchorCtr="0"/>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sp>
          <p:nvSpPr>
            <p:cNvPr id="274441" name="AutoShape 9"/>
            <p:cNvSpPr/>
            <p:nvPr/>
          </p:nvSpPr>
          <p:spPr>
            <a:xfrm>
              <a:off x="894" y="3106"/>
              <a:ext cx="1217" cy="413"/>
            </a:xfrm>
            <a:prstGeom prst="roundRect">
              <a:avLst>
                <a:gd name="adj" fmla="val 42856"/>
              </a:avLst>
            </a:prstGeom>
            <a:gradFill rotWithShape="1">
              <a:gsLst>
                <a:gs pos="0">
                  <a:srgbClr val="ACE7FA"/>
                </a:gs>
                <a:gs pos="100000">
                  <a:srgbClr val="FFFFFF"/>
                </a:gs>
              </a:gsLst>
              <a:lin ang="5400000" scaled="1"/>
              <a:tileRect/>
            </a:gradFill>
            <a:ln w="9525">
              <a:noFill/>
            </a:ln>
          </p:spPr>
          <p:txBody>
            <a:bodyPr wrap="none" anchor="ctr" anchorCtr="0"/>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grpSp>
          <p:nvGrpSpPr>
            <p:cNvPr id="274442" name="Group 10"/>
            <p:cNvGrpSpPr/>
            <p:nvPr/>
          </p:nvGrpSpPr>
          <p:grpSpPr>
            <a:xfrm>
              <a:off x="1301" y="1248"/>
              <a:ext cx="379" cy="374"/>
              <a:chOff x="1289" y="582"/>
              <a:chExt cx="668" cy="668"/>
            </a:xfrm>
          </p:grpSpPr>
          <p:sp>
            <p:nvSpPr>
              <p:cNvPr id="274443" name="Oval 11"/>
              <p:cNvSpPr/>
              <p:nvPr/>
            </p:nvSpPr>
            <p:spPr>
              <a:xfrm>
                <a:off x="1289" y="582"/>
                <a:ext cx="668" cy="668"/>
              </a:xfrm>
              <a:prstGeom prst="ellipse">
                <a:avLst/>
              </a:prstGeom>
              <a:solidFill>
                <a:srgbClr val="333333"/>
              </a:solidFill>
              <a:ln w="38100">
                <a:noFill/>
              </a:ln>
            </p:spPr>
            <p:txBody>
              <a:bodyPr anchor="ctr" anchorCtr="0">
                <a:spAutoFit/>
              </a:bodyPr>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sp>
            <p:nvSpPr>
              <p:cNvPr id="274444" name="Oval 12"/>
              <p:cNvSpPr/>
              <p:nvPr/>
            </p:nvSpPr>
            <p:spPr>
              <a:xfrm>
                <a:off x="1296" y="587"/>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sp>
            <p:nvSpPr>
              <p:cNvPr id="274445" name="Oval 13"/>
              <p:cNvSpPr/>
              <p:nvPr/>
            </p:nvSpPr>
            <p:spPr>
              <a:xfrm>
                <a:off x="1304" y="591"/>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sp>
            <p:nvSpPr>
              <p:cNvPr id="274446" name="Oval 14"/>
              <p:cNvSpPr/>
              <p:nvPr/>
            </p:nvSpPr>
            <p:spPr>
              <a:xfrm>
                <a:off x="1311" y="597"/>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sp>
            <p:nvSpPr>
              <p:cNvPr id="274447" name="Oval 15"/>
              <p:cNvSpPr/>
              <p:nvPr/>
            </p:nvSpPr>
            <p:spPr>
              <a:xfrm>
                <a:off x="1346" y="613"/>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grpSp>
        <p:sp>
          <p:nvSpPr>
            <p:cNvPr id="274448" name="Text Box 16"/>
            <p:cNvSpPr txBox="1"/>
            <p:nvPr/>
          </p:nvSpPr>
          <p:spPr>
            <a:xfrm>
              <a:off x="1384" y="1225"/>
              <a:ext cx="223" cy="288"/>
            </a:xfrm>
            <a:prstGeom prst="rect">
              <a:avLst/>
            </a:prstGeom>
            <a:noFill/>
            <a:ln w="9525">
              <a:noFill/>
            </a:ln>
          </p:spPr>
          <p:txBody>
            <a:bodyPr wrap="none">
              <a:spAutoFit/>
            </a:bodyPr>
            <a:p>
              <a:pPr algn="ctr" eaLnBrk="0" hangingPunct="0">
                <a:lnSpc>
                  <a:spcPct val="150000"/>
                </a:lnSpc>
                <a:spcBef>
                  <a:spcPts val="600"/>
                </a:spcBef>
                <a:buClr>
                  <a:schemeClr val="tx2"/>
                </a:buClr>
                <a:buSzPct val="73000"/>
                <a:buFont typeface="Wingdings 2" panose="05020102010507070707" pitchFamily="18" charset="2"/>
              </a:pPr>
              <a:r>
                <a:rPr lang="en-US" altLang="zh-CN" sz="2400">
                  <a:solidFill>
                    <a:srgbClr val="000000"/>
                  </a:solidFill>
                  <a:latin typeface="黑体" pitchFamily="2" charset="-122"/>
                  <a:ea typeface="宋体" pitchFamily="2" charset="-122"/>
                </a:rPr>
                <a:t>1</a:t>
              </a:r>
              <a:endParaRPr lang="en-US" altLang="zh-CN" sz="2400">
                <a:solidFill>
                  <a:srgbClr val="000000"/>
                </a:solidFill>
                <a:latin typeface="黑体" pitchFamily="2" charset="-122"/>
                <a:ea typeface="宋体" pitchFamily="2" charset="-122"/>
              </a:endParaRPr>
            </a:p>
          </p:txBody>
        </p:sp>
        <p:sp>
          <p:nvSpPr>
            <p:cNvPr id="14" name="Text Box 17"/>
            <p:cNvSpPr txBox="1">
              <a:spLocks noChangeArrowheads="1"/>
            </p:cNvSpPr>
            <p:nvPr/>
          </p:nvSpPr>
          <p:spPr bwMode="gray">
            <a:xfrm>
              <a:off x="909" y="1692"/>
              <a:ext cx="1210" cy="1105"/>
            </a:xfrm>
            <a:prstGeom prst="rect">
              <a:avLst/>
            </a:prstGeom>
            <a:noFill/>
            <a:ln w="9525" algn="ctr">
              <a:noFill/>
              <a:miter lim="800000"/>
            </a:ln>
            <a:effectLst/>
          </p:spPr>
          <p:txBody>
            <a:bodyPr>
              <a:spAutoFit/>
            </a:bodyPr>
            <a:lstStyle/>
            <a:p>
              <a:pPr marR="0" algn="ctr" defTabSz="914400" eaLnBrk="0" hangingPunct="0">
                <a:lnSpc>
                  <a:spcPct val="150000"/>
                </a:lnSpc>
                <a:spcBef>
                  <a:spcPts val="600"/>
                </a:spcBef>
                <a:buClr>
                  <a:schemeClr val="tx2"/>
                </a:buClr>
                <a:buSzPct val="73000"/>
                <a:buFont typeface="Wingdings 2" panose="05020102010507070707" pitchFamily="18" charset="2"/>
                <a:buNone/>
                <a:defRPr/>
              </a:pPr>
              <a:r>
                <a:rPr kumimoji="0" lang="zh-CN" altLang="en-US" sz="2400" b="1" kern="1200" cap="none" spc="100" normalizeH="0" baseline="0" noProof="0" dirty="0">
                  <a:latin typeface="宋体" pitchFamily="2" charset="-122"/>
                  <a:ea typeface="宋体" pitchFamily="2" charset="-122"/>
                  <a:cs typeface="+mn-cs"/>
                </a:rPr>
                <a:t>实施内部控制有助于提升企业管理水平</a:t>
              </a:r>
              <a:endParaRPr kumimoji="0" lang="en-US" altLang="zh-CN" sz="2400" kern="1200" cap="none" spc="0" normalizeH="0" baseline="0" noProof="0" dirty="0">
                <a:solidFill>
                  <a:srgbClr val="000000"/>
                </a:solidFill>
                <a:latin typeface="Verdana" panose="020B0604030504040204" pitchFamily="34" charset="0"/>
                <a:ea typeface="宋体" pitchFamily="2" charset="-122"/>
                <a:cs typeface="+mn-cs"/>
              </a:endParaRPr>
            </a:p>
          </p:txBody>
        </p:sp>
      </p:grpSp>
      <p:grpSp>
        <p:nvGrpSpPr>
          <p:cNvPr id="274450" name="Group 18"/>
          <p:cNvGrpSpPr/>
          <p:nvPr/>
        </p:nvGrpSpPr>
        <p:grpSpPr>
          <a:xfrm>
            <a:off x="3203575" y="2205038"/>
            <a:ext cx="2592388" cy="3641725"/>
            <a:chOff x="2253" y="1216"/>
            <a:chExt cx="1291" cy="2294"/>
          </a:xfrm>
        </p:grpSpPr>
        <p:sp>
          <p:nvSpPr>
            <p:cNvPr id="274451" name="AutoShape 19"/>
            <p:cNvSpPr/>
            <p:nvPr/>
          </p:nvSpPr>
          <p:spPr>
            <a:xfrm>
              <a:off x="2253" y="1427"/>
              <a:ext cx="1273" cy="1664"/>
            </a:xfrm>
            <a:prstGeom prst="roundRect">
              <a:avLst>
                <a:gd name="adj" fmla="val 17509"/>
              </a:avLst>
            </a:prstGeom>
            <a:gradFill rotWithShape="1">
              <a:gsLst>
                <a:gs pos="0">
                  <a:srgbClr val="34B034"/>
                </a:gs>
                <a:gs pos="100000">
                  <a:srgbClr val="3F8B4A"/>
                </a:gs>
              </a:gsLst>
              <a:lin ang="2700000" scaled="1"/>
              <a:tileRect/>
            </a:gradFill>
            <a:ln w="9525">
              <a:noFill/>
            </a:ln>
          </p:spPr>
          <p:txBody>
            <a:bodyPr wrap="none" anchor="ctr" anchorCtr="0"/>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sp>
          <p:nvSpPr>
            <p:cNvPr id="274452" name="AutoShape 20"/>
            <p:cNvSpPr/>
            <p:nvPr/>
          </p:nvSpPr>
          <p:spPr>
            <a:xfrm>
              <a:off x="2273" y="1432"/>
              <a:ext cx="1234" cy="1632"/>
            </a:xfrm>
            <a:prstGeom prst="roundRect">
              <a:avLst>
                <a:gd name="adj" fmla="val 16667"/>
              </a:avLst>
            </a:prstGeom>
            <a:gradFill rotWithShape="1">
              <a:gsLst>
                <a:gs pos="0">
                  <a:srgbClr val="88EA91"/>
                </a:gs>
                <a:gs pos="100000">
                  <a:srgbClr val="21D347"/>
                </a:gs>
              </a:gsLst>
              <a:lin ang="5400000" scaled="1"/>
              <a:tileRect/>
            </a:gradFill>
            <a:ln w="9525">
              <a:noFill/>
            </a:ln>
          </p:spPr>
          <p:txBody>
            <a:bodyPr wrap="none" anchor="ctr" anchorCtr="0"/>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sp>
          <p:nvSpPr>
            <p:cNvPr id="274453" name="AutoShape 21"/>
            <p:cNvSpPr/>
            <p:nvPr/>
          </p:nvSpPr>
          <p:spPr>
            <a:xfrm>
              <a:off x="2283" y="2634"/>
              <a:ext cx="1218" cy="413"/>
            </a:xfrm>
            <a:prstGeom prst="roundRect">
              <a:avLst>
                <a:gd name="adj" fmla="val 50000"/>
              </a:avLst>
            </a:prstGeom>
            <a:gradFill rotWithShape="1">
              <a:gsLst>
                <a:gs pos="0">
                  <a:srgbClr val="88EA91">
                    <a:alpha val="0"/>
                  </a:srgbClr>
                </a:gs>
                <a:gs pos="100000">
                  <a:srgbClr val="96ED9E"/>
                </a:gs>
              </a:gsLst>
              <a:lin ang="5400000" scaled="1"/>
              <a:tileRect/>
            </a:gradFill>
            <a:ln w="9525">
              <a:noFill/>
            </a:ln>
          </p:spPr>
          <p:txBody>
            <a:bodyPr wrap="none" anchor="ctr" anchorCtr="0"/>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sp>
          <p:nvSpPr>
            <p:cNvPr id="274454" name="AutoShape 22"/>
            <p:cNvSpPr/>
            <p:nvPr/>
          </p:nvSpPr>
          <p:spPr>
            <a:xfrm>
              <a:off x="2283" y="1445"/>
              <a:ext cx="1218" cy="412"/>
            </a:xfrm>
            <a:prstGeom prst="roundRect">
              <a:avLst>
                <a:gd name="adj" fmla="val 50000"/>
              </a:avLst>
            </a:prstGeom>
            <a:gradFill rotWithShape="1">
              <a:gsLst>
                <a:gs pos="0">
                  <a:srgbClr val="D7F8DA"/>
                </a:gs>
                <a:gs pos="100000">
                  <a:srgbClr val="88EA91">
                    <a:alpha val="0"/>
                  </a:srgbClr>
                </a:gs>
              </a:gsLst>
              <a:lin ang="5400000" scaled="1"/>
              <a:tileRect/>
            </a:gradFill>
            <a:ln w="9525">
              <a:noFill/>
            </a:ln>
          </p:spPr>
          <p:txBody>
            <a:bodyPr wrap="none" anchor="ctr" anchorCtr="0"/>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grpSp>
          <p:nvGrpSpPr>
            <p:cNvPr id="274455" name="Group 23"/>
            <p:cNvGrpSpPr/>
            <p:nvPr/>
          </p:nvGrpSpPr>
          <p:grpSpPr>
            <a:xfrm>
              <a:off x="2691" y="1248"/>
              <a:ext cx="378" cy="374"/>
              <a:chOff x="1289" y="582"/>
              <a:chExt cx="668" cy="668"/>
            </a:xfrm>
          </p:grpSpPr>
          <p:sp>
            <p:nvSpPr>
              <p:cNvPr id="274456" name="Oval 24"/>
              <p:cNvSpPr/>
              <p:nvPr/>
            </p:nvSpPr>
            <p:spPr>
              <a:xfrm>
                <a:off x="1289" y="582"/>
                <a:ext cx="668" cy="668"/>
              </a:xfrm>
              <a:prstGeom prst="ellipse">
                <a:avLst/>
              </a:prstGeom>
              <a:solidFill>
                <a:srgbClr val="333333"/>
              </a:solidFill>
              <a:ln w="38100">
                <a:noFill/>
              </a:ln>
            </p:spPr>
            <p:txBody>
              <a:bodyPr anchor="ctr" anchorCtr="0">
                <a:spAutoFit/>
              </a:bodyPr>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sp>
            <p:nvSpPr>
              <p:cNvPr id="274457" name="Oval 25"/>
              <p:cNvSpPr/>
              <p:nvPr/>
            </p:nvSpPr>
            <p:spPr>
              <a:xfrm>
                <a:off x="1296" y="587"/>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sp>
            <p:nvSpPr>
              <p:cNvPr id="274458" name="Oval 26"/>
              <p:cNvSpPr/>
              <p:nvPr/>
            </p:nvSpPr>
            <p:spPr>
              <a:xfrm>
                <a:off x="1304" y="591"/>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sp>
            <p:nvSpPr>
              <p:cNvPr id="274459" name="Oval 27"/>
              <p:cNvSpPr/>
              <p:nvPr/>
            </p:nvSpPr>
            <p:spPr>
              <a:xfrm>
                <a:off x="1311" y="597"/>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sp>
            <p:nvSpPr>
              <p:cNvPr id="274460" name="Oval 28"/>
              <p:cNvSpPr/>
              <p:nvPr/>
            </p:nvSpPr>
            <p:spPr>
              <a:xfrm>
                <a:off x="1346" y="613"/>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grpSp>
        <p:sp>
          <p:nvSpPr>
            <p:cNvPr id="274461" name="Text Box 29"/>
            <p:cNvSpPr txBox="1"/>
            <p:nvPr/>
          </p:nvSpPr>
          <p:spPr>
            <a:xfrm>
              <a:off x="2773" y="1216"/>
              <a:ext cx="223" cy="288"/>
            </a:xfrm>
            <a:prstGeom prst="rect">
              <a:avLst/>
            </a:prstGeom>
            <a:noFill/>
            <a:ln w="9525">
              <a:noFill/>
            </a:ln>
          </p:spPr>
          <p:txBody>
            <a:bodyPr wrap="none">
              <a:spAutoFit/>
            </a:bodyPr>
            <a:p>
              <a:pPr algn="ctr" eaLnBrk="0" hangingPunct="0">
                <a:lnSpc>
                  <a:spcPct val="150000"/>
                </a:lnSpc>
                <a:spcBef>
                  <a:spcPts val="600"/>
                </a:spcBef>
                <a:buClr>
                  <a:schemeClr val="tx2"/>
                </a:buClr>
                <a:buSzPct val="73000"/>
                <a:buFont typeface="Wingdings 2" panose="05020102010507070707" pitchFamily="18" charset="2"/>
              </a:pPr>
              <a:r>
                <a:rPr lang="en-US" altLang="zh-CN" sz="2400">
                  <a:solidFill>
                    <a:srgbClr val="000000"/>
                  </a:solidFill>
                  <a:latin typeface="黑体" pitchFamily="2" charset="-122"/>
                  <a:ea typeface="宋体" pitchFamily="2" charset="-122"/>
                </a:rPr>
                <a:t>2</a:t>
              </a:r>
              <a:endParaRPr lang="en-US" altLang="zh-CN" sz="2400">
                <a:solidFill>
                  <a:srgbClr val="000000"/>
                </a:solidFill>
                <a:latin typeface="黑体" pitchFamily="2" charset="-122"/>
                <a:ea typeface="宋体" pitchFamily="2" charset="-122"/>
              </a:endParaRPr>
            </a:p>
          </p:txBody>
        </p:sp>
        <p:sp>
          <p:nvSpPr>
            <p:cNvPr id="27" name="Text Box 30"/>
            <p:cNvSpPr txBox="1">
              <a:spLocks noChangeArrowheads="1"/>
            </p:cNvSpPr>
            <p:nvPr/>
          </p:nvSpPr>
          <p:spPr bwMode="gray">
            <a:xfrm>
              <a:off x="2298" y="1692"/>
              <a:ext cx="1210" cy="1105"/>
            </a:xfrm>
            <a:prstGeom prst="rect">
              <a:avLst/>
            </a:prstGeom>
            <a:noFill/>
            <a:ln w="9525" algn="ctr">
              <a:noFill/>
              <a:miter lim="800000"/>
            </a:ln>
            <a:effectLst/>
          </p:spPr>
          <p:txBody>
            <a:bodyPr>
              <a:spAutoFit/>
            </a:bodyPr>
            <a:lstStyle/>
            <a:p>
              <a:pPr marR="0" algn="just" defTabSz="914400" eaLnBrk="0" hangingPunct="0">
                <a:lnSpc>
                  <a:spcPct val="150000"/>
                </a:lnSpc>
                <a:spcBef>
                  <a:spcPts val="600"/>
                </a:spcBef>
                <a:buClr>
                  <a:schemeClr val="tx2"/>
                </a:buClr>
                <a:buSzPct val="100000"/>
                <a:buFont typeface="Wingdings 2" panose="05020102010507070707" pitchFamily="18" charset="2"/>
                <a:buNone/>
                <a:defRPr/>
              </a:pPr>
              <a:r>
                <a:rPr kumimoji="0" lang="zh-CN" altLang="en-US" sz="2400" b="1" kern="1200" cap="none" spc="100" normalizeH="0" baseline="0" noProof="0" dirty="0">
                  <a:latin typeface="宋体" pitchFamily="2" charset="-122"/>
                  <a:ea typeface="宋体" pitchFamily="2" charset="-122"/>
                  <a:cs typeface="+mn-cs"/>
                </a:rPr>
                <a:t>实施内部控制有助于提高企业的风险防御能力</a:t>
              </a:r>
              <a:endParaRPr kumimoji="0" lang="en-US" altLang="zh-CN" sz="2400" b="1" kern="1200" cap="none" spc="100" normalizeH="0" baseline="0" noProof="0" dirty="0">
                <a:latin typeface="宋体" pitchFamily="2" charset="-122"/>
                <a:ea typeface="宋体" pitchFamily="2" charset="-122"/>
                <a:cs typeface="+mn-cs"/>
              </a:endParaRPr>
            </a:p>
          </p:txBody>
        </p:sp>
        <p:sp>
          <p:nvSpPr>
            <p:cNvPr id="274463" name="AutoShape 31"/>
            <p:cNvSpPr/>
            <p:nvPr/>
          </p:nvSpPr>
          <p:spPr>
            <a:xfrm>
              <a:off x="2272" y="3084"/>
              <a:ext cx="1272" cy="425"/>
            </a:xfrm>
            <a:prstGeom prst="roundRect">
              <a:avLst>
                <a:gd name="adj" fmla="val 40389"/>
              </a:avLst>
            </a:prstGeom>
            <a:gradFill rotWithShape="1">
              <a:gsLst>
                <a:gs pos="0">
                  <a:srgbClr val="52E26A"/>
                </a:gs>
                <a:gs pos="100000">
                  <a:srgbClr val="FFFFFF"/>
                </a:gs>
              </a:gsLst>
              <a:lin ang="5400000" scaled="1"/>
              <a:tileRect/>
            </a:gradFill>
            <a:ln w="9525">
              <a:noFill/>
            </a:ln>
          </p:spPr>
          <p:txBody>
            <a:bodyPr wrap="none" anchor="ctr" anchorCtr="0"/>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sp>
          <p:nvSpPr>
            <p:cNvPr id="274464" name="AutoShape 32"/>
            <p:cNvSpPr/>
            <p:nvPr/>
          </p:nvSpPr>
          <p:spPr>
            <a:xfrm>
              <a:off x="2298" y="3097"/>
              <a:ext cx="1217" cy="413"/>
            </a:xfrm>
            <a:prstGeom prst="roundRect">
              <a:avLst>
                <a:gd name="adj" fmla="val 42856"/>
              </a:avLst>
            </a:prstGeom>
            <a:gradFill rotWithShape="1">
              <a:gsLst>
                <a:gs pos="0">
                  <a:srgbClr val="CBFDC7"/>
                </a:gs>
                <a:gs pos="100000">
                  <a:srgbClr val="FFFFFF"/>
                </a:gs>
              </a:gsLst>
              <a:lin ang="5400000" scaled="1"/>
              <a:tileRect/>
            </a:gradFill>
            <a:ln w="9525">
              <a:noFill/>
            </a:ln>
          </p:spPr>
          <p:txBody>
            <a:bodyPr wrap="none" anchor="ctr" anchorCtr="0"/>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grpSp>
      <p:grpSp>
        <p:nvGrpSpPr>
          <p:cNvPr id="274465" name="Group 33"/>
          <p:cNvGrpSpPr/>
          <p:nvPr/>
        </p:nvGrpSpPr>
        <p:grpSpPr>
          <a:xfrm>
            <a:off x="5765800" y="2219325"/>
            <a:ext cx="2586038" cy="3619500"/>
            <a:chOff x="3643" y="1235"/>
            <a:chExt cx="1277" cy="2280"/>
          </a:xfrm>
        </p:grpSpPr>
        <p:sp>
          <p:nvSpPr>
            <p:cNvPr id="274466" name="AutoShape 34"/>
            <p:cNvSpPr/>
            <p:nvPr/>
          </p:nvSpPr>
          <p:spPr>
            <a:xfrm>
              <a:off x="3643" y="1427"/>
              <a:ext cx="1272" cy="1664"/>
            </a:xfrm>
            <a:prstGeom prst="roundRect">
              <a:avLst>
                <a:gd name="adj" fmla="val 17509"/>
              </a:avLst>
            </a:prstGeom>
            <a:gradFill rotWithShape="1">
              <a:gsLst>
                <a:gs pos="0">
                  <a:srgbClr val="B59F43"/>
                </a:gs>
                <a:gs pos="100000">
                  <a:srgbClr val="8F8849"/>
                </a:gs>
              </a:gsLst>
              <a:lin ang="2700000" scaled="1"/>
              <a:tileRect/>
            </a:gradFill>
            <a:ln w="9525">
              <a:noFill/>
            </a:ln>
          </p:spPr>
          <p:txBody>
            <a:bodyPr wrap="none" anchor="ctr" anchorCtr="0"/>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sp>
          <p:nvSpPr>
            <p:cNvPr id="274467" name="AutoShape 35"/>
            <p:cNvSpPr/>
            <p:nvPr/>
          </p:nvSpPr>
          <p:spPr>
            <a:xfrm>
              <a:off x="3663" y="1432"/>
              <a:ext cx="1233" cy="1632"/>
            </a:xfrm>
            <a:prstGeom prst="roundRect">
              <a:avLst>
                <a:gd name="adj" fmla="val 16667"/>
              </a:avLst>
            </a:prstGeom>
            <a:gradFill rotWithShape="1">
              <a:gsLst>
                <a:gs pos="0">
                  <a:srgbClr val="EAEC86"/>
                </a:gs>
                <a:gs pos="100000">
                  <a:srgbClr val="DCCE46"/>
                </a:gs>
              </a:gsLst>
              <a:lin ang="5400000" scaled="1"/>
              <a:tileRect/>
            </a:gradFill>
            <a:ln w="9525">
              <a:noFill/>
            </a:ln>
          </p:spPr>
          <p:txBody>
            <a:bodyPr wrap="none" anchor="ctr" anchorCtr="0"/>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sp>
          <p:nvSpPr>
            <p:cNvPr id="274468" name="AutoShape 36"/>
            <p:cNvSpPr/>
            <p:nvPr/>
          </p:nvSpPr>
          <p:spPr>
            <a:xfrm>
              <a:off x="3673" y="2634"/>
              <a:ext cx="1217" cy="413"/>
            </a:xfrm>
            <a:prstGeom prst="roundRect">
              <a:avLst>
                <a:gd name="adj" fmla="val 50000"/>
              </a:avLst>
            </a:prstGeom>
            <a:gradFill rotWithShape="1">
              <a:gsLst>
                <a:gs pos="0">
                  <a:srgbClr val="EAEC86">
                    <a:alpha val="0"/>
                  </a:srgbClr>
                </a:gs>
                <a:gs pos="100000">
                  <a:srgbClr val="EDEE95"/>
                </a:gs>
              </a:gsLst>
              <a:lin ang="5400000" scaled="1"/>
              <a:tileRect/>
            </a:gradFill>
            <a:ln w="9525">
              <a:noFill/>
            </a:ln>
          </p:spPr>
          <p:txBody>
            <a:bodyPr wrap="none" anchor="ctr" anchorCtr="0"/>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sp>
          <p:nvSpPr>
            <p:cNvPr id="274469" name="AutoShape 37"/>
            <p:cNvSpPr/>
            <p:nvPr/>
          </p:nvSpPr>
          <p:spPr>
            <a:xfrm>
              <a:off x="3673" y="1445"/>
              <a:ext cx="1217" cy="412"/>
            </a:xfrm>
            <a:prstGeom prst="roundRect">
              <a:avLst>
                <a:gd name="adj" fmla="val 50000"/>
              </a:avLst>
            </a:prstGeom>
            <a:gradFill rotWithShape="1">
              <a:gsLst>
                <a:gs pos="0">
                  <a:srgbClr val="F8F9D7"/>
                </a:gs>
                <a:gs pos="100000">
                  <a:srgbClr val="EAEC86">
                    <a:alpha val="0"/>
                  </a:srgbClr>
                </a:gs>
              </a:gsLst>
              <a:lin ang="5400000" scaled="1"/>
              <a:tileRect/>
            </a:gradFill>
            <a:ln w="9525">
              <a:noFill/>
            </a:ln>
          </p:spPr>
          <p:txBody>
            <a:bodyPr wrap="none" anchor="ctr" anchorCtr="0"/>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grpSp>
          <p:nvGrpSpPr>
            <p:cNvPr id="274470" name="Group 38"/>
            <p:cNvGrpSpPr/>
            <p:nvPr/>
          </p:nvGrpSpPr>
          <p:grpSpPr>
            <a:xfrm>
              <a:off x="4080" y="1248"/>
              <a:ext cx="379" cy="374"/>
              <a:chOff x="1289" y="582"/>
              <a:chExt cx="668" cy="668"/>
            </a:xfrm>
          </p:grpSpPr>
          <p:sp>
            <p:nvSpPr>
              <p:cNvPr id="274471" name="Oval 39"/>
              <p:cNvSpPr/>
              <p:nvPr/>
            </p:nvSpPr>
            <p:spPr>
              <a:xfrm>
                <a:off x="1289" y="582"/>
                <a:ext cx="668" cy="668"/>
              </a:xfrm>
              <a:prstGeom prst="ellipse">
                <a:avLst/>
              </a:prstGeom>
              <a:solidFill>
                <a:srgbClr val="333333"/>
              </a:solidFill>
              <a:ln w="38100">
                <a:noFill/>
              </a:ln>
            </p:spPr>
            <p:txBody>
              <a:bodyPr anchor="ctr" anchorCtr="0">
                <a:spAutoFit/>
              </a:bodyPr>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sp>
            <p:nvSpPr>
              <p:cNvPr id="274472" name="Oval 40"/>
              <p:cNvSpPr/>
              <p:nvPr/>
            </p:nvSpPr>
            <p:spPr>
              <a:xfrm>
                <a:off x="1296" y="587"/>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sp>
            <p:nvSpPr>
              <p:cNvPr id="274473" name="Oval 41"/>
              <p:cNvSpPr/>
              <p:nvPr/>
            </p:nvSpPr>
            <p:spPr>
              <a:xfrm>
                <a:off x="1304" y="591"/>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sp>
            <p:nvSpPr>
              <p:cNvPr id="274474" name="Oval 42"/>
              <p:cNvSpPr/>
              <p:nvPr/>
            </p:nvSpPr>
            <p:spPr>
              <a:xfrm>
                <a:off x="1311" y="597"/>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sp>
            <p:nvSpPr>
              <p:cNvPr id="274475" name="Oval 43"/>
              <p:cNvSpPr/>
              <p:nvPr/>
            </p:nvSpPr>
            <p:spPr>
              <a:xfrm>
                <a:off x="1346" y="613"/>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grpSp>
        <p:sp>
          <p:nvSpPr>
            <p:cNvPr id="274476" name="Text Box 44"/>
            <p:cNvSpPr txBox="1"/>
            <p:nvPr/>
          </p:nvSpPr>
          <p:spPr>
            <a:xfrm>
              <a:off x="4163" y="1235"/>
              <a:ext cx="223" cy="288"/>
            </a:xfrm>
            <a:prstGeom prst="rect">
              <a:avLst/>
            </a:prstGeom>
            <a:noFill/>
            <a:ln w="9525">
              <a:noFill/>
            </a:ln>
          </p:spPr>
          <p:txBody>
            <a:bodyPr wrap="none">
              <a:spAutoFit/>
            </a:bodyPr>
            <a:p>
              <a:pPr algn="ctr" eaLnBrk="0" hangingPunct="0">
                <a:lnSpc>
                  <a:spcPct val="150000"/>
                </a:lnSpc>
                <a:spcBef>
                  <a:spcPts val="600"/>
                </a:spcBef>
                <a:buClr>
                  <a:schemeClr val="tx2"/>
                </a:buClr>
                <a:buSzPct val="73000"/>
                <a:buFont typeface="Wingdings 2" panose="05020102010507070707" pitchFamily="18" charset="2"/>
              </a:pPr>
              <a:r>
                <a:rPr lang="en-US" altLang="zh-CN" sz="2400">
                  <a:solidFill>
                    <a:srgbClr val="000000"/>
                  </a:solidFill>
                  <a:latin typeface="黑体" pitchFamily="2" charset="-122"/>
                  <a:ea typeface="宋体" pitchFamily="2" charset="-122"/>
                </a:rPr>
                <a:t>3</a:t>
              </a:r>
              <a:endParaRPr lang="en-US" altLang="zh-CN" sz="2400">
                <a:solidFill>
                  <a:srgbClr val="000000"/>
                </a:solidFill>
                <a:latin typeface="黑体" pitchFamily="2" charset="-122"/>
                <a:ea typeface="宋体" pitchFamily="2" charset="-122"/>
              </a:endParaRPr>
            </a:p>
          </p:txBody>
        </p:sp>
        <p:sp>
          <p:nvSpPr>
            <p:cNvPr id="42" name="Text Box 45"/>
            <p:cNvSpPr txBox="1">
              <a:spLocks noChangeArrowheads="1"/>
            </p:cNvSpPr>
            <p:nvPr/>
          </p:nvSpPr>
          <p:spPr bwMode="gray">
            <a:xfrm>
              <a:off x="3687" y="1692"/>
              <a:ext cx="1211" cy="1105"/>
            </a:xfrm>
            <a:prstGeom prst="rect">
              <a:avLst/>
            </a:prstGeom>
            <a:noFill/>
            <a:ln w="9525" algn="ctr">
              <a:noFill/>
              <a:miter lim="800000"/>
            </a:ln>
            <a:effectLst/>
          </p:spPr>
          <p:txBody>
            <a:bodyPr>
              <a:spAutoFit/>
            </a:bodyPr>
            <a:lstStyle/>
            <a:p>
              <a:pPr marR="0" algn="just" defTabSz="914400" eaLnBrk="0" hangingPunct="0">
                <a:lnSpc>
                  <a:spcPct val="150000"/>
                </a:lnSpc>
                <a:spcBef>
                  <a:spcPts val="600"/>
                </a:spcBef>
                <a:buClr>
                  <a:schemeClr val="tx2"/>
                </a:buClr>
                <a:buSzPct val="100000"/>
                <a:buFont typeface="Wingdings 2" panose="05020102010507070707" pitchFamily="18" charset="2"/>
                <a:buNone/>
                <a:defRPr/>
              </a:pPr>
              <a:r>
                <a:rPr kumimoji="0" lang="zh-CN" altLang="en-US" sz="2400" b="1" kern="1200" cap="none" spc="100" normalizeH="0" baseline="0" noProof="0" dirty="0">
                  <a:latin typeface="宋体" pitchFamily="2" charset="-122"/>
                  <a:ea typeface="宋体" pitchFamily="2" charset="-122"/>
                  <a:cs typeface="+mn-cs"/>
                </a:rPr>
                <a:t>实施内部控制有助于维护社会公众的利益</a:t>
              </a:r>
              <a:endParaRPr kumimoji="0" lang="zh-CN" altLang="en-US" sz="2400" b="1" kern="1200" cap="none" spc="100" normalizeH="0" baseline="0" noProof="0" dirty="0">
                <a:latin typeface="宋体" pitchFamily="2" charset="-122"/>
                <a:ea typeface="宋体" pitchFamily="2" charset="-122"/>
                <a:cs typeface="+mn-cs"/>
              </a:endParaRPr>
            </a:p>
          </p:txBody>
        </p:sp>
        <p:sp>
          <p:nvSpPr>
            <p:cNvPr id="274478" name="AutoShape 46"/>
            <p:cNvSpPr/>
            <p:nvPr/>
          </p:nvSpPr>
          <p:spPr>
            <a:xfrm>
              <a:off x="3648" y="3089"/>
              <a:ext cx="1272" cy="425"/>
            </a:xfrm>
            <a:prstGeom prst="roundRect">
              <a:avLst>
                <a:gd name="adj" fmla="val 40389"/>
              </a:avLst>
            </a:prstGeom>
            <a:gradFill rotWithShape="1">
              <a:gsLst>
                <a:gs pos="0">
                  <a:srgbClr val="D7D45D"/>
                </a:gs>
                <a:gs pos="100000">
                  <a:srgbClr val="FFFFFF"/>
                </a:gs>
              </a:gsLst>
              <a:lin ang="5400000" scaled="1"/>
              <a:tileRect/>
            </a:gradFill>
            <a:ln w="9525">
              <a:noFill/>
            </a:ln>
          </p:spPr>
          <p:txBody>
            <a:bodyPr wrap="none" anchor="ctr" anchorCtr="0"/>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sp>
          <p:nvSpPr>
            <p:cNvPr id="274479" name="AutoShape 47"/>
            <p:cNvSpPr/>
            <p:nvPr/>
          </p:nvSpPr>
          <p:spPr>
            <a:xfrm>
              <a:off x="3674" y="3102"/>
              <a:ext cx="1217" cy="413"/>
            </a:xfrm>
            <a:prstGeom prst="roundRect">
              <a:avLst>
                <a:gd name="adj" fmla="val 42856"/>
              </a:avLst>
            </a:prstGeom>
            <a:gradFill rotWithShape="1">
              <a:gsLst>
                <a:gs pos="0">
                  <a:srgbClr val="FAFDC7"/>
                </a:gs>
                <a:gs pos="100000">
                  <a:srgbClr val="FFFFFF"/>
                </a:gs>
              </a:gsLst>
              <a:lin ang="5400000" scaled="1"/>
              <a:tileRect/>
            </a:gradFill>
            <a:ln w="9525">
              <a:noFill/>
            </a:ln>
          </p:spPr>
          <p:txBody>
            <a:bodyPr wrap="none" anchor="ctr" anchorCtr="0"/>
            <a:p>
              <a:pPr algn="ctr" eaLnBrk="0" hangingPunct="0">
                <a:lnSpc>
                  <a:spcPct val="150000"/>
                </a:lnSpc>
                <a:spcBef>
                  <a:spcPts val="600"/>
                </a:spcBef>
                <a:buClr>
                  <a:schemeClr val="tx2"/>
                </a:buClr>
                <a:buSzPct val="73000"/>
                <a:buFont typeface="Wingdings 2" panose="05020102010507070707" pitchFamily="18" charset="2"/>
              </a:pPr>
              <a:endParaRPr sz="4800" b="1" dirty="0">
                <a:solidFill>
                  <a:srgbClr val="5A2C64"/>
                </a:solidFill>
                <a:latin typeface="黑体" pitchFamily="2" charset="-122"/>
                <a:ea typeface="黑体" pitchFamily="2" charset="-122"/>
              </a:endParaRPr>
            </a:p>
          </p:txBody>
        </p:sp>
      </p:grpSp>
    </p:spTree>
  </p:cSld>
  <p:clrMapOvr>
    <a:masterClrMapping/>
  </p:clrMapOvr>
  <p:timing>
    <p:tnLst>
      <p:par>
        <p:cTn id="1" dur="indefinite" restart="never" nodeType="tmRoot"/>
      </p:par>
    </p:tnLst>
    <p:bldLst>
      <p:bldP spid="4"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5458" name="标题 275457"/>
          <p:cNvSpPr>
            <a:spLocks noGrp="1"/>
          </p:cNvSpPr>
          <p:nvPr>
            <p:ph type="title"/>
          </p:nvPr>
        </p:nvSpPr>
        <p:spPr>
          <a:ln/>
        </p:spPr>
        <p:txBody>
          <a:bodyPr anchor="ctr" anchorCtr="0"/>
          <a:p>
            <a:r>
              <a:rPr lang="zh-CN" altLang="en-US" sz="3600" b="1" dirty="0">
                <a:solidFill>
                  <a:schemeClr val="accent2"/>
                </a:solidFill>
                <a:latin typeface="黑体" pitchFamily="2" charset="-122"/>
              </a:rPr>
              <a:t>二、我国企业内部控制规范的框架体系</a:t>
            </a:r>
            <a:endParaRPr lang="zh-CN" altLang="en-US" sz="3600" b="1" dirty="0">
              <a:solidFill>
                <a:schemeClr val="accent2"/>
              </a:solidFill>
              <a:latin typeface="黑体" pitchFamily="2" charset="-122"/>
            </a:endParaRPr>
          </a:p>
        </p:txBody>
      </p:sp>
      <p:sp>
        <p:nvSpPr>
          <p:cNvPr id="275459" name="文本占位符 275458"/>
          <p:cNvSpPr>
            <a:spLocks noGrp="1"/>
          </p:cNvSpPr>
          <p:nvPr>
            <p:ph type="body" idx="1"/>
          </p:nvPr>
        </p:nvSpPr>
        <p:spPr>
          <a:xfrm>
            <a:off x="323850" y="1752600"/>
            <a:ext cx="8424863" cy="4267200"/>
          </a:xfrm>
          <a:ln/>
        </p:spPr>
        <p:txBody>
          <a:bodyPr/>
          <a:p>
            <a:r>
              <a:rPr lang="en-US" altLang="zh-CN" sz="3000" b="1">
                <a:solidFill>
                  <a:schemeClr val="accent2"/>
                </a:solidFill>
              </a:rPr>
              <a:t>2008</a:t>
            </a:r>
            <a:r>
              <a:rPr lang="zh-CN" altLang="en-US" sz="3000" b="1" dirty="0">
                <a:solidFill>
                  <a:schemeClr val="accent2"/>
                </a:solidFill>
              </a:rPr>
              <a:t>年</a:t>
            </a:r>
            <a:r>
              <a:rPr lang="en-US" altLang="zh-CN" sz="3000" b="1">
                <a:solidFill>
                  <a:schemeClr val="accent2"/>
                </a:solidFill>
              </a:rPr>
              <a:t>5</a:t>
            </a:r>
            <a:r>
              <a:rPr lang="zh-CN" altLang="en-US" sz="3000" b="1" dirty="0">
                <a:solidFill>
                  <a:schemeClr val="accent2"/>
                </a:solidFill>
              </a:rPr>
              <a:t>月</a:t>
            </a:r>
            <a:r>
              <a:rPr lang="en-US" altLang="zh-CN" sz="3000" b="1">
                <a:solidFill>
                  <a:schemeClr val="accent2"/>
                </a:solidFill>
              </a:rPr>
              <a:t>22</a:t>
            </a:r>
            <a:r>
              <a:rPr lang="zh-CN" altLang="en-US" sz="3000" b="1" dirty="0">
                <a:solidFill>
                  <a:schemeClr val="accent2"/>
                </a:solidFill>
              </a:rPr>
              <a:t>日</a:t>
            </a:r>
            <a:r>
              <a:rPr lang="zh-CN" altLang="en-US" sz="3000" b="1" dirty="0"/>
              <a:t>，财政部会同证监会、审计署、银监会、保监会出台</a:t>
            </a:r>
            <a:r>
              <a:rPr lang="en-US" altLang="zh-CN" sz="3000" b="1">
                <a:solidFill>
                  <a:srgbClr val="3333CC"/>
                </a:solidFill>
              </a:rPr>
              <a:t>《</a:t>
            </a:r>
            <a:r>
              <a:rPr lang="zh-CN" altLang="en-US" sz="3000" b="1" dirty="0">
                <a:solidFill>
                  <a:srgbClr val="3333CC"/>
                </a:solidFill>
              </a:rPr>
              <a:t>企业内部控制基本规范</a:t>
            </a:r>
            <a:r>
              <a:rPr lang="en-US" altLang="zh-CN" sz="3000" b="1">
                <a:solidFill>
                  <a:srgbClr val="3333CC"/>
                </a:solidFill>
              </a:rPr>
              <a:t>》</a:t>
            </a:r>
            <a:r>
              <a:rPr lang="zh-CN" altLang="en-US" sz="3000" b="1" dirty="0"/>
              <a:t>（以下简称“基本规范”）。</a:t>
            </a:r>
            <a:endParaRPr lang="zh-CN" altLang="en-US" sz="3000" b="1" dirty="0"/>
          </a:p>
          <a:p>
            <a:r>
              <a:rPr lang="en-US" altLang="zh-CN" sz="3000" b="1">
                <a:solidFill>
                  <a:schemeClr val="accent2"/>
                </a:solidFill>
              </a:rPr>
              <a:t>2010</a:t>
            </a:r>
            <a:r>
              <a:rPr lang="zh-CN" altLang="en-US" sz="3000" b="1" dirty="0">
                <a:solidFill>
                  <a:schemeClr val="accent2"/>
                </a:solidFill>
              </a:rPr>
              <a:t>年</a:t>
            </a:r>
            <a:r>
              <a:rPr lang="en-US" altLang="zh-CN" sz="3000" b="1">
                <a:solidFill>
                  <a:schemeClr val="accent2"/>
                </a:solidFill>
              </a:rPr>
              <a:t>4</a:t>
            </a:r>
            <a:r>
              <a:rPr lang="zh-CN" altLang="en-US" sz="3000" b="1" dirty="0">
                <a:solidFill>
                  <a:schemeClr val="accent2"/>
                </a:solidFill>
              </a:rPr>
              <a:t>月</a:t>
            </a:r>
            <a:r>
              <a:rPr lang="en-US" altLang="zh-CN" sz="3000" b="1">
                <a:solidFill>
                  <a:schemeClr val="accent2"/>
                </a:solidFill>
              </a:rPr>
              <a:t>15</a:t>
            </a:r>
            <a:r>
              <a:rPr lang="zh-CN" altLang="en-US" sz="3000" b="1" dirty="0">
                <a:solidFill>
                  <a:schemeClr val="accent2"/>
                </a:solidFill>
              </a:rPr>
              <a:t>日，</a:t>
            </a:r>
            <a:r>
              <a:rPr lang="zh-CN" altLang="en-US" sz="3000" b="1" dirty="0"/>
              <a:t>又发布了</a:t>
            </a:r>
            <a:r>
              <a:rPr lang="en-US" altLang="zh-CN" sz="3000" b="1">
                <a:solidFill>
                  <a:srgbClr val="3333CC"/>
                </a:solidFill>
              </a:rPr>
              <a:t>《</a:t>
            </a:r>
            <a:r>
              <a:rPr lang="zh-CN" altLang="en-US" sz="3000" b="1" dirty="0">
                <a:solidFill>
                  <a:srgbClr val="3333CC"/>
                </a:solidFill>
              </a:rPr>
              <a:t>企业内部控制应用指引</a:t>
            </a:r>
            <a:r>
              <a:rPr lang="zh-CN" altLang="en-US" sz="3000" b="1" dirty="0"/>
              <a:t>第</a:t>
            </a:r>
            <a:r>
              <a:rPr lang="en-US" altLang="zh-CN" sz="3000" b="1"/>
              <a:t>1</a:t>
            </a:r>
            <a:r>
              <a:rPr lang="zh-CN" altLang="en-US" sz="3000" b="1" dirty="0"/>
              <a:t>号</a:t>
            </a:r>
            <a:r>
              <a:rPr lang="en-US" altLang="zh-CN" sz="3000" b="1">
                <a:latin typeface="Arial" panose="020B0604020202020204" pitchFamily="34" charset="0"/>
              </a:rPr>
              <a:t>——</a:t>
            </a:r>
            <a:r>
              <a:rPr lang="zh-CN" altLang="en-US" sz="3000" b="1" dirty="0"/>
              <a:t>组织架构</a:t>
            </a:r>
            <a:r>
              <a:rPr lang="en-US" altLang="zh-CN" sz="3000" b="1"/>
              <a:t>》</a:t>
            </a:r>
            <a:r>
              <a:rPr lang="zh-CN" altLang="en-US" sz="3000" b="1" dirty="0"/>
              <a:t>等</a:t>
            </a:r>
            <a:r>
              <a:rPr lang="en-US" altLang="zh-CN" sz="3000" b="1"/>
              <a:t>18</a:t>
            </a:r>
            <a:r>
              <a:rPr lang="zh-CN" altLang="en-US" sz="3000" b="1" dirty="0"/>
              <a:t>项应用指引、</a:t>
            </a:r>
            <a:r>
              <a:rPr lang="en-US" altLang="zh-CN" sz="3000" b="1">
                <a:solidFill>
                  <a:srgbClr val="3333CC"/>
                </a:solidFill>
              </a:rPr>
              <a:t>《</a:t>
            </a:r>
            <a:r>
              <a:rPr lang="zh-CN" altLang="en-US" sz="3000" b="1" dirty="0">
                <a:solidFill>
                  <a:srgbClr val="3333CC"/>
                </a:solidFill>
              </a:rPr>
              <a:t>企业内部控制评价指引</a:t>
            </a:r>
            <a:r>
              <a:rPr lang="en-US" altLang="zh-CN" sz="3000" b="1">
                <a:solidFill>
                  <a:srgbClr val="3333CC"/>
                </a:solidFill>
              </a:rPr>
              <a:t>》</a:t>
            </a:r>
            <a:r>
              <a:rPr lang="zh-CN" altLang="en-US" sz="3000" b="1" dirty="0"/>
              <a:t>和</a:t>
            </a:r>
            <a:r>
              <a:rPr lang="en-US" altLang="zh-CN" sz="3000" b="1">
                <a:solidFill>
                  <a:srgbClr val="3333CC"/>
                </a:solidFill>
              </a:rPr>
              <a:t>《</a:t>
            </a:r>
            <a:r>
              <a:rPr lang="zh-CN" altLang="en-US" sz="3000" b="1" dirty="0">
                <a:solidFill>
                  <a:srgbClr val="3333CC"/>
                </a:solidFill>
              </a:rPr>
              <a:t>企业内部控制审计指引</a:t>
            </a:r>
            <a:r>
              <a:rPr lang="en-US" altLang="zh-CN" sz="3000" b="1">
                <a:solidFill>
                  <a:srgbClr val="3333CC"/>
                </a:solidFill>
              </a:rPr>
              <a:t>》</a:t>
            </a:r>
            <a:r>
              <a:rPr lang="zh-CN" altLang="en-US" sz="3000" b="1" dirty="0"/>
              <a:t>。内部控制基本规范和配套指引的发布，标志着我国内部控制规范体系的形成，是我国内部控制制度发展的里程碑。</a:t>
            </a:r>
            <a:endParaRPr lang="zh-CN" altLang="en-US" sz="30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7314" name="标题 397313"/>
          <p:cNvSpPr>
            <a:spLocks noGrp="1"/>
          </p:cNvSpPr>
          <p:nvPr>
            <p:ph type="title"/>
          </p:nvPr>
        </p:nvSpPr>
        <p:spPr>
          <a:xfrm>
            <a:off x="0" y="0"/>
            <a:ext cx="8591550" cy="1347788"/>
          </a:xfrm>
          <a:ln/>
        </p:spPr>
        <p:txBody>
          <a:bodyPr anchor="ctr" anchorCtr="0"/>
          <a:p>
            <a:r>
              <a:rPr lang="zh-CN" altLang="en-US" b="1" dirty="0"/>
              <a:t>企业内部控制框架</a:t>
            </a:r>
            <a:endParaRPr lang="zh-CN" altLang="en-US" b="1" dirty="0"/>
          </a:p>
        </p:txBody>
      </p:sp>
      <p:pic>
        <p:nvPicPr>
          <p:cNvPr id="397315" name="文本占位符 397314"/>
          <p:cNvPicPr>
            <a:picLocks noGrp="1" noChangeAspect="1"/>
          </p:cNvPicPr>
          <p:nvPr>
            <p:ph type="body" idx="1"/>
          </p:nvPr>
        </p:nvPicPr>
        <p:blipFill>
          <a:blip r:embed="rId1"/>
          <a:stretch>
            <a:fillRect/>
          </a:stretch>
        </p:blipFill>
        <p:spPr>
          <a:xfrm>
            <a:off x="0" y="1598613"/>
            <a:ext cx="9144000" cy="4806950"/>
          </a:xfrm>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89474" name="组合 489473"/>
          <p:cNvGrpSpPr/>
          <p:nvPr/>
        </p:nvGrpSpPr>
        <p:grpSpPr>
          <a:xfrm>
            <a:off x="-396875" y="0"/>
            <a:ext cx="9769475" cy="6858000"/>
            <a:chOff x="1152" y="720"/>
            <a:chExt cx="3504" cy="3128"/>
          </a:xfrm>
        </p:grpSpPr>
        <p:pic>
          <p:nvPicPr>
            <p:cNvPr id="489475" name="图片 489474" descr="未标题-1 副本"/>
            <p:cNvPicPr>
              <a:picLocks noChangeAspect="1"/>
            </p:cNvPicPr>
            <p:nvPr/>
          </p:nvPicPr>
          <p:blipFill>
            <a:blip r:embed="rId1"/>
            <a:stretch>
              <a:fillRect/>
            </a:stretch>
          </p:blipFill>
          <p:spPr>
            <a:xfrm>
              <a:off x="1152" y="720"/>
              <a:ext cx="3504" cy="3128"/>
            </a:xfrm>
            <a:prstGeom prst="rect">
              <a:avLst/>
            </a:prstGeom>
            <a:solidFill>
              <a:schemeClr val="bg1"/>
            </a:solidFill>
            <a:ln w="9525">
              <a:noFill/>
            </a:ln>
          </p:spPr>
        </p:pic>
        <p:sp>
          <p:nvSpPr>
            <p:cNvPr id="489476" name="矩形 489475"/>
            <p:cNvSpPr/>
            <p:nvPr/>
          </p:nvSpPr>
          <p:spPr>
            <a:xfrm>
              <a:off x="1824" y="1488"/>
              <a:ext cx="2160" cy="12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algn="ctr"/>
              <a:r>
                <a:rPr lang="zh-CN" altLang="en-US" sz="3600" b="1" dirty="0">
                  <a:solidFill>
                    <a:schemeClr val="tx2"/>
                  </a:solidFill>
                  <a:latin typeface="Arial" panose="020B0604020202020204" pitchFamily="34" charset="0"/>
                  <a:ea typeface="黑体" pitchFamily="2" charset="-122"/>
                </a:rPr>
                <a:t>第一部分</a:t>
              </a:r>
              <a:endParaRPr lang="zh-CN" altLang="en-US" sz="3600" b="1" dirty="0">
                <a:solidFill>
                  <a:schemeClr val="tx2"/>
                </a:solidFill>
                <a:latin typeface="Arial" panose="020B0604020202020204" pitchFamily="34" charset="0"/>
                <a:ea typeface="黑体" pitchFamily="2" charset="-122"/>
              </a:endParaRPr>
            </a:p>
            <a:p>
              <a:pPr algn="ctr"/>
              <a:r>
                <a:rPr lang="zh-CN" altLang="en-US" sz="3600" b="1" dirty="0">
                  <a:solidFill>
                    <a:schemeClr val="tx2"/>
                  </a:solidFill>
                  <a:latin typeface="Arial" panose="020B0604020202020204" pitchFamily="34" charset="0"/>
                  <a:ea typeface="黑体" pitchFamily="2" charset="-122"/>
                </a:rPr>
                <a:t>宏观经济环境和企业价值分析</a:t>
              </a:r>
              <a:endParaRPr lang="zh-CN" altLang="en-US" sz="3600" b="1">
                <a:solidFill>
                  <a:schemeClr val="tx2"/>
                </a:solidFill>
                <a:latin typeface="Arial" panose="020B0604020202020204" pitchFamily="34" charset="0"/>
                <a:ea typeface="黑体" pitchFamily="2" charset="-122"/>
              </a:endParaRPr>
            </a:p>
          </p:txBody>
        </p:sp>
      </p:grpSp>
    </p:spTree>
  </p:cSld>
  <p:clrMapOvr>
    <a:masterClrMapping/>
  </p:clrMapOvr>
  <p:transition spd="med">
    <p:cover dir="l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p:cNvSpPr>
          <p:nvPr>
            <p:ph type="title" idx="4294967295"/>
          </p:nvPr>
        </p:nvSpPr>
        <p:spPr bwMode="auto">
          <a:xfrm>
            <a:off x="0" y="214313"/>
            <a:ext cx="8991600" cy="608013"/>
          </a:xfrm>
        </p:spPr>
        <p:txBody>
          <a:bodyPr vert="horz" wrap="square" lIns="45720" tIns="0" rIns="45720" bIns="0" numCol="1" anchor="b" anchorCtr="0" compatLnSpc="1"/>
          <a:p>
            <a:r>
              <a:rPr lang="en-US" altLang="zh-CN" sz="3600" dirty="0"/>
              <a:t> </a:t>
            </a:r>
            <a:r>
              <a:rPr lang="en-US" altLang="zh-CN" sz="3600">
                <a:latin typeface="黑体" pitchFamily="2" charset="-122"/>
              </a:rPr>
              <a:t>  </a:t>
            </a:r>
            <a:r>
              <a:rPr lang="zh-CN" altLang="en-US" sz="3600" b="1" dirty="0">
                <a:solidFill>
                  <a:schemeClr val="accent2"/>
                </a:solidFill>
                <a:latin typeface="黑体" pitchFamily="2" charset="-122"/>
                <a:ea typeface="黑体" pitchFamily="2" charset="-122"/>
              </a:rPr>
              <a:t>我国企业内部控制规范的框架体系</a:t>
            </a:r>
            <a:endParaRPr lang="zh-CN" altLang="en-US" sz="3600" b="1" dirty="0">
              <a:solidFill>
                <a:schemeClr val="accent2"/>
              </a:solidFill>
              <a:ea typeface="黑体" pitchFamily="2" charset="-122"/>
            </a:endParaRPr>
          </a:p>
        </p:txBody>
      </p:sp>
      <p:graphicFrame>
        <p:nvGraphicFramePr>
          <p:cNvPr id="276483" name="Object 2"/>
          <p:cNvGraphicFramePr/>
          <p:nvPr/>
        </p:nvGraphicFramePr>
        <p:xfrm>
          <a:off x="214313" y="1214438"/>
          <a:ext cx="8643937" cy="5286375"/>
        </p:xfrm>
        <a:graphic>
          <a:graphicData uri="http://schemas.openxmlformats.org/presentationml/2006/ole">
            <mc:AlternateContent xmlns:mc="http://schemas.openxmlformats.org/markup-compatibility/2006">
              <mc:Choice xmlns:v="urn:schemas-microsoft-com:vml" Requires="v">
                <p:oleObj spid="_x0000_s3090" name="" r:id="rId1" imgW="4423410" imgH="2484755" progId="">
                  <p:embed/>
                </p:oleObj>
              </mc:Choice>
              <mc:Fallback>
                <p:oleObj name="" r:id="rId1" imgW="4423410" imgH="2484755" progId="">
                  <p:embed/>
                  <p:pic>
                    <p:nvPicPr>
                      <p:cNvPr id="0" name="图片 3089"/>
                      <p:cNvPicPr/>
                      <p:nvPr/>
                    </p:nvPicPr>
                    <p:blipFill>
                      <a:blip r:embed="rId2"/>
                      <a:stretch>
                        <a:fillRect/>
                      </a:stretch>
                    </p:blipFill>
                    <p:spPr>
                      <a:xfrm>
                        <a:off x="214313" y="1214438"/>
                        <a:ext cx="8643937" cy="5286375"/>
                      </a:xfrm>
                      <a:prstGeom prst="rect">
                        <a:avLst/>
                      </a:prstGeom>
                      <a:noFill/>
                      <a:ln w="38100">
                        <a:noFill/>
                        <a:miter/>
                      </a:ln>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7507" name="文本占位符 277506"/>
          <p:cNvSpPr>
            <a:spLocks noGrp="1"/>
          </p:cNvSpPr>
          <p:nvPr>
            <p:ph type="body" idx="1"/>
          </p:nvPr>
        </p:nvSpPr>
        <p:spPr>
          <a:xfrm>
            <a:off x="0" y="228600"/>
            <a:ext cx="8820150" cy="6858000"/>
          </a:xfrm>
          <a:ln/>
        </p:spPr>
        <p:txBody>
          <a:bodyPr/>
          <a:p>
            <a:pPr>
              <a:lnSpc>
                <a:spcPct val="130000"/>
              </a:lnSpc>
            </a:pPr>
            <a:r>
              <a:rPr lang="zh-CN" altLang="en-US" sz="2800" b="1" dirty="0">
                <a:solidFill>
                  <a:srgbClr val="FF0000"/>
                </a:solidFill>
                <a:ea typeface="仿宋_GB2312" pitchFamily="49" charset="-122"/>
              </a:rPr>
              <a:t>基本规范</a:t>
            </a:r>
            <a:r>
              <a:rPr lang="zh-CN" altLang="en-US" sz="2800" b="1" dirty="0">
                <a:ea typeface="仿宋_GB2312" pitchFamily="49" charset="-122"/>
              </a:rPr>
              <a:t>是内部控制体系的最高层次，起</a:t>
            </a:r>
            <a:r>
              <a:rPr lang="zh-CN" altLang="en-US" sz="2800" b="1" dirty="0">
                <a:solidFill>
                  <a:srgbClr val="3333CC"/>
                </a:solidFill>
                <a:ea typeface="仿宋_GB2312" pitchFamily="49" charset="-122"/>
              </a:rPr>
              <a:t>统驭作用；</a:t>
            </a:r>
            <a:endParaRPr lang="zh-CN" altLang="en-US" sz="2800" b="1">
              <a:solidFill>
                <a:srgbClr val="3333CC"/>
              </a:solidFill>
              <a:ea typeface="仿宋_GB2312" pitchFamily="49" charset="-122"/>
            </a:endParaRPr>
          </a:p>
          <a:p>
            <a:pPr>
              <a:lnSpc>
                <a:spcPct val="130000"/>
              </a:lnSpc>
            </a:pPr>
            <a:r>
              <a:rPr lang="zh-CN" altLang="en-US" sz="2800" b="1" dirty="0">
                <a:solidFill>
                  <a:srgbClr val="FF0000"/>
                </a:solidFill>
                <a:ea typeface="仿宋_GB2312" pitchFamily="49" charset="-122"/>
              </a:rPr>
              <a:t>应用指引</a:t>
            </a:r>
            <a:r>
              <a:rPr lang="zh-CN" altLang="en-US" sz="2800" b="1" dirty="0">
                <a:ea typeface="仿宋_GB2312" pitchFamily="49" charset="-122"/>
              </a:rPr>
              <a:t>是对企业按照内部控制原则和内部控制五要素建立健全本企业内部控制所提供的指引，在配套指引乃至整个内部控制规范体系中占居</a:t>
            </a:r>
            <a:r>
              <a:rPr lang="zh-CN" altLang="en-US" sz="2800" b="1" dirty="0">
                <a:solidFill>
                  <a:srgbClr val="3333CC"/>
                </a:solidFill>
                <a:ea typeface="仿宋_GB2312" pitchFamily="49" charset="-122"/>
              </a:rPr>
              <a:t>主体地位</a:t>
            </a:r>
            <a:r>
              <a:rPr lang="zh-CN" altLang="en-US" sz="2800" b="1" dirty="0">
                <a:ea typeface="仿宋_GB2312" pitchFamily="49" charset="-122"/>
              </a:rPr>
              <a:t>；</a:t>
            </a:r>
            <a:endParaRPr lang="zh-CN" altLang="en-US" sz="2800" b="1" dirty="0">
              <a:ea typeface="仿宋_GB2312" pitchFamily="49" charset="-122"/>
            </a:endParaRPr>
          </a:p>
          <a:p>
            <a:pPr>
              <a:lnSpc>
                <a:spcPct val="140000"/>
              </a:lnSpc>
            </a:pPr>
            <a:r>
              <a:rPr lang="zh-CN" altLang="en-US" sz="2800" b="1" dirty="0">
                <a:solidFill>
                  <a:srgbClr val="FF0000"/>
                </a:solidFill>
                <a:ea typeface="仿宋_GB2312" pitchFamily="49" charset="-122"/>
              </a:rPr>
              <a:t>企业内部控制评价指引</a:t>
            </a:r>
            <a:r>
              <a:rPr lang="zh-CN" altLang="en-US" sz="2800" b="1" dirty="0">
                <a:ea typeface="仿宋_GB2312" pitchFamily="49" charset="-122"/>
              </a:rPr>
              <a:t>是为企业管理层对本企业内部控制有效性进行自我评价提供的指引；</a:t>
            </a:r>
            <a:endParaRPr lang="zh-CN" altLang="en-US" sz="2800" b="1" dirty="0">
              <a:ea typeface="仿宋_GB2312" pitchFamily="49" charset="-122"/>
            </a:endParaRPr>
          </a:p>
          <a:p>
            <a:pPr>
              <a:lnSpc>
                <a:spcPct val="140000"/>
              </a:lnSpc>
            </a:pPr>
            <a:r>
              <a:rPr lang="zh-CN" altLang="en-US" sz="2800" b="1" dirty="0">
                <a:solidFill>
                  <a:srgbClr val="FF0000"/>
                </a:solidFill>
                <a:ea typeface="仿宋_GB2312" pitchFamily="49" charset="-122"/>
              </a:rPr>
              <a:t>企业内部控制审计指引</a:t>
            </a:r>
            <a:r>
              <a:rPr lang="zh-CN" altLang="en-US" sz="2800" b="1" dirty="0">
                <a:ea typeface="仿宋_GB2312" pitchFamily="49" charset="-122"/>
              </a:rPr>
              <a:t>是注册会计师和会计师事务所执行内部控制审计业务的执业准则。三者之间既相互独立，又相互联系，形成一个有机整体。</a:t>
            </a:r>
            <a:endParaRPr lang="zh-CN" altLang="en-US" sz="2800" b="1" dirty="0">
              <a:ea typeface="仿宋_GB2312" pitchFamily="49" charset="-122"/>
            </a:endParaRPr>
          </a:p>
          <a:p>
            <a:pPr>
              <a:lnSpc>
                <a:spcPct val="130000"/>
              </a:lnSpc>
            </a:pPr>
            <a:endParaRPr lang="zh-CN" altLang="en-US" sz="2800" dirty="0">
              <a:ea typeface="仿宋_GB2312" pitchFamily="49"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p:cNvSpPr>
          <p:nvPr>
            <p:ph type="title" idx="4294967295"/>
          </p:nvPr>
        </p:nvSpPr>
        <p:spPr bwMode="auto">
          <a:xfrm>
            <a:off x="457200" y="274638"/>
            <a:ext cx="8229600" cy="703263"/>
          </a:xfrm>
        </p:spPr>
        <p:txBody>
          <a:bodyPr vert="horz" wrap="square" lIns="45720" tIns="0" rIns="45720" bIns="0" numCol="1" anchor="b" anchorCtr="0" compatLnSpc="1"/>
          <a:p>
            <a:r>
              <a:rPr lang="en-US" altLang="zh-CN" sz="3600" b="1">
                <a:solidFill>
                  <a:schemeClr val="accent2"/>
                </a:solidFill>
                <a:latin typeface="黑体" pitchFamily="2" charset="-122"/>
              </a:rPr>
              <a:t>1</a:t>
            </a:r>
            <a:r>
              <a:rPr lang="zh-CN" altLang="en-US" sz="3600" b="1" dirty="0">
                <a:solidFill>
                  <a:schemeClr val="accent2"/>
                </a:solidFill>
                <a:latin typeface="黑体" pitchFamily="2" charset="-122"/>
              </a:rPr>
              <a:t>、企业内部控制基本规范</a:t>
            </a:r>
            <a:endParaRPr lang="zh-CN" altLang="en-US" sz="3600" b="1" dirty="0">
              <a:solidFill>
                <a:schemeClr val="accent2"/>
              </a:solidFill>
              <a:latin typeface="黑体" pitchFamily="2" charset="-122"/>
            </a:endParaRPr>
          </a:p>
        </p:txBody>
      </p:sp>
      <p:sp>
        <p:nvSpPr>
          <p:cNvPr id="279555" name="文本占位符 279554"/>
          <p:cNvSpPr>
            <a:spLocks noGrp="1"/>
          </p:cNvSpPr>
          <p:nvPr>
            <p:ph type="body" idx="1"/>
          </p:nvPr>
        </p:nvSpPr>
        <p:spPr>
          <a:xfrm>
            <a:off x="250825" y="1752600"/>
            <a:ext cx="8316913" cy="4267200"/>
          </a:xfrm>
          <a:ln/>
        </p:spPr>
        <p:txBody>
          <a:bodyPr/>
          <a:p>
            <a:r>
              <a:rPr lang="zh-CN" altLang="en-US" sz="2800" b="1" dirty="0">
                <a:solidFill>
                  <a:schemeClr val="accent2"/>
                </a:solidFill>
                <a:ea typeface="仿宋_GB2312" pitchFamily="49" charset="-122"/>
              </a:rPr>
              <a:t>基本规范</a:t>
            </a:r>
            <a:r>
              <a:rPr lang="zh-CN" altLang="en-US" sz="2800" b="1" dirty="0">
                <a:ea typeface="仿宋_GB2312" pitchFamily="49" charset="-122"/>
              </a:rPr>
              <a:t>是内部控制体系的</a:t>
            </a:r>
            <a:r>
              <a:rPr lang="zh-CN" altLang="en-US" sz="2800" b="1" dirty="0">
                <a:solidFill>
                  <a:srgbClr val="3333CC"/>
                </a:solidFill>
                <a:ea typeface="仿宋_GB2312" pitchFamily="49" charset="-122"/>
              </a:rPr>
              <a:t>最高层次</a:t>
            </a:r>
            <a:r>
              <a:rPr lang="zh-CN" altLang="en-US" sz="2800" b="1" dirty="0">
                <a:ea typeface="仿宋_GB2312" pitchFamily="49" charset="-122"/>
              </a:rPr>
              <a:t>，起</a:t>
            </a:r>
            <a:r>
              <a:rPr lang="zh-CN" altLang="en-US" sz="2800" b="1" dirty="0">
                <a:solidFill>
                  <a:srgbClr val="3333CC"/>
                </a:solidFill>
                <a:ea typeface="仿宋_GB2312" pitchFamily="49" charset="-122"/>
              </a:rPr>
              <a:t>统驭作用，</a:t>
            </a:r>
            <a:r>
              <a:rPr lang="zh-CN" altLang="en-US" sz="2800" b="1" dirty="0">
                <a:ea typeface="仿宋_GB2312" pitchFamily="49" charset="-122"/>
              </a:rPr>
              <a:t>基本规范</a:t>
            </a:r>
            <a:r>
              <a:rPr lang="zh-CN" altLang="en-US" sz="2800" b="1" dirty="0">
                <a:solidFill>
                  <a:srgbClr val="3333CC"/>
                </a:solidFill>
                <a:ea typeface="仿宋_GB2312" pitchFamily="49" charset="-122"/>
              </a:rPr>
              <a:t>规定了内部控制的定义、目标、原则、要素等基本要求</a:t>
            </a:r>
            <a:r>
              <a:rPr lang="zh-CN" altLang="en-US" sz="2800" b="1" dirty="0">
                <a:ea typeface="仿宋_GB2312" pitchFamily="49" charset="-122"/>
              </a:rPr>
              <a:t>，是制定应用指引、评价指引、审计指引和企业内部控制制度的</a:t>
            </a:r>
            <a:r>
              <a:rPr lang="zh-CN" altLang="en-US" sz="2800" b="1" dirty="0">
                <a:solidFill>
                  <a:srgbClr val="3333CC"/>
                </a:solidFill>
                <a:ea typeface="仿宋_GB2312" pitchFamily="49" charset="-122"/>
              </a:rPr>
              <a:t>基本依据</a:t>
            </a:r>
            <a:r>
              <a:rPr lang="zh-CN" altLang="en-US" sz="2800" b="1" dirty="0">
                <a:solidFill>
                  <a:srgbClr val="FF33CC"/>
                </a:solidFill>
                <a:ea typeface="仿宋_GB2312" pitchFamily="49" charset="-122"/>
              </a:rPr>
              <a:t>。</a:t>
            </a:r>
            <a:endParaRPr lang="zh-CN" altLang="en-US" sz="2800" b="1" dirty="0">
              <a:solidFill>
                <a:srgbClr val="FF33CC"/>
              </a:solidFill>
              <a:ea typeface="仿宋_GB2312" pitchFamily="49" charset="-122"/>
            </a:endParaRPr>
          </a:p>
          <a:p>
            <a:r>
              <a:rPr lang="zh-CN" altLang="en-US" sz="2800" b="1" dirty="0">
                <a:solidFill>
                  <a:schemeClr val="accent2"/>
                </a:solidFill>
                <a:ea typeface="仿宋_GB2312" pitchFamily="49" charset="-122"/>
              </a:rPr>
              <a:t>内部控制目标</a:t>
            </a:r>
            <a:r>
              <a:rPr lang="zh-CN" altLang="en-US" sz="2800" b="1" dirty="0">
                <a:ea typeface="仿宋_GB2312" pitchFamily="49" charset="-122"/>
              </a:rPr>
              <a:t>规定了五个方面，即合理保证企业经营管理合法合规、资产安全、财务报告及相关信息真实完整，提高经营效率和效果，促进企业实现发展战略。</a:t>
            </a:r>
            <a:endParaRPr lang="zh-CN" altLang="en-US" sz="2800" b="1" dirty="0">
              <a:ea typeface="仿宋_GB2312" pitchFamily="49"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0578" name="文本占位符 280577"/>
          <p:cNvSpPr>
            <a:spLocks noGrp="1"/>
          </p:cNvSpPr>
          <p:nvPr>
            <p:ph type="body" idx="1"/>
          </p:nvPr>
        </p:nvSpPr>
        <p:spPr>
          <a:xfrm>
            <a:off x="250825" y="1773238"/>
            <a:ext cx="8664575" cy="4398962"/>
          </a:xfrm>
          <a:ln/>
        </p:spPr>
        <p:txBody>
          <a:bodyPr/>
          <a:p>
            <a:pPr>
              <a:lnSpc>
                <a:spcPct val="120000"/>
              </a:lnSpc>
            </a:pPr>
            <a:r>
              <a:rPr lang="en-US" altLang="zh-CN" b="1">
                <a:ea typeface="仿宋_GB2312" pitchFamily="49" charset="-122"/>
              </a:rPr>
              <a:t>《</a:t>
            </a:r>
            <a:r>
              <a:rPr lang="zh-CN" altLang="en-US" b="1" dirty="0">
                <a:ea typeface="仿宋_GB2312" pitchFamily="49" charset="-122"/>
              </a:rPr>
              <a:t>基本规范</a:t>
            </a:r>
            <a:r>
              <a:rPr lang="en-US" altLang="zh-CN" b="1">
                <a:ea typeface="仿宋_GB2312" pitchFamily="49" charset="-122"/>
              </a:rPr>
              <a:t>》</a:t>
            </a:r>
            <a:r>
              <a:rPr lang="zh-CN" altLang="en-US" b="1" dirty="0">
                <a:ea typeface="仿宋_GB2312" pitchFamily="49" charset="-122"/>
              </a:rPr>
              <a:t>第四条规定了企业建立与实施内部控制的</a:t>
            </a:r>
            <a:r>
              <a:rPr lang="zh-CN" altLang="en-US" b="1" dirty="0">
                <a:solidFill>
                  <a:schemeClr val="accent2"/>
                </a:solidFill>
                <a:ea typeface="仿宋_GB2312" pitchFamily="49" charset="-122"/>
              </a:rPr>
              <a:t>五项原则：</a:t>
            </a:r>
            <a:r>
              <a:rPr lang="zh-CN" altLang="en-US" b="1" dirty="0">
                <a:ea typeface="仿宋_GB2312" pitchFamily="49" charset="-122"/>
              </a:rPr>
              <a:t>一是</a:t>
            </a:r>
            <a:r>
              <a:rPr lang="zh-CN" altLang="en-US" b="1" dirty="0">
                <a:solidFill>
                  <a:srgbClr val="3333CC"/>
                </a:solidFill>
                <a:ea typeface="仿宋_GB2312" pitchFamily="49" charset="-122"/>
              </a:rPr>
              <a:t>全面性</a:t>
            </a:r>
            <a:r>
              <a:rPr lang="zh-CN" altLang="en-US" b="1" dirty="0">
                <a:ea typeface="仿宋_GB2312" pitchFamily="49" charset="-122"/>
              </a:rPr>
              <a:t>原则；二是</a:t>
            </a:r>
            <a:r>
              <a:rPr lang="zh-CN" altLang="en-US" b="1" dirty="0">
                <a:solidFill>
                  <a:srgbClr val="3333CC"/>
                </a:solidFill>
                <a:ea typeface="仿宋_GB2312" pitchFamily="49" charset="-122"/>
              </a:rPr>
              <a:t>重要性</a:t>
            </a:r>
            <a:r>
              <a:rPr lang="zh-CN" altLang="en-US" b="1" dirty="0">
                <a:ea typeface="仿宋_GB2312" pitchFamily="49" charset="-122"/>
              </a:rPr>
              <a:t>原则；三是</a:t>
            </a:r>
            <a:r>
              <a:rPr lang="zh-CN" altLang="en-US" b="1" dirty="0">
                <a:solidFill>
                  <a:srgbClr val="3333CC"/>
                </a:solidFill>
                <a:ea typeface="仿宋_GB2312" pitchFamily="49" charset="-122"/>
              </a:rPr>
              <a:t>制衡性</a:t>
            </a:r>
            <a:r>
              <a:rPr lang="zh-CN" altLang="en-US" b="1" dirty="0">
                <a:ea typeface="仿宋_GB2312" pitchFamily="49" charset="-122"/>
              </a:rPr>
              <a:t>原则；四是</a:t>
            </a:r>
            <a:r>
              <a:rPr lang="zh-CN" altLang="en-US" b="1" dirty="0">
                <a:solidFill>
                  <a:srgbClr val="3333CC"/>
                </a:solidFill>
                <a:ea typeface="仿宋_GB2312" pitchFamily="49" charset="-122"/>
              </a:rPr>
              <a:t>适应性</a:t>
            </a:r>
            <a:r>
              <a:rPr lang="zh-CN" altLang="en-US" b="1" dirty="0">
                <a:ea typeface="仿宋_GB2312" pitchFamily="49" charset="-122"/>
              </a:rPr>
              <a:t>原则；五是</a:t>
            </a:r>
            <a:r>
              <a:rPr lang="zh-CN" altLang="en-US" b="1" dirty="0">
                <a:solidFill>
                  <a:srgbClr val="3333CC"/>
                </a:solidFill>
                <a:ea typeface="仿宋_GB2312" pitchFamily="49" charset="-122"/>
              </a:rPr>
              <a:t>成本效益</a:t>
            </a:r>
            <a:r>
              <a:rPr lang="zh-CN" altLang="en-US" b="1" dirty="0">
                <a:ea typeface="仿宋_GB2312" pitchFamily="49" charset="-122"/>
              </a:rPr>
              <a:t>原则。</a:t>
            </a:r>
            <a:endParaRPr lang="zh-CN" altLang="en-US" b="1" dirty="0">
              <a:ea typeface="仿宋_GB2312" pitchFamily="49" charset="-122"/>
            </a:endParaRPr>
          </a:p>
          <a:p>
            <a:pPr>
              <a:lnSpc>
                <a:spcPct val="120000"/>
              </a:lnSpc>
            </a:pPr>
            <a:r>
              <a:rPr lang="en-US" altLang="zh-CN" b="1">
                <a:ea typeface="仿宋_GB2312" pitchFamily="49" charset="-122"/>
              </a:rPr>
              <a:t>《</a:t>
            </a:r>
            <a:r>
              <a:rPr lang="zh-CN" altLang="en-US" b="1" dirty="0">
                <a:ea typeface="仿宋_GB2312" pitchFamily="49" charset="-122"/>
              </a:rPr>
              <a:t>基本规范</a:t>
            </a:r>
            <a:r>
              <a:rPr lang="en-US" altLang="zh-CN" b="1">
                <a:ea typeface="仿宋_GB2312" pitchFamily="49" charset="-122"/>
              </a:rPr>
              <a:t>》</a:t>
            </a:r>
            <a:r>
              <a:rPr lang="zh-CN" altLang="en-US" b="1" dirty="0">
                <a:ea typeface="仿宋_GB2312" pitchFamily="49" charset="-122"/>
              </a:rPr>
              <a:t>第五条规定了内部控制的</a:t>
            </a:r>
            <a:r>
              <a:rPr lang="zh-CN" altLang="en-US" b="1" dirty="0">
                <a:solidFill>
                  <a:schemeClr val="accent2"/>
                </a:solidFill>
                <a:ea typeface="仿宋_GB2312" pitchFamily="49" charset="-122"/>
              </a:rPr>
              <a:t>五要素</a:t>
            </a:r>
            <a:r>
              <a:rPr lang="zh-CN" altLang="en-US" b="1" dirty="0">
                <a:ea typeface="仿宋_GB2312" pitchFamily="49" charset="-122"/>
              </a:rPr>
              <a:t>，即</a:t>
            </a:r>
            <a:r>
              <a:rPr lang="zh-CN" altLang="en-US" b="1" dirty="0">
                <a:solidFill>
                  <a:srgbClr val="3333CC"/>
                </a:solidFill>
                <a:ea typeface="仿宋_GB2312" pitchFamily="49" charset="-122"/>
              </a:rPr>
              <a:t>内部环境、风险评估、控制活动、信息与沟通和内部监督</a:t>
            </a:r>
            <a:r>
              <a:rPr lang="zh-CN" altLang="en-US" b="1" dirty="0">
                <a:ea typeface="仿宋_GB2312" pitchFamily="49" charset="-122"/>
              </a:rPr>
              <a:t>。</a:t>
            </a:r>
            <a:endParaRPr lang="zh-CN" altLang="en-US" b="1" dirty="0">
              <a:ea typeface="仿宋_GB2312" pitchFamily="49"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1602" name="标题 281601"/>
          <p:cNvSpPr>
            <a:spLocks noGrp="1"/>
          </p:cNvSpPr>
          <p:nvPr>
            <p:ph type="title"/>
          </p:nvPr>
        </p:nvSpPr>
        <p:spPr>
          <a:ln/>
        </p:spPr>
        <p:txBody>
          <a:bodyPr anchor="ctr" anchorCtr="0"/>
          <a:p>
            <a:r>
              <a:rPr lang="en-US" altLang="zh-CN" sz="4500" b="1">
                <a:solidFill>
                  <a:schemeClr val="tx1"/>
                </a:solidFill>
                <a:latin typeface="黑体" pitchFamily="2" charset="-122"/>
              </a:rPr>
              <a:t>2</a:t>
            </a:r>
            <a:r>
              <a:rPr lang="zh-CN" altLang="en-US" sz="4500" b="1" dirty="0">
                <a:solidFill>
                  <a:schemeClr val="tx1"/>
                </a:solidFill>
                <a:latin typeface="黑体" pitchFamily="2" charset="-122"/>
              </a:rPr>
              <a:t>、企业内部控制应用指引</a:t>
            </a:r>
            <a:endParaRPr lang="zh-CN" altLang="en-US" sz="4500" b="1" dirty="0">
              <a:solidFill>
                <a:schemeClr val="tx1"/>
              </a:solidFill>
              <a:latin typeface="黑体" pitchFamily="2" charset="-122"/>
            </a:endParaRPr>
          </a:p>
        </p:txBody>
      </p:sp>
      <p:sp>
        <p:nvSpPr>
          <p:cNvPr id="281603" name="文本占位符 281602"/>
          <p:cNvSpPr>
            <a:spLocks noGrp="1"/>
          </p:cNvSpPr>
          <p:nvPr>
            <p:ph type="body" idx="1"/>
          </p:nvPr>
        </p:nvSpPr>
        <p:spPr>
          <a:xfrm>
            <a:off x="1403350" y="1700213"/>
            <a:ext cx="7416800" cy="4267200"/>
          </a:xfrm>
          <a:ln/>
        </p:spPr>
        <p:txBody>
          <a:bodyPr/>
          <a:p>
            <a:pPr>
              <a:lnSpc>
                <a:spcPct val="200000"/>
              </a:lnSpc>
            </a:pPr>
            <a:r>
              <a:rPr lang="zh-CN" altLang="en-US" sz="2800" b="1" dirty="0">
                <a:ea typeface="仿宋_GB2312" pitchFamily="49" charset="-122"/>
              </a:rPr>
              <a:t>企业内部控制应用指引由三大类组成：</a:t>
            </a:r>
            <a:endParaRPr lang="zh-CN" altLang="en-US" sz="2800" b="1">
              <a:ea typeface="仿宋_GB2312" pitchFamily="49" charset="-122"/>
            </a:endParaRPr>
          </a:p>
          <a:p>
            <a:pPr>
              <a:lnSpc>
                <a:spcPct val="200000"/>
              </a:lnSpc>
            </a:pPr>
            <a:r>
              <a:rPr lang="zh-CN" altLang="en-US" sz="2800" b="1" dirty="0">
                <a:solidFill>
                  <a:schemeClr val="accent2"/>
                </a:solidFill>
                <a:ea typeface="仿宋_GB2312" pitchFamily="49" charset="-122"/>
              </a:rPr>
              <a:t>内部环境类</a:t>
            </a:r>
            <a:r>
              <a:rPr lang="zh-CN" altLang="en-US" sz="2800" b="1" dirty="0">
                <a:ea typeface="仿宋_GB2312" pitchFamily="49" charset="-122"/>
              </a:rPr>
              <a:t>指引</a:t>
            </a:r>
            <a:endParaRPr lang="zh-CN" altLang="en-US" sz="2800" b="1">
              <a:ea typeface="仿宋_GB2312" pitchFamily="49" charset="-122"/>
            </a:endParaRPr>
          </a:p>
          <a:p>
            <a:pPr>
              <a:lnSpc>
                <a:spcPct val="200000"/>
              </a:lnSpc>
            </a:pPr>
            <a:r>
              <a:rPr lang="zh-CN" altLang="en-US" sz="2800" b="1" dirty="0">
                <a:solidFill>
                  <a:schemeClr val="accent2"/>
                </a:solidFill>
                <a:ea typeface="仿宋_GB2312" pitchFamily="49" charset="-122"/>
              </a:rPr>
              <a:t>控制业务类</a:t>
            </a:r>
            <a:r>
              <a:rPr lang="zh-CN" altLang="en-US" sz="2800" b="1" dirty="0">
                <a:ea typeface="仿宋_GB2312" pitchFamily="49" charset="-122"/>
              </a:rPr>
              <a:t>指引</a:t>
            </a:r>
            <a:endParaRPr lang="zh-CN" altLang="en-US" sz="2800" b="1">
              <a:ea typeface="仿宋_GB2312" pitchFamily="49" charset="-122"/>
            </a:endParaRPr>
          </a:p>
          <a:p>
            <a:pPr>
              <a:lnSpc>
                <a:spcPct val="200000"/>
              </a:lnSpc>
            </a:pPr>
            <a:r>
              <a:rPr lang="zh-CN" altLang="en-US" sz="2800" b="1" dirty="0">
                <a:solidFill>
                  <a:schemeClr val="accent2"/>
                </a:solidFill>
                <a:ea typeface="仿宋_GB2312" pitchFamily="49" charset="-122"/>
              </a:rPr>
              <a:t>控制手段类</a:t>
            </a:r>
            <a:r>
              <a:rPr lang="zh-CN" altLang="en-US" sz="2800" b="1" dirty="0">
                <a:ea typeface="仿宋_GB2312" pitchFamily="49" charset="-122"/>
              </a:rPr>
              <a:t>指引。</a:t>
            </a:r>
            <a:endParaRPr lang="zh-CN" altLang="en-US" sz="2800" b="1" dirty="0">
              <a:ea typeface="仿宋_GB2312" pitchFamily="49" charset="-122"/>
            </a:endParaRPr>
          </a:p>
        </p:txBody>
      </p:sp>
      <p:sp>
        <p:nvSpPr>
          <p:cNvPr id="281604" name="任意多边形 281603"/>
          <p:cNvSpPr/>
          <p:nvPr/>
        </p:nvSpPr>
        <p:spPr>
          <a:xfrm>
            <a:off x="0" y="3500438"/>
            <a:ext cx="1258888" cy="2160587"/>
          </a:xfrm>
          <a:custGeom>
            <a:avLst/>
            <a:gdLst/>
            <a:ahLst/>
            <a:cxnLst/>
            <a:pathLst>
              <a:path w="2076" h="1964">
                <a:moveTo>
                  <a:pt x="1379" y="8"/>
                </a:moveTo>
                <a:lnTo>
                  <a:pt x="1827" y="0"/>
                </a:lnTo>
                <a:lnTo>
                  <a:pt x="1679" y="423"/>
                </a:lnTo>
                <a:lnTo>
                  <a:pt x="1600" y="332"/>
                </a:lnTo>
                <a:lnTo>
                  <a:pt x="1492" y="426"/>
                </a:lnTo>
                <a:lnTo>
                  <a:pt x="1361" y="522"/>
                </a:lnTo>
                <a:lnTo>
                  <a:pt x="1263" y="597"/>
                </a:lnTo>
                <a:lnTo>
                  <a:pt x="1138" y="680"/>
                </a:lnTo>
                <a:lnTo>
                  <a:pt x="982" y="769"/>
                </a:lnTo>
                <a:lnTo>
                  <a:pt x="813" y="838"/>
                </a:lnTo>
                <a:lnTo>
                  <a:pt x="1714" y="839"/>
                </a:lnTo>
                <a:lnTo>
                  <a:pt x="1713" y="725"/>
                </a:lnTo>
                <a:lnTo>
                  <a:pt x="2075" y="978"/>
                </a:lnTo>
                <a:lnTo>
                  <a:pt x="1713" y="1230"/>
                </a:lnTo>
                <a:lnTo>
                  <a:pt x="1715" y="1119"/>
                </a:lnTo>
                <a:lnTo>
                  <a:pt x="802" y="1119"/>
                </a:lnTo>
                <a:lnTo>
                  <a:pt x="976" y="1193"/>
                </a:lnTo>
                <a:lnTo>
                  <a:pt x="1112" y="1263"/>
                </a:lnTo>
                <a:lnTo>
                  <a:pt x="1238" y="1346"/>
                </a:lnTo>
                <a:lnTo>
                  <a:pt x="1368" y="1443"/>
                </a:lnTo>
                <a:lnTo>
                  <a:pt x="1470" y="1515"/>
                </a:lnTo>
                <a:lnTo>
                  <a:pt x="1600" y="1624"/>
                </a:lnTo>
                <a:lnTo>
                  <a:pt x="1679" y="1541"/>
                </a:lnTo>
                <a:lnTo>
                  <a:pt x="1830" y="1963"/>
                </a:lnTo>
                <a:lnTo>
                  <a:pt x="1379" y="1953"/>
                </a:lnTo>
                <a:lnTo>
                  <a:pt x="1446" y="1848"/>
                </a:lnTo>
                <a:lnTo>
                  <a:pt x="1319" y="1766"/>
                </a:lnTo>
                <a:lnTo>
                  <a:pt x="1183" y="1670"/>
                </a:lnTo>
                <a:lnTo>
                  <a:pt x="1058" y="1590"/>
                </a:lnTo>
                <a:lnTo>
                  <a:pt x="944" y="1520"/>
                </a:lnTo>
                <a:lnTo>
                  <a:pt x="835" y="1461"/>
                </a:lnTo>
                <a:lnTo>
                  <a:pt x="721" y="1404"/>
                </a:lnTo>
                <a:lnTo>
                  <a:pt x="580" y="1341"/>
                </a:lnTo>
                <a:lnTo>
                  <a:pt x="436" y="1313"/>
                </a:lnTo>
                <a:lnTo>
                  <a:pt x="0" y="1312"/>
                </a:lnTo>
                <a:lnTo>
                  <a:pt x="0" y="656"/>
                </a:lnTo>
                <a:lnTo>
                  <a:pt x="435" y="656"/>
                </a:lnTo>
                <a:lnTo>
                  <a:pt x="580" y="627"/>
                </a:lnTo>
                <a:lnTo>
                  <a:pt x="755" y="548"/>
                </a:lnTo>
                <a:lnTo>
                  <a:pt x="870" y="484"/>
                </a:lnTo>
                <a:lnTo>
                  <a:pt x="968" y="428"/>
                </a:lnTo>
                <a:lnTo>
                  <a:pt x="1082" y="360"/>
                </a:lnTo>
                <a:lnTo>
                  <a:pt x="1190" y="290"/>
                </a:lnTo>
                <a:lnTo>
                  <a:pt x="1309" y="207"/>
                </a:lnTo>
                <a:lnTo>
                  <a:pt x="1449" y="112"/>
                </a:lnTo>
                <a:lnTo>
                  <a:pt x="1379" y="8"/>
                </a:lnTo>
              </a:path>
            </a:pathLst>
          </a:custGeom>
          <a:solidFill>
            <a:srgbClr val="FF0066"/>
          </a:solidFill>
          <a:ln w="12700" cap="rnd" cmpd="sng">
            <a:solidFill>
              <a:srgbClr val="CC0066">
                <a:alpha val="100000"/>
              </a:srgbClr>
            </a:solidFill>
            <a:prstDash val="solid"/>
            <a:headEnd type="none" w="med" len="med"/>
            <a:tailEnd type="none" w="med" len="med"/>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1604"/>
                                        </p:tgtEl>
                                        <p:attrNameLst>
                                          <p:attrName>style.visibility</p:attrName>
                                        </p:attrNameLst>
                                      </p:cBhvr>
                                      <p:to>
                                        <p:strVal val="visible"/>
                                      </p:to>
                                    </p:set>
                                    <p:anim calcmode="lin" valueType="num">
                                      <p:cBhvr additive="base">
                                        <p:cTn id="7" dur="500" fill="hold"/>
                                        <p:tgtEl>
                                          <p:spTgt spid="281604"/>
                                        </p:tgtEl>
                                        <p:attrNameLst>
                                          <p:attrName>ppt_x</p:attrName>
                                        </p:attrNameLst>
                                      </p:cBhvr>
                                      <p:tavLst>
                                        <p:tav tm="0">
                                          <p:val>
                                            <p:strVal val="0-#ppt_w/2"/>
                                          </p:val>
                                        </p:tav>
                                        <p:tav tm="100000">
                                          <p:val>
                                            <p:strVal val="#ppt_x"/>
                                          </p:val>
                                        </p:tav>
                                      </p:tavLst>
                                    </p:anim>
                                    <p:anim calcmode="lin" valueType="num">
                                      <p:cBhvr additive="base">
                                        <p:cTn id="8" dur="500" fill="hold"/>
                                        <p:tgtEl>
                                          <p:spTgt spid="2816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82641" name="表格 282640"/>
          <p:cNvGraphicFramePr/>
          <p:nvPr/>
        </p:nvGraphicFramePr>
        <p:xfrm>
          <a:off x="395288" y="476250"/>
          <a:ext cx="8137525" cy="5772150"/>
        </p:xfrm>
        <a:graphic>
          <a:graphicData uri="http://schemas.openxmlformats.org/drawingml/2006/table">
            <a:tbl>
              <a:tblPr/>
              <a:tblGrid>
                <a:gridCol w="2711450"/>
                <a:gridCol w="2714625"/>
                <a:gridCol w="2711450"/>
              </a:tblGrid>
              <a:tr h="11525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itchFamily="2" charset="-122"/>
                        </a:defRPr>
                      </a:lvl5pPr>
                    </a:lstStyle>
                    <a:p>
                      <a:pPr marL="0" lvl="0" indent="0" algn="ctr">
                        <a:buNone/>
                      </a:pPr>
                      <a:r>
                        <a:rPr lang="zh-CN" altLang="en-US" b="1" dirty="0">
                          <a:solidFill>
                            <a:schemeClr val="accent2"/>
                          </a:solidFill>
                          <a:latin typeface="仿宋_GB2312" pitchFamily="49" charset="-122"/>
                          <a:ea typeface="仿宋_GB2312" pitchFamily="49" charset="-122"/>
                        </a:rPr>
                        <a:t>内部环境类</a:t>
                      </a:r>
                      <a:endParaRPr lang="zh-CN" altLang="en-US" b="1" dirty="0">
                        <a:solidFill>
                          <a:schemeClr val="accent2"/>
                        </a:solidFill>
                        <a:latin typeface="仿宋_GB2312" pitchFamily="49" charset="-122"/>
                        <a:ea typeface="仿宋_GB2312" pitchFamily="49" charset="-122"/>
                      </a:endParaRPr>
                    </a:p>
                    <a:p>
                      <a:pPr marL="0" lvl="0" indent="0" algn="ctr">
                        <a:buNone/>
                      </a:pPr>
                      <a:r>
                        <a:rPr lang="zh-CN" altLang="en-US" b="1" dirty="0">
                          <a:solidFill>
                            <a:schemeClr val="accent2"/>
                          </a:solidFill>
                          <a:latin typeface="仿宋_GB2312" pitchFamily="49" charset="-122"/>
                          <a:ea typeface="仿宋_GB2312" pitchFamily="49" charset="-122"/>
                        </a:rPr>
                        <a:t>应用指引</a:t>
                      </a:r>
                      <a:endParaRPr lang="zh-CN" altLang="en-US" b="1" dirty="0">
                        <a:solidFill>
                          <a:schemeClr val="accent2"/>
                        </a:solidFill>
                        <a:latin typeface="仿宋_GB2312" pitchFamily="49" charset="-122"/>
                        <a:ea typeface="仿宋_GB2312"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itchFamily="2" charset="-122"/>
                        </a:defRPr>
                      </a:lvl5pPr>
                    </a:lstStyle>
                    <a:p>
                      <a:pPr marL="0" lvl="0" indent="0" algn="ctr">
                        <a:buNone/>
                      </a:pPr>
                      <a:r>
                        <a:rPr lang="zh-CN" altLang="en-US" b="1" dirty="0">
                          <a:solidFill>
                            <a:schemeClr val="accent2"/>
                          </a:solidFill>
                          <a:latin typeface="仿宋_GB2312" pitchFamily="49" charset="-122"/>
                          <a:ea typeface="仿宋_GB2312" pitchFamily="49" charset="-122"/>
                        </a:rPr>
                        <a:t>控制业务类</a:t>
                      </a:r>
                      <a:endParaRPr lang="zh-CN" altLang="en-US" b="1" dirty="0">
                        <a:solidFill>
                          <a:schemeClr val="accent2"/>
                        </a:solidFill>
                        <a:latin typeface="仿宋_GB2312" pitchFamily="49" charset="-122"/>
                        <a:ea typeface="仿宋_GB2312" pitchFamily="49" charset="-122"/>
                      </a:endParaRPr>
                    </a:p>
                    <a:p>
                      <a:pPr marL="0" lvl="0" indent="0" algn="ctr">
                        <a:buNone/>
                      </a:pPr>
                      <a:r>
                        <a:rPr lang="zh-CN" altLang="en-US" b="1" dirty="0">
                          <a:solidFill>
                            <a:schemeClr val="accent2"/>
                          </a:solidFill>
                          <a:latin typeface="仿宋_GB2312" pitchFamily="49" charset="-122"/>
                          <a:ea typeface="仿宋_GB2312" pitchFamily="49" charset="-122"/>
                        </a:rPr>
                        <a:t>应用指引</a:t>
                      </a:r>
                      <a:endParaRPr lang="zh-CN" altLang="en-US" b="1" dirty="0">
                        <a:solidFill>
                          <a:schemeClr val="accent2"/>
                        </a:solidFill>
                        <a:latin typeface="仿宋_GB2312" pitchFamily="49" charset="-122"/>
                        <a:ea typeface="仿宋_GB2312"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itchFamily="2" charset="-122"/>
                        </a:defRPr>
                      </a:lvl5pPr>
                    </a:lstStyle>
                    <a:p>
                      <a:pPr marL="0" lvl="0" indent="0" algn="ctr">
                        <a:buNone/>
                      </a:pPr>
                      <a:r>
                        <a:rPr lang="zh-CN" altLang="en-US" b="1" dirty="0">
                          <a:solidFill>
                            <a:schemeClr val="accent2"/>
                          </a:solidFill>
                          <a:latin typeface="仿宋_GB2312" pitchFamily="49" charset="-122"/>
                          <a:ea typeface="仿宋_GB2312" pitchFamily="49" charset="-122"/>
                        </a:rPr>
                        <a:t>控制手段类</a:t>
                      </a:r>
                      <a:endParaRPr lang="zh-CN" altLang="en-US" b="1" dirty="0">
                        <a:solidFill>
                          <a:schemeClr val="accent2"/>
                        </a:solidFill>
                        <a:latin typeface="仿宋_GB2312" pitchFamily="49" charset="-122"/>
                        <a:ea typeface="仿宋_GB2312" pitchFamily="49" charset="-122"/>
                      </a:endParaRPr>
                    </a:p>
                    <a:p>
                      <a:pPr marL="0" lvl="0" indent="0" algn="ctr">
                        <a:buNone/>
                      </a:pPr>
                      <a:r>
                        <a:rPr lang="zh-CN" altLang="en-US" b="1" dirty="0">
                          <a:solidFill>
                            <a:schemeClr val="accent2"/>
                          </a:solidFill>
                          <a:latin typeface="仿宋_GB2312" pitchFamily="49" charset="-122"/>
                          <a:ea typeface="仿宋_GB2312" pitchFamily="49" charset="-122"/>
                        </a:rPr>
                        <a:t>应用指引</a:t>
                      </a:r>
                      <a:endParaRPr lang="zh-CN" altLang="en-US" b="1" dirty="0">
                        <a:solidFill>
                          <a:schemeClr val="accent2"/>
                        </a:solidFill>
                        <a:latin typeface="仿宋_GB2312" pitchFamily="49" charset="-122"/>
                        <a:ea typeface="仿宋_GB2312"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6196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itchFamily="2" charset="-122"/>
                        </a:defRPr>
                      </a:lvl5pPr>
                    </a:lstStyle>
                    <a:p>
                      <a:pPr marL="0" lvl="0" indent="0">
                        <a:buNone/>
                      </a:pPr>
                      <a:r>
                        <a:rPr lang="en-US" altLang="zh-CN" b="1">
                          <a:solidFill>
                            <a:schemeClr val="accent2"/>
                          </a:solidFill>
                          <a:latin typeface="仿宋_GB2312" pitchFamily="49" charset="-122"/>
                          <a:ea typeface="仿宋_GB2312" pitchFamily="49" charset="-122"/>
                        </a:rPr>
                        <a:t>1.</a:t>
                      </a:r>
                      <a:r>
                        <a:rPr lang="zh-CN" altLang="en-US" b="1" dirty="0">
                          <a:solidFill>
                            <a:schemeClr val="accent2"/>
                          </a:solidFill>
                          <a:latin typeface="仿宋_GB2312" pitchFamily="49" charset="-122"/>
                          <a:ea typeface="仿宋_GB2312" pitchFamily="49" charset="-122"/>
                        </a:rPr>
                        <a:t>组织架构</a:t>
                      </a:r>
                      <a:endParaRPr lang="zh-CN" altLang="en-US" b="1" dirty="0">
                        <a:solidFill>
                          <a:schemeClr val="accent2"/>
                        </a:solidFill>
                        <a:latin typeface="仿宋_GB2312" pitchFamily="49" charset="-122"/>
                        <a:ea typeface="仿宋_GB2312" pitchFamily="49" charset="-122"/>
                      </a:endParaRPr>
                    </a:p>
                    <a:p>
                      <a:pPr marL="0" lvl="0" indent="0">
                        <a:buNone/>
                      </a:pPr>
                      <a:r>
                        <a:rPr lang="en-US" altLang="zh-CN" b="1">
                          <a:solidFill>
                            <a:schemeClr val="accent2"/>
                          </a:solidFill>
                          <a:latin typeface="仿宋_GB2312" pitchFamily="49" charset="-122"/>
                          <a:ea typeface="仿宋_GB2312" pitchFamily="49" charset="-122"/>
                        </a:rPr>
                        <a:t>2.</a:t>
                      </a:r>
                      <a:r>
                        <a:rPr lang="zh-CN" altLang="en-US" b="1" dirty="0">
                          <a:solidFill>
                            <a:schemeClr val="accent2"/>
                          </a:solidFill>
                          <a:latin typeface="仿宋_GB2312" pitchFamily="49" charset="-122"/>
                          <a:ea typeface="仿宋_GB2312" pitchFamily="49" charset="-122"/>
                        </a:rPr>
                        <a:t>发展战略</a:t>
                      </a:r>
                      <a:endParaRPr lang="zh-CN" altLang="en-US" b="1" dirty="0">
                        <a:solidFill>
                          <a:schemeClr val="accent2"/>
                        </a:solidFill>
                        <a:latin typeface="仿宋_GB2312" pitchFamily="49" charset="-122"/>
                        <a:ea typeface="仿宋_GB2312" pitchFamily="49" charset="-122"/>
                      </a:endParaRPr>
                    </a:p>
                    <a:p>
                      <a:pPr marL="0" lvl="0" indent="0">
                        <a:buNone/>
                      </a:pPr>
                      <a:r>
                        <a:rPr lang="en-US" altLang="zh-CN" b="1">
                          <a:solidFill>
                            <a:schemeClr val="accent2"/>
                          </a:solidFill>
                          <a:latin typeface="仿宋_GB2312" pitchFamily="49" charset="-122"/>
                          <a:ea typeface="仿宋_GB2312" pitchFamily="49" charset="-122"/>
                        </a:rPr>
                        <a:t>3.</a:t>
                      </a:r>
                      <a:r>
                        <a:rPr lang="zh-CN" altLang="en-US" b="1" dirty="0">
                          <a:solidFill>
                            <a:schemeClr val="accent2"/>
                          </a:solidFill>
                          <a:latin typeface="仿宋_GB2312" pitchFamily="49" charset="-122"/>
                          <a:ea typeface="仿宋_GB2312" pitchFamily="49" charset="-122"/>
                        </a:rPr>
                        <a:t>人力资源</a:t>
                      </a:r>
                      <a:endParaRPr lang="zh-CN" altLang="en-US" b="1" dirty="0">
                        <a:solidFill>
                          <a:schemeClr val="accent2"/>
                        </a:solidFill>
                        <a:latin typeface="仿宋_GB2312" pitchFamily="49" charset="-122"/>
                        <a:ea typeface="仿宋_GB2312" pitchFamily="49" charset="-122"/>
                      </a:endParaRPr>
                    </a:p>
                    <a:p>
                      <a:pPr marL="0" lvl="0" indent="0">
                        <a:buNone/>
                      </a:pPr>
                      <a:r>
                        <a:rPr lang="en-US" altLang="zh-CN" b="1">
                          <a:solidFill>
                            <a:schemeClr val="accent2"/>
                          </a:solidFill>
                          <a:latin typeface="仿宋_GB2312" pitchFamily="49" charset="-122"/>
                          <a:ea typeface="仿宋_GB2312" pitchFamily="49" charset="-122"/>
                        </a:rPr>
                        <a:t>4.</a:t>
                      </a:r>
                      <a:r>
                        <a:rPr lang="zh-CN" altLang="en-US" b="1" dirty="0">
                          <a:solidFill>
                            <a:schemeClr val="accent2"/>
                          </a:solidFill>
                          <a:latin typeface="仿宋_GB2312" pitchFamily="49" charset="-122"/>
                          <a:ea typeface="仿宋_GB2312" pitchFamily="49" charset="-122"/>
                        </a:rPr>
                        <a:t>社会责任</a:t>
                      </a:r>
                      <a:endParaRPr lang="zh-CN" altLang="en-US" b="1" dirty="0">
                        <a:solidFill>
                          <a:schemeClr val="accent2"/>
                        </a:solidFill>
                        <a:latin typeface="仿宋_GB2312" pitchFamily="49" charset="-122"/>
                        <a:ea typeface="仿宋_GB2312" pitchFamily="49" charset="-122"/>
                      </a:endParaRPr>
                    </a:p>
                    <a:p>
                      <a:pPr marL="0" lvl="0" indent="0">
                        <a:buNone/>
                      </a:pPr>
                      <a:r>
                        <a:rPr lang="en-US" altLang="zh-CN" b="1">
                          <a:solidFill>
                            <a:schemeClr val="accent2"/>
                          </a:solidFill>
                          <a:latin typeface="仿宋_GB2312" pitchFamily="49" charset="-122"/>
                          <a:ea typeface="仿宋_GB2312" pitchFamily="49" charset="-122"/>
                        </a:rPr>
                        <a:t>5.</a:t>
                      </a:r>
                      <a:r>
                        <a:rPr lang="zh-CN" altLang="en-US" b="1" dirty="0">
                          <a:solidFill>
                            <a:schemeClr val="accent2"/>
                          </a:solidFill>
                          <a:latin typeface="仿宋_GB2312" pitchFamily="49" charset="-122"/>
                          <a:ea typeface="仿宋_GB2312" pitchFamily="49" charset="-122"/>
                        </a:rPr>
                        <a:t>企业文化</a:t>
                      </a:r>
                      <a:endParaRPr lang="zh-CN" altLang="en-US" b="1" dirty="0">
                        <a:solidFill>
                          <a:schemeClr val="accent2"/>
                        </a:solidFill>
                        <a:latin typeface="仿宋_GB2312" pitchFamily="49" charset="-122"/>
                        <a:ea typeface="仿宋_GB2312"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itchFamily="2" charset="-122"/>
                        </a:defRPr>
                      </a:lvl5pPr>
                    </a:lstStyle>
                    <a:p>
                      <a:pPr marL="0" lvl="0" indent="0">
                        <a:buNone/>
                      </a:pPr>
                      <a:r>
                        <a:rPr lang="en-US" altLang="zh-CN" b="1">
                          <a:solidFill>
                            <a:schemeClr val="accent2"/>
                          </a:solidFill>
                          <a:latin typeface="仿宋_GB2312" pitchFamily="49" charset="-122"/>
                          <a:ea typeface="仿宋_GB2312" pitchFamily="49" charset="-122"/>
                        </a:rPr>
                        <a:t>1.</a:t>
                      </a:r>
                      <a:r>
                        <a:rPr lang="zh-CN" altLang="en-US" b="1" dirty="0">
                          <a:solidFill>
                            <a:schemeClr val="accent2"/>
                          </a:solidFill>
                          <a:latin typeface="仿宋_GB2312" pitchFamily="49" charset="-122"/>
                          <a:ea typeface="仿宋_GB2312" pitchFamily="49" charset="-122"/>
                        </a:rPr>
                        <a:t>资金活动</a:t>
                      </a:r>
                      <a:endParaRPr lang="zh-CN" altLang="en-US" b="1" dirty="0">
                        <a:solidFill>
                          <a:schemeClr val="accent2"/>
                        </a:solidFill>
                        <a:latin typeface="仿宋_GB2312" pitchFamily="49" charset="-122"/>
                        <a:ea typeface="仿宋_GB2312" pitchFamily="49" charset="-122"/>
                      </a:endParaRPr>
                    </a:p>
                    <a:p>
                      <a:pPr marL="0" lvl="0" indent="0">
                        <a:buNone/>
                      </a:pPr>
                      <a:r>
                        <a:rPr lang="en-US" altLang="zh-CN" b="1">
                          <a:solidFill>
                            <a:schemeClr val="accent2"/>
                          </a:solidFill>
                          <a:latin typeface="仿宋_GB2312" pitchFamily="49" charset="-122"/>
                          <a:ea typeface="仿宋_GB2312" pitchFamily="49" charset="-122"/>
                        </a:rPr>
                        <a:t>2.</a:t>
                      </a:r>
                      <a:r>
                        <a:rPr lang="zh-CN" altLang="en-US" b="1" dirty="0">
                          <a:solidFill>
                            <a:schemeClr val="accent2"/>
                          </a:solidFill>
                          <a:latin typeface="仿宋_GB2312" pitchFamily="49" charset="-122"/>
                          <a:ea typeface="仿宋_GB2312" pitchFamily="49" charset="-122"/>
                        </a:rPr>
                        <a:t>采购业务</a:t>
                      </a:r>
                      <a:endParaRPr lang="zh-CN" altLang="en-US" b="1" dirty="0">
                        <a:solidFill>
                          <a:schemeClr val="accent2"/>
                        </a:solidFill>
                        <a:latin typeface="仿宋_GB2312" pitchFamily="49" charset="-122"/>
                        <a:ea typeface="仿宋_GB2312" pitchFamily="49" charset="-122"/>
                      </a:endParaRPr>
                    </a:p>
                    <a:p>
                      <a:pPr marL="0" lvl="0" indent="0">
                        <a:buNone/>
                      </a:pPr>
                      <a:r>
                        <a:rPr lang="en-US" altLang="zh-CN" b="1">
                          <a:solidFill>
                            <a:schemeClr val="accent2"/>
                          </a:solidFill>
                          <a:latin typeface="仿宋_GB2312" pitchFamily="49" charset="-122"/>
                          <a:ea typeface="仿宋_GB2312" pitchFamily="49" charset="-122"/>
                        </a:rPr>
                        <a:t>3.</a:t>
                      </a:r>
                      <a:r>
                        <a:rPr lang="zh-CN" altLang="en-US" b="1" dirty="0">
                          <a:solidFill>
                            <a:schemeClr val="accent2"/>
                          </a:solidFill>
                          <a:latin typeface="仿宋_GB2312" pitchFamily="49" charset="-122"/>
                          <a:ea typeface="仿宋_GB2312" pitchFamily="49" charset="-122"/>
                        </a:rPr>
                        <a:t>资产管理</a:t>
                      </a:r>
                      <a:endParaRPr lang="zh-CN" altLang="en-US" b="1" dirty="0">
                        <a:solidFill>
                          <a:schemeClr val="accent2"/>
                        </a:solidFill>
                        <a:latin typeface="仿宋_GB2312" pitchFamily="49" charset="-122"/>
                        <a:ea typeface="仿宋_GB2312" pitchFamily="49" charset="-122"/>
                      </a:endParaRPr>
                    </a:p>
                    <a:p>
                      <a:pPr marL="0" lvl="0" indent="0">
                        <a:buNone/>
                      </a:pPr>
                      <a:r>
                        <a:rPr lang="en-US" altLang="zh-CN" b="1">
                          <a:solidFill>
                            <a:schemeClr val="accent2"/>
                          </a:solidFill>
                          <a:latin typeface="仿宋_GB2312" pitchFamily="49" charset="-122"/>
                          <a:ea typeface="仿宋_GB2312" pitchFamily="49" charset="-122"/>
                        </a:rPr>
                        <a:t>4.</a:t>
                      </a:r>
                      <a:r>
                        <a:rPr lang="zh-CN" altLang="en-US" b="1" dirty="0">
                          <a:solidFill>
                            <a:schemeClr val="accent2"/>
                          </a:solidFill>
                          <a:latin typeface="仿宋_GB2312" pitchFamily="49" charset="-122"/>
                          <a:ea typeface="仿宋_GB2312" pitchFamily="49" charset="-122"/>
                        </a:rPr>
                        <a:t>销售业务</a:t>
                      </a:r>
                      <a:endParaRPr lang="zh-CN" altLang="en-US" b="1" dirty="0">
                        <a:solidFill>
                          <a:schemeClr val="accent2"/>
                        </a:solidFill>
                        <a:latin typeface="仿宋_GB2312" pitchFamily="49" charset="-122"/>
                        <a:ea typeface="仿宋_GB2312" pitchFamily="49" charset="-122"/>
                      </a:endParaRPr>
                    </a:p>
                    <a:p>
                      <a:pPr marL="0" lvl="0" indent="0">
                        <a:buNone/>
                      </a:pPr>
                      <a:r>
                        <a:rPr lang="en-US" altLang="zh-CN" b="1">
                          <a:solidFill>
                            <a:schemeClr val="accent2"/>
                          </a:solidFill>
                          <a:latin typeface="仿宋_GB2312" pitchFamily="49" charset="-122"/>
                          <a:ea typeface="仿宋_GB2312" pitchFamily="49" charset="-122"/>
                        </a:rPr>
                        <a:t>5.</a:t>
                      </a:r>
                      <a:r>
                        <a:rPr lang="zh-CN" altLang="en-US" b="1" dirty="0">
                          <a:solidFill>
                            <a:schemeClr val="accent2"/>
                          </a:solidFill>
                          <a:latin typeface="仿宋_GB2312" pitchFamily="49" charset="-122"/>
                          <a:ea typeface="仿宋_GB2312" pitchFamily="49" charset="-122"/>
                        </a:rPr>
                        <a:t>研究与开发</a:t>
                      </a:r>
                      <a:endParaRPr lang="zh-CN" altLang="en-US" b="1" dirty="0">
                        <a:solidFill>
                          <a:schemeClr val="accent2"/>
                        </a:solidFill>
                        <a:latin typeface="仿宋_GB2312" pitchFamily="49" charset="-122"/>
                        <a:ea typeface="仿宋_GB2312" pitchFamily="49" charset="-122"/>
                      </a:endParaRPr>
                    </a:p>
                    <a:p>
                      <a:pPr marL="0" lvl="0" indent="0">
                        <a:buNone/>
                      </a:pPr>
                      <a:r>
                        <a:rPr lang="en-US" altLang="zh-CN" b="1">
                          <a:solidFill>
                            <a:schemeClr val="accent2"/>
                          </a:solidFill>
                          <a:latin typeface="仿宋_GB2312" pitchFamily="49" charset="-122"/>
                          <a:ea typeface="仿宋_GB2312" pitchFamily="49" charset="-122"/>
                        </a:rPr>
                        <a:t>6.</a:t>
                      </a:r>
                      <a:r>
                        <a:rPr lang="zh-CN" altLang="en-US" b="1" dirty="0">
                          <a:solidFill>
                            <a:schemeClr val="accent2"/>
                          </a:solidFill>
                          <a:latin typeface="仿宋_GB2312" pitchFamily="49" charset="-122"/>
                          <a:ea typeface="仿宋_GB2312" pitchFamily="49" charset="-122"/>
                        </a:rPr>
                        <a:t>工程项目</a:t>
                      </a:r>
                      <a:endParaRPr lang="zh-CN" altLang="en-US" b="1" dirty="0">
                        <a:solidFill>
                          <a:schemeClr val="accent2"/>
                        </a:solidFill>
                        <a:latin typeface="仿宋_GB2312" pitchFamily="49" charset="-122"/>
                        <a:ea typeface="仿宋_GB2312" pitchFamily="49" charset="-122"/>
                      </a:endParaRPr>
                    </a:p>
                    <a:p>
                      <a:pPr marL="0" lvl="0" indent="0">
                        <a:buNone/>
                      </a:pPr>
                      <a:r>
                        <a:rPr lang="en-US" altLang="zh-CN" b="1">
                          <a:solidFill>
                            <a:schemeClr val="accent2"/>
                          </a:solidFill>
                          <a:latin typeface="仿宋_GB2312" pitchFamily="49" charset="-122"/>
                          <a:ea typeface="仿宋_GB2312" pitchFamily="49" charset="-122"/>
                        </a:rPr>
                        <a:t>7.</a:t>
                      </a:r>
                      <a:r>
                        <a:rPr lang="zh-CN" altLang="en-US" b="1" dirty="0">
                          <a:solidFill>
                            <a:schemeClr val="accent2"/>
                          </a:solidFill>
                          <a:latin typeface="仿宋_GB2312" pitchFamily="49" charset="-122"/>
                          <a:ea typeface="仿宋_GB2312" pitchFamily="49" charset="-122"/>
                        </a:rPr>
                        <a:t>担保业务</a:t>
                      </a:r>
                      <a:endParaRPr lang="zh-CN" altLang="en-US" b="1" dirty="0">
                        <a:solidFill>
                          <a:schemeClr val="accent2"/>
                        </a:solidFill>
                        <a:latin typeface="仿宋_GB2312" pitchFamily="49" charset="-122"/>
                        <a:ea typeface="仿宋_GB2312" pitchFamily="49" charset="-122"/>
                      </a:endParaRPr>
                    </a:p>
                    <a:p>
                      <a:pPr marL="0" lvl="0" indent="0">
                        <a:buNone/>
                      </a:pPr>
                      <a:r>
                        <a:rPr lang="en-US" altLang="zh-CN" b="1">
                          <a:solidFill>
                            <a:schemeClr val="accent2"/>
                          </a:solidFill>
                          <a:latin typeface="仿宋_GB2312" pitchFamily="49" charset="-122"/>
                          <a:ea typeface="仿宋_GB2312" pitchFamily="49" charset="-122"/>
                        </a:rPr>
                        <a:t>8.</a:t>
                      </a:r>
                      <a:r>
                        <a:rPr lang="zh-CN" altLang="en-US" b="1" dirty="0">
                          <a:solidFill>
                            <a:schemeClr val="accent2"/>
                          </a:solidFill>
                          <a:latin typeface="仿宋_GB2312" pitchFamily="49" charset="-122"/>
                          <a:ea typeface="仿宋_GB2312" pitchFamily="49" charset="-122"/>
                        </a:rPr>
                        <a:t>业务外包</a:t>
                      </a:r>
                      <a:endParaRPr lang="zh-CN" altLang="en-US" b="1" dirty="0">
                        <a:solidFill>
                          <a:schemeClr val="accent2"/>
                        </a:solidFill>
                        <a:latin typeface="仿宋_GB2312" pitchFamily="49" charset="-122"/>
                        <a:ea typeface="仿宋_GB2312" pitchFamily="49" charset="-122"/>
                      </a:endParaRPr>
                    </a:p>
                    <a:p>
                      <a:pPr marL="0" lvl="0" indent="0">
                        <a:buNone/>
                      </a:pPr>
                      <a:r>
                        <a:rPr lang="en-US" altLang="zh-CN" b="1">
                          <a:solidFill>
                            <a:schemeClr val="accent2"/>
                          </a:solidFill>
                          <a:latin typeface="仿宋_GB2312" pitchFamily="49" charset="-122"/>
                          <a:ea typeface="仿宋_GB2312" pitchFamily="49" charset="-122"/>
                        </a:rPr>
                        <a:t>9.</a:t>
                      </a:r>
                      <a:r>
                        <a:rPr lang="zh-CN" altLang="en-US" b="1" dirty="0">
                          <a:solidFill>
                            <a:schemeClr val="accent2"/>
                          </a:solidFill>
                          <a:latin typeface="仿宋_GB2312" pitchFamily="49" charset="-122"/>
                          <a:ea typeface="仿宋_GB2312" pitchFamily="49" charset="-122"/>
                        </a:rPr>
                        <a:t>财务报告</a:t>
                      </a:r>
                      <a:endParaRPr lang="zh-CN" altLang="en-US" b="1" dirty="0">
                        <a:solidFill>
                          <a:schemeClr val="accent2"/>
                        </a:solidFill>
                        <a:latin typeface="仿宋_GB2312" pitchFamily="49" charset="-122"/>
                        <a:ea typeface="仿宋_GB2312"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itchFamily="2" charset="-122"/>
                        </a:defRPr>
                      </a:lvl5pPr>
                    </a:lstStyle>
                    <a:p>
                      <a:pPr marL="0" lvl="0" indent="0">
                        <a:buNone/>
                      </a:pPr>
                      <a:r>
                        <a:rPr lang="en-US" altLang="zh-CN" b="1">
                          <a:solidFill>
                            <a:schemeClr val="accent2"/>
                          </a:solidFill>
                          <a:latin typeface="仿宋_GB2312" pitchFamily="49" charset="-122"/>
                          <a:ea typeface="仿宋_GB2312" pitchFamily="49" charset="-122"/>
                        </a:rPr>
                        <a:t>1.</a:t>
                      </a:r>
                      <a:r>
                        <a:rPr lang="zh-CN" altLang="en-US" b="1" dirty="0">
                          <a:solidFill>
                            <a:schemeClr val="accent2"/>
                          </a:solidFill>
                          <a:latin typeface="仿宋_GB2312" pitchFamily="49" charset="-122"/>
                          <a:ea typeface="仿宋_GB2312" pitchFamily="49" charset="-122"/>
                        </a:rPr>
                        <a:t>全面预算</a:t>
                      </a:r>
                      <a:endParaRPr lang="zh-CN" altLang="en-US" b="1" dirty="0">
                        <a:solidFill>
                          <a:schemeClr val="accent2"/>
                        </a:solidFill>
                        <a:latin typeface="仿宋_GB2312" pitchFamily="49" charset="-122"/>
                        <a:ea typeface="仿宋_GB2312" pitchFamily="49" charset="-122"/>
                      </a:endParaRPr>
                    </a:p>
                    <a:p>
                      <a:pPr marL="0" lvl="0" indent="0">
                        <a:buNone/>
                      </a:pPr>
                      <a:r>
                        <a:rPr lang="en-US" altLang="zh-CN" b="1">
                          <a:solidFill>
                            <a:schemeClr val="accent2"/>
                          </a:solidFill>
                          <a:latin typeface="仿宋_GB2312" pitchFamily="49" charset="-122"/>
                          <a:ea typeface="仿宋_GB2312" pitchFamily="49" charset="-122"/>
                        </a:rPr>
                        <a:t>2.</a:t>
                      </a:r>
                      <a:r>
                        <a:rPr lang="zh-CN" altLang="en-US" b="1" dirty="0">
                          <a:solidFill>
                            <a:schemeClr val="accent2"/>
                          </a:solidFill>
                          <a:latin typeface="仿宋_GB2312" pitchFamily="49" charset="-122"/>
                          <a:ea typeface="仿宋_GB2312" pitchFamily="49" charset="-122"/>
                        </a:rPr>
                        <a:t>合同管理</a:t>
                      </a:r>
                      <a:endParaRPr lang="zh-CN" altLang="en-US" b="1" dirty="0">
                        <a:solidFill>
                          <a:schemeClr val="accent2"/>
                        </a:solidFill>
                        <a:latin typeface="仿宋_GB2312" pitchFamily="49" charset="-122"/>
                        <a:ea typeface="仿宋_GB2312" pitchFamily="49" charset="-122"/>
                      </a:endParaRPr>
                    </a:p>
                    <a:p>
                      <a:pPr marL="0" lvl="0" indent="0">
                        <a:buNone/>
                      </a:pPr>
                      <a:r>
                        <a:rPr lang="en-US" altLang="zh-CN" b="1">
                          <a:solidFill>
                            <a:schemeClr val="accent2"/>
                          </a:solidFill>
                          <a:latin typeface="仿宋_GB2312" pitchFamily="49" charset="-122"/>
                          <a:ea typeface="仿宋_GB2312" pitchFamily="49" charset="-122"/>
                        </a:rPr>
                        <a:t>3.</a:t>
                      </a:r>
                      <a:r>
                        <a:rPr lang="zh-CN" altLang="en-US" b="1" dirty="0">
                          <a:solidFill>
                            <a:schemeClr val="accent2"/>
                          </a:solidFill>
                          <a:latin typeface="仿宋_GB2312" pitchFamily="49" charset="-122"/>
                          <a:ea typeface="仿宋_GB2312" pitchFamily="49" charset="-122"/>
                        </a:rPr>
                        <a:t>内部信息传递</a:t>
                      </a:r>
                      <a:endParaRPr lang="zh-CN" altLang="en-US" b="1" dirty="0">
                        <a:solidFill>
                          <a:schemeClr val="accent2"/>
                        </a:solidFill>
                        <a:latin typeface="仿宋_GB2312" pitchFamily="49" charset="-122"/>
                        <a:ea typeface="仿宋_GB2312" pitchFamily="49" charset="-122"/>
                      </a:endParaRPr>
                    </a:p>
                    <a:p>
                      <a:pPr marL="0" lvl="0" indent="0">
                        <a:buNone/>
                      </a:pPr>
                      <a:r>
                        <a:rPr lang="en-US" altLang="zh-CN" b="1">
                          <a:solidFill>
                            <a:schemeClr val="accent2"/>
                          </a:solidFill>
                          <a:latin typeface="仿宋_GB2312" pitchFamily="49" charset="-122"/>
                          <a:ea typeface="仿宋_GB2312" pitchFamily="49" charset="-122"/>
                        </a:rPr>
                        <a:t>4.</a:t>
                      </a:r>
                      <a:r>
                        <a:rPr lang="zh-CN" altLang="en-US" b="1" dirty="0">
                          <a:solidFill>
                            <a:schemeClr val="accent2"/>
                          </a:solidFill>
                          <a:latin typeface="仿宋_GB2312" pitchFamily="49" charset="-122"/>
                          <a:ea typeface="仿宋_GB2312" pitchFamily="49" charset="-122"/>
                        </a:rPr>
                        <a:t>信息系统</a:t>
                      </a:r>
                      <a:endParaRPr lang="zh-CN" altLang="en-US" b="1" dirty="0">
                        <a:solidFill>
                          <a:schemeClr val="accent2"/>
                        </a:solidFill>
                        <a:latin typeface="仿宋_GB2312" pitchFamily="49" charset="-122"/>
                        <a:ea typeface="仿宋_GB2312"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3650" name="标题 283649"/>
          <p:cNvSpPr>
            <a:spLocks noGrp="1"/>
          </p:cNvSpPr>
          <p:nvPr>
            <p:ph type="title"/>
          </p:nvPr>
        </p:nvSpPr>
        <p:spPr>
          <a:ln/>
        </p:spPr>
        <p:txBody>
          <a:bodyPr anchor="ctr" anchorCtr="0"/>
          <a:p>
            <a:r>
              <a:rPr lang="en-US" altLang="zh-CN" sz="4500" b="1">
                <a:solidFill>
                  <a:schemeClr val="tx1"/>
                </a:solidFill>
                <a:latin typeface="黑体" pitchFamily="2" charset="-122"/>
              </a:rPr>
              <a:t>3</a:t>
            </a:r>
            <a:r>
              <a:rPr lang="zh-CN" altLang="en-US" sz="4500" b="1" dirty="0">
                <a:solidFill>
                  <a:schemeClr val="tx1"/>
                </a:solidFill>
                <a:latin typeface="黑体" pitchFamily="2" charset="-122"/>
              </a:rPr>
              <a:t>、企业内部控制评价指引</a:t>
            </a:r>
            <a:endParaRPr lang="zh-CN" altLang="en-US" sz="4500" b="1" dirty="0">
              <a:solidFill>
                <a:schemeClr val="tx1"/>
              </a:solidFill>
              <a:latin typeface="黑体" pitchFamily="2" charset="-122"/>
            </a:endParaRPr>
          </a:p>
        </p:txBody>
      </p:sp>
      <p:sp>
        <p:nvSpPr>
          <p:cNvPr id="283651" name="文本占位符 283650"/>
          <p:cNvSpPr>
            <a:spLocks noGrp="1"/>
          </p:cNvSpPr>
          <p:nvPr>
            <p:ph type="body" idx="1"/>
          </p:nvPr>
        </p:nvSpPr>
        <p:spPr>
          <a:xfrm>
            <a:off x="250825" y="1752600"/>
            <a:ext cx="6626225" cy="4413250"/>
          </a:xfrm>
          <a:ln/>
        </p:spPr>
        <p:txBody>
          <a:bodyPr/>
          <a:p>
            <a:pPr>
              <a:lnSpc>
                <a:spcPct val="110000"/>
              </a:lnSpc>
            </a:pPr>
            <a:r>
              <a:rPr lang="zh-CN" altLang="en-US" sz="3000" b="1" dirty="0">
                <a:solidFill>
                  <a:schemeClr val="accent2"/>
                </a:solidFill>
                <a:ea typeface="仿宋_GB2312" pitchFamily="49" charset="-122"/>
              </a:rPr>
              <a:t>内部控制评价</a:t>
            </a:r>
            <a:r>
              <a:rPr lang="zh-CN" altLang="en-US" sz="3000" b="1" dirty="0">
                <a:ea typeface="仿宋_GB2312" pitchFamily="49" charset="-122"/>
              </a:rPr>
              <a:t>是指企业董事会或类似权力机构对内部控制有效性进行全面评价、形成评价结论、出具评价报告的过程。</a:t>
            </a:r>
            <a:endParaRPr lang="zh-CN" altLang="en-US" sz="3000" b="1" dirty="0">
              <a:ea typeface="仿宋_GB2312" pitchFamily="49" charset="-122"/>
            </a:endParaRPr>
          </a:p>
          <a:p>
            <a:pPr>
              <a:lnSpc>
                <a:spcPct val="110000"/>
              </a:lnSpc>
            </a:pPr>
            <a:r>
              <a:rPr lang="zh-CN" altLang="en-US" sz="3000" b="1" dirty="0">
                <a:solidFill>
                  <a:schemeClr val="accent2"/>
                </a:solidFill>
                <a:ea typeface="仿宋_GB2312" pitchFamily="49" charset="-122"/>
              </a:rPr>
              <a:t>内部控制评价指引</a:t>
            </a:r>
            <a:r>
              <a:rPr lang="zh-CN" altLang="en-US" sz="3000" b="1" dirty="0">
                <a:ea typeface="仿宋_GB2312" pitchFamily="49" charset="-122"/>
              </a:rPr>
              <a:t>主要内容包括：实施内部控制评价应遵循的</a:t>
            </a:r>
            <a:r>
              <a:rPr lang="zh-CN" altLang="en-US" sz="3000" b="1" dirty="0">
                <a:solidFill>
                  <a:srgbClr val="3333CC"/>
                </a:solidFill>
                <a:ea typeface="仿宋_GB2312" pitchFamily="49" charset="-122"/>
              </a:rPr>
              <a:t>原则</a:t>
            </a:r>
            <a:r>
              <a:rPr lang="zh-CN" altLang="en-US" sz="3000" b="1" dirty="0">
                <a:ea typeface="仿宋_GB2312" pitchFamily="49" charset="-122"/>
              </a:rPr>
              <a:t>、内控评价的</a:t>
            </a:r>
            <a:r>
              <a:rPr lang="zh-CN" altLang="en-US" sz="3000" b="1" dirty="0">
                <a:solidFill>
                  <a:srgbClr val="3333CC"/>
                </a:solidFill>
                <a:ea typeface="仿宋_GB2312" pitchFamily="49" charset="-122"/>
              </a:rPr>
              <a:t>内容</a:t>
            </a:r>
            <a:r>
              <a:rPr lang="zh-CN" altLang="en-US" sz="3000" b="1" dirty="0">
                <a:ea typeface="仿宋_GB2312" pitchFamily="49" charset="-122"/>
              </a:rPr>
              <a:t>、内控评价的</a:t>
            </a:r>
            <a:r>
              <a:rPr lang="zh-CN" altLang="en-US" sz="3000" b="1" dirty="0">
                <a:solidFill>
                  <a:srgbClr val="3333CC"/>
                </a:solidFill>
                <a:ea typeface="仿宋_GB2312" pitchFamily="49" charset="-122"/>
              </a:rPr>
              <a:t>程序</a:t>
            </a:r>
            <a:r>
              <a:rPr lang="zh-CN" altLang="en-US" sz="3000" b="1" dirty="0">
                <a:ea typeface="仿宋_GB2312" pitchFamily="49" charset="-122"/>
              </a:rPr>
              <a:t>、内控</a:t>
            </a:r>
            <a:r>
              <a:rPr lang="zh-CN" altLang="en-US" sz="3000" b="1" dirty="0">
                <a:solidFill>
                  <a:srgbClr val="3333CC"/>
                </a:solidFill>
                <a:ea typeface="仿宋_GB2312" pitchFamily="49" charset="-122"/>
              </a:rPr>
              <a:t>缺陷的认定</a:t>
            </a:r>
            <a:r>
              <a:rPr lang="zh-CN" altLang="en-US" sz="3000" b="1" dirty="0">
                <a:ea typeface="仿宋_GB2312" pitchFamily="49" charset="-122"/>
              </a:rPr>
              <a:t>以及内控评价</a:t>
            </a:r>
            <a:r>
              <a:rPr lang="zh-CN" altLang="en-US" sz="3000" b="1" dirty="0">
                <a:solidFill>
                  <a:srgbClr val="3333CC"/>
                </a:solidFill>
                <a:ea typeface="仿宋_GB2312" pitchFamily="49" charset="-122"/>
              </a:rPr>
              <a:t>报告</a:t>
            </a:r>
            <a:endParaRPr lang="zh-CN" altLang="en-US" sz="3000" b="1" dirty="0">
              <a:solidFill>
                <a:srgbClr val="3333CC"/>
              </a:solidFill>
              <a:ea typeface="仿宋_GB2312" pitchFamily="49" charset="-122"/>
            </a:endParaRPr>
          </a:p>
        </p:txBody>
      </p:sp>
      <p:grpSp>
        <p:nvGrpSpPr>
          <p:cNvPr id="283652" name="组合 283651"/>
          <p:cNvGrpSpPr/>
          <p:nvPr/>
        </p:nvGrpSpPr>
        <p:grpSpPr>
          <a:xfrm>
            <a:off x="7092950" y="2133600"/>
            <a:ext cx="1473200" cy="4106863"/>
            <a:chOff x="4992" y="1151"/>
            <a:chExt cx="721" cy="2567"/>
          </a:xfrm>
        </p:grpSpPr>
        <p:grpSp>
          <p:nvGrpSpPr>
            <p:cNvPr id="283653" name="组合 283652"/>
            <p:cNvGrpSpPr/>
            <p:nvPr/>
          </p:nvGrpSpPr>
          <p:grpSpPr>
            <a:xfrm>
              <a:off x="5097" y="1151"/>
              <a:ext cx="391" cy="453"/>
              <a:chOff x="5097" y="1151"/>
              <a:chExt cx="391" cy="453"/>
            </a:xfrm>
          </p:grpSpPr>
          <p:sp>
            <p:nvSpPr>
              <p:cNvPr id="283654" name="任意多边形 283653"/>
              <p:cNvSpPr/>
              <p:nvPr/>
            </p:nvSpPr>
            <p:spPr>
              <a:xfrm>
                <a:off x="5240" y="1327"/>
                <a:ext cx="133" cy="277"/>
              </a:xfrm>
              <a:custGeom>
                <a:avLst/>
                <a:gdLst/>
                <a:ahLst/>
                <a:cxnLst/>
                <a:pathLst>
                  <a:path w="133" h="277">
                    <a:moveTo>
                      <a:pt x="42" y="249"/>
                    </a:moveTo>
                    <a:lnTo>
                      <a:pt x="44" y="205"/>
                    </a:lnTo>
                    <a:lnTo>
                      <a:pt x="36" y="170"/>
                    </a:lnTo>
                    <a:lnTo>
                      <a:pt x="20" y="141"/>
                    </a:lnTo>
                    <a:lnTo>
                      <a:pt x="0" y="97"/>
                    </a:lnTo>
                    <a:lnTo>
                      <a:pt x="2" y="67"/>
                    </a:lnTo>
                    <a:lnTo>
                      <a:pt x="15" y="31"/>
                    </a:lnTo>
                    <a:lnTo>
                      <a:pt x="41" y="7"/>
                    </a:lnTo>
                    <a:lnTo>
                      <a:pt x="62" y="0"/>
                    </a:lnTo>
                    <a:lnTo>
                      <a:pt x="86" y="5"/>
                    </a:lnTo>
                    <a:lnTo>
                      <a:pt x="101" y="15"/>
                    </a:lnTo>
                    <a:lnTo>
                      <a:pt x="121" y="36"/>
                    </a:lnTo>
                    <a:lnTo>
                      <a:pt x="132" y="67"/>
                    </a:lnTo>
                    <a:lnTo>
                      <a:pt x="128" y="100"/>
                    </a:lnTo>
                    <a:lnTo>
                      <a:pt x="112" y="128"/>
                    </a:lnTo>
                    <a:lnTo>
                      <a:pt x="90" y="173"/>
                    </a:lnTo>
                    <a:lnTo>
                      <a:pt x="86" y="205"/>
                    </a:lnTo>
                    <a:lnTo>
                      <a:pt x="87" y="231"/>
                    </a:lnTo>
                    <a:lnTo>
                      <a:pt x="76" y="257"/>
                    </a:lnTo>
                    <a:lnTo>
                      <a:pt x="65" y="276"/>
                    </a:lnTo>
                    <a:lnTo>
                      <a:pt x="42" y="249"/>
                    </a:lnTo>
                  </a:path>
                </a:pathLst>
              </a:custGeom>
              <a:solidFill>
                <a:schemeClr val="accent1"/>
              </a:solidFill>
              <a:ln w="12700" cap="rnd" cmpd="sng">
                <a:solidFill>
                  <a:srgbClr val="000000">
                    <a:alpha val="100000"/>
                  </a:srgbClr>
                </a:solidFill>
                <a:prstDash val="solid"/>
                <a:headEnd type="none" w="med" len="med"/>
                <a:tailEnd type="none" w="med" len="med"/>
              </a:ln>
            </p:spPr>
            <p:txBody>
              <a:bodyPr/>
              <a:p>
                <a:endParaRPr lang="zh-CN" altLang="en-US"/>
              </a:p>
            </p:txBody>
          </p:sp>
          <p:sp>
            <p:nvSpPr>
              <p:cNvPr id="283655" name="任意多边形 283654"/>
              <p:cNvSpPr/>
              <p:nvPr/>
            </p:nvSpPr>
            <p:spPr>
              <a:xfrm>
                <a:off x="5097" y="1312"/>
                <a:ext cx="90" cy="46"/>
              </a:xfrm>
              <a:custGeom>
                <a:avLst/>
                <a:gdLst/>
                <a:ahLst/>
                <a:cxnLst/>
                <a:pathLst>
                  <a:path w="90" h="46">
                    <a:moveTo>
                      <a:pt x="89" y="45"/>
                    </a:moveTo>
                    <a:lnTo>
                      <a:pt x="15" y="31"/>
                    </a:lnTo>
                    <a:lnTo>
                      <a:pt x="0" y="15"/>
                    </a:lnTo>
                    <a:lnTo>
                      <a:pt x="6" y="2"/>
                    </a:lnTo>
                    <a:lnTo>
                      <a:pt x="23" y="0"/>
                    </a:lnTo>
                    <a:lnTo>
                      <a:pt x="89" y="45"/>
                    </a:lnTo>
                  </a:path>
                </a:pathLst>
              </a:custGeom>
              <a:solidFill>
                <a:schemeClr val="accent1"/>
              </a:solidFill>
              <a:ln w="12700">
                <a:noFill/>
              </a:ln>
            </p:spPr>
            <p:txBody>
              <a:bodyPr/>
              <a:p>
                <a:endParaRPr lang="zh-CN" altLang="en-US"/>
              </a:p>
            </p:txBody>
          </p:sp>
          <p:sp>
            <p:nvSpPr>
              <p:cNvPr id="283656" name="任意多边形 283655"/>
              <p:cNvSpPr/>
              <p:nvPr/>
            </p:nvSpPr>
            <p:spPr>
              <a:xfrm>
                <a:off x="5193" y="1174"/>
                <a:ext cx="38" cy="80"/>
              </a:xfrm>
              <a:custGeom>
                <a:avLst/>
                <a:gdLst/>
                <a:ahLst/>
                <a:cxnLst/>
                <a:pathLst>
                  <a:path w="38" h="80">
                    <a:moveTo>
                      <a:pt x="37" y="79"/>
                    </a:moveTo>
                    <a:lnTo>
                      <a:pt x="0" y="29"/>
                    </a:lnTo>
                    <a:lnTo>
                      <a:pt x="4" y="7"/>
                    </a:lnTo>
                    <a:lnTo>
                      <a:pt x="22" y="0"/>
                    </a:lnTo>
                    <a:lnTo>
                      <a:pt x="31" y="15"/>
                    </a:lnTo>
                    <a:lnTo>
                      <a:pt x="37" y="79"/>
                    </a:lnTo>
                  </a:path>
                </a:pathLst>
              </a:custGeom>
              <a:solidFill>
                <a:schemeClr val="accent1"/>
              </a:solidFill>
              <a:ln w="12700">
                <a:noFill/>
              </a:ln>
            </p:spPr>
            <p:txBody>
              <a:bodyPr/>
              <a:p>
                <a:endParaRPr lang="zh-CN" altLang="en-US"/>
              </a:p>
            </p:txBody>
          </p:sp>
          <p:sp>
            <p:nvSpPr>
              <p:cNvPr id="283657" name="任意多边形 283656"/>
              <p:cNvSpPr/>
              <p:nvPr/>
            </p:nvSpPr>
            <p:spPr>
              <a:xfrm>
                <a:off x="5332" y="1151"/>
                <a:ext cx="30" cy="98"/>
              </a:xfrm>
              <a:custGeom>
                <a:avLst/>
                <a:gdLst/>
                <a:ahLst/>
                <a:cxnLst/>
                <a:pathLst>
                  <a:path w="30" h="98">
                    <a:moveTo>
                      <a:pt x="4" y="97"/>
                    </a:moveTo>
                    <a:lnTo>
                      <a:pt x="0" y="25"/>
                    </a:lnTo>
                    <a:lnTo>
                      <a:pt x="16" y="0"/>
                    </a:lnTo>
                    <a:lnTo>
                      <a:pt x="29" y="10"/>
                    </a:lnTo>
                    <a:lnTo>
                      <a:pt x="27" y="30"/>
                    </a:lnTo>
                    <a:lnTo>
                      <a:pt x="4" y="97"/>
                    </a:lnTo>
                  </a:path>
                </a:pathLst>
              </a:custGeom>
              <a:solidFill>
                <a:schemeClr val="accent1"/>
              </a:solidFill>
              <a:ln w="12700">
                <a:noFill/>
              </a:ln>
            </p:spPr>
            <p:txBody>
              <a:bodyPr/>
              <a:p>
                <a:endParaRPr lang="zh-CN" altLang="en-US"/>
              </a:p>
            </p:txBody>
          </p:sp>
          <p:sp>
            <p:nvSpPr>
              <p:cNvPr id="283658" name="任意多边形 283657"/>
              <p:cNvSpPr/>
              <p:nvPr/>
            </p:nvSpPr>
            <p:spPr>
              <a:xfrm>
                <a:off x="5407" y="1232"/>
                <a:ext cx="81" cy="59"/>
              </a:xfrm>
              <a:custGeom>
                <a:avLst/>
                <a:gdLst/>
                <a:ahLst/>
                <a:cxnLst/>
                <a:pathLst>
                  <a:path w="81" h="59">
                    <a:moveTo>
                      <a:pt x="0" y="58"/>
                    </a:moveTo>
                    <a:lnTo>
                      <a:pt x="60" y="0"/>
                    </a:lnTo>
                    <a:lnTo>
                      <a:pt x="80" y="11"/>
                    </a:lnTo>
                    <a:lnTo>
                      <a:pt x="78" y="30"/>
                    </a:lnTo>
                    <a:lnTo>
                      <a:pt x="68" y="40"/>
                    </a:lnTo>
                    <a:lnTo>
                      <a:pt x="0" y="58"/>
                    </a:lnTo>
                  </a:path>
                </a:pathLst>
              </a:custGeom>
              <a:solidFill>
                <a:schemeClr val="accent1"/>
              </a:solidFill>
              <a:ln w="12700">
                <a:noFill/>
              </a:ln>
            </p:spPr>
            <p:txBody>
              <a:bodyPr/>
              <a:p>
                <a:endParaRPr lang="zh-CN" altLang="en-US"/>
              </a:p>
            </p:txBody>
          </p:sp>
        </p:grpSp>
        <p:grpSp>
          <p:nvGrpSpPr>
            <p:cNvPr id="283659" name="组合 283658"/>
            <p:cNvGrpSpPr/>
            <p:nvPr/>
          </p:nvGrpSpPr>
          <p:grpSpPr>
            <a:xfrm>
              <a:off x="4992" y="1304"/>
              <a:ext cx="721" cy="2414"/>
              <a:chOff x="4992" y="1304"/>
              <a:chExt cx="721" cy="2414"/>
            </a:xfrm>
          </p:grpSpPr>
          <p:sp>
            <p:nvSpPr>
              <p:cNvPr id="283660" name="任意多边形 283659"/>
              <p:cNvSpPr/>
              <p:nvPr/>
            </p:nvSpPr>
            <p:spPr>
              <a:xfrm>
                <a:off x="5124" y="1703"/>
                <a:ext cx="359" cy="415"/>
              </a:xfrm>
              <a:custGeom>
                <a:avLst/>
                <a:gdLst/>
                <a:ahLst/>
                <a:cxnLst/>
                <a:pathLst>
                  <a:path w="359" h="415">
                    <a:moveTo>
                      <a:pt x="233" y="120"/>
                    </a:moveTo>
                    <a:lnTo>
                      <a:pt x="190" y="42"/>
                    </a:lnTo>
                    <a:lnTo>
                      <a:pt x="145" y="0"/>
                    </a:lnTo>
                    <a:lnTo>
                      <a:pt x="93" y="0"/>
                    </a:lnTo>
                    <a:lnTo>
                      <a:pt x="35" y="26"/>
                    </a:lnTo>
                    <a:lnTo>
                      <a:pt x="9" y="73"/>
                    </a:lnTo>
                    <a:lnTo>
                      <a:pt x="0" y="135"/>
                    </a:lnTo>
                    <a:lnTo>
                      <a:pt x="9" y="218"/>
                    </a:lnTo>
                    <a:lnTo>
                      <a:pt x="44" y="311"/>
                    </a:lnTo>
                    <a:lnTo>
                      <a:pt x="106" y="373"/>
                    </a:lnTo>
                    <a:lnTo>
                      <a:pt x="154" y="403"/>
                    </a:lnTo>
                    <a:lnTo>
                      <a:pt x="203" y="414"/>
                    </a:lnTo>
                    <a:lnTo>
                      <a:pt x="243" y="398"/>
                    </a:lnTo>
                    <a:lnTo>
                      <a:pt x="264" y="373"/>
                    </a:lnTo>
                    <a:lnTo>
                      <a:pt x="278" y="311"/>
                    </a:lnTo>
                    <a:lnTo>
                      <a:pt x="273" y="238"/>
                    </a:lnTo>
                    <a:lnTo>
                      <a:pt x="259" y="177"/>
                    </a:lnTo>
                    <a:lnTo>
                      <a:pt x="348" y="120"/>
                    </a:lnTo>
                    <a:lnTo>
                      <a:pt x="358" y="94"/>
                    </a:lnTo>
                    <a:lnTo>
                      <a:pt x="348" y="83"/>
                    </a:lnTo>
                    <a:lnTo>
                      <a:pt x="251" y="150"/>
                    </a:lnTo>
                    <a:lnTo>
                      <a:pt x="233" y="120"/>
                    </a:lnTo>
                  </a:path>
                </a:pathLst>
              </a:custGeom>
              <a:solidFill>
                <a:schemeClr val="accent1"/>
              </a:solidFill>
              <a:ln w="12700" cap="rnd" cmpd="sng">
                <a:solidFill>
                  <a:schemeClr val="tx2">
                    <a:alpha val="100000"/>
                  </a:schemeClr>
                </a:solidFill>
                <a:prstDash val="solid"/>
                <a:headEnd type="none" w="med" len="med"/>
                <a:tailEnd type="none" w="med" len="med"/>
              </a:ln>
            </p:spPr>
            <p:txBody>
              <a:bodyPr/>
              <a:p>
                <a:endParaRPr lang="zh-CN" altLang="en-US"/>
              </a:p>
            </p:txBody>
          </p:sp>
          <p:sp>
            <p:nvSpPr>
              <p:cNvPr id="283661" name="任意多边形 283660"/>
              <p:cNvSpPr/>
              <p:nvPr/>
            </p:nvSpPr>
            <p:spPr>
              <a:xfrm>
                <a:off x="5386" y="1304"/>
                <a:ext cx="318" cy="934"/>
              </a:xfrm>
              <a:custGeom>
                <a:avLst/>
                <a:gdLst/>
                <a:ahLst/>
                <a:cxnLst/>
                <a:pathLst>
                  <a:path w="318" h="934">
                    <a:moveTo>
                      <a:pt x="87" y="788"/>
                    </a:moveTo>
                    <a:lnTo>
                      <a:pt x="30" y="840"/>
                    </a:lnTo>
                    <a:lnTo>
                      <a:pt x="13" y="856"/>
                    </a:lnTo>
                    <a:lnTo>
                      <a:pt x="0" y="892"/>
                    </a:lnTo>
                    <a:lnTo>
                      <a:pt x="17" y="928"/>
                    </a:lnTo>
                    <a:lnTo>
                      <a:pt x="34" y="933"/>
                    </a:lnTo>
                    <a:lnTo>
                      <a:pt x="87" y="913"/>
                    </a:lnTo>
                    <a:lnTo>
                      <a:pt x="167" y="840"/>
                    </a:lnTo>
                    <a:lnTo>
                      <a:pt x="237" y="752"/>
                    </a:lnTo>
                    <a:lnTo>
                      <a:pt x="312" y="651"/>
                    </a:lnTo>
                    <a:lnTo>
                      <a:pt x="317" y="611"/>
                    </a:lnTo>
                    <a:lnTo>
                      <a:pt x="317" y="496"/>
                    </a:lnTo>
                    <a:lnTo>
                      <a:pt x="295" y="318"/>
                    </a:lnTo>
                    <a:lnTo>
                      <a:pt x="308" y="214"/>
                    </a:lnTo>
                    <a:lnTo>
                      <a:pt x="317" y="173"/>
                    </a:lnTo>
                    <a:lnTo>
                      <a:pt x="304" y="152"/>
                    </a:lnTo>
                    <a:lnTo>
                      <a:pt x="273" y="131"/>
                    </a:lnTo>
                    <a:lnTo>
                      <a:pt x="250" y="115"/>
                    </a:lnTo>
                    <a:lnTo>
                      <a:pt x="263" y="22"/>
                    </a:lnTo>
                    <a:lnTo>
                      <a:pt x="255" y="0"/>
                    </a:lnTo>
                    <a:lnTo>
                      <a:pt x="237" y="6"/>
                    </a:lnTo>
                    <a:lnTo>
                      <a:pt x="229" y="126"/>
                    </a:lnTo>
                    <a:lnTo>
                      <a:pt x="220" y="157"/>
                    </a:lnTo>
                    <a:lnTo>
                      <a:pt x="216" y="177"/>
                    </a:lnTo>
                    <a:lnTo>
                      <a:pt x="180" y="162"/>
                    </a:lnTo>
                    <a:lnTo>
                      <a:pt x="154" y="162"/>
                    </a:lnTo>
                    <a:lnTo>
                      <a:pt x="154" y="182"/>
                    </a:lnTo>
                    <a:lnTo>
                      <a:pt x="171" y="199"/>
                    </a:lnTo>
                    <a:lnTo>
                      <a:pt x="203" y="199"/>
                    </a:lnTo>
                    <a:lnTo>
                      <a:pt x="224" y="220"/>
                    </a:lnTo>
                    <a:lnTo>
                      <a:pt x="242" y="256"/>
                    </a:lnTo>
                    <a:lnTo>
                      <a:pt x="260" y="313"/>
                    </a:lnTo>
                    <a:lnTo>
                      <a:pt x="273" y="428"/>
                    </a:lnTo>
                    <a:lnTo>
                      <a:pt x="273" y="532"/>
                    </a:lnTo>
                    <a:lnTo>
                      <a:pt x="263" y="616"/>
                    </a:lnTo>
                    <a:lnTo>
                      <a:pt x="247" y="651"/>
                    </a:lnTo>
                    <a:lnTo>
                      <a:pt x="184" y="705"/>
                    </a:lnTo>
                    <a:lnTo>
                      <a:pt x="118" y="752"/>
                    </a:lnTo>
                    <a:lnTo>
                      <a:pt x="87" y="788"/>
                    </a:lnTo>
                  </a:path>
                </a:pathLst>
              </a:custGeom>
              <a:solidFill>
                <a:schemeClr val="accent1"/>
              </a:solidFill>
              <a:ln w="12700" cap="rnd" cmpd="sng">
                <a:solidFill>
                  <a:schemeClr val="tx2">
                    <a:alpha val="100000"/>
                  </a:schemeClr>
                </a:solidFill>
                <a:prstDash val="solid"/>
                <a:headEnd type="none" w="med" len="med"/>
                <a:tailEnd type="none" w="med" len="med"/>
              </a:ln>
            </p:spPr>
            <p:txBody>
              <a:bodyPr/>
              <a:p>
                <a:endParaRPr lang="zh-CN" altLang="en-US"/>
              </a:p>
            </p:txBody>
          </p:sp>
          <p:sp>
            <p:nvSpPr>
              <p:cNvPr id="283662" name="任意多边形 283661"/>
              <p:cNvSpPr/>
              <p:nvPr/>
            </p:nvSpPr>
            <p:spPr>
              <a:xfrm>
                <a:off x="4992" y="2173"/>
                <a:ext cx="287" cy="561"/>
              </a:xfrm>
              <a:custGeom>
                <a:avLst/>
                <a:gdLst/>
                <a:ahLst/>
                <a:cxnLst/>
                <a:pathLst>
                  <a:path w="287" h="561">
                    <a:moveTo>
                      <a:pt x="286" y="15"/>
                    </a:moveTo>
                    <a:lnTo>
                      <a:pt x="255" y="0"/>
                    </a:lnTo>
                    <a:lnTo>
                      <a:pt x="189" y="5"/>
                    </a:lnTo>
                    <a:lnTo>
                      <a:pt x="131" y="57"/>
                    </a:lnTo>
                    <a:lnTo>
                      <a:pt x="48" y="166"/>
                    </a:lnTo>
                    <a:lnTo>
                      <a:pt x="5" y="254"/>
                    </a:lnTo>
                    <a:lnTo>
                      <a:pt x="0" y="285"/>
                    </a:lnTo>
                    <a:lnTo>
                      <a:pt x="21" y="342"/>
                    </a:lnTo>
                    <a:lnTo>
                      <a:pt x="69" y="368"/>
                    </a:lnTo>
                    <a:lnTo>
                      <a:pt x="131" y="398"/>
                    </a:lnTo>
                    <a:lnTo>
                      <a:pt x="180" y="414"/>
                    </a:lnTo>
                    <a:lnTo>
                      <a:pt x="202" y="441"/>
                    </a:lnTo>
                    <a:lnTo>
                      <a:pt x="189" y="476"/>
                    </a:lnTo>
                    <a:lnTo>
                      <a:pt x="154" y="519"/>
                    </a:lnTo>
                    <a:lnTo>
                      <a:pt x="109" y="524"/>
                    </a:lnTo>
                    <a:lnTo>
                      <a:pt x="80" y="508"/>
                    </a:lnTo>
                    <a:lnTo>
                      <a:pt x="61" y="524"/>
                    </a:lnTo>
                    <a:lnTo>
                      <a:pt x="65" y="544"/>
                    </a:lnTo>
                    <a:lnTo>
                      <a:pt x="101" y="560"/>
                    </a:lnTo>
                    <a:lnTo>
                      <a:pt x="154" y="560"/>
                    </a:lnTo>
                    <a:lnTo>
                      <a:pt x="202" y="544"/>
                    </a:lnTo>
                    <a:lnTo>
                      <a:pt x="229" y="524"/>
                    </a:lnTo>
                    <a:lnTo>
                      <a:pt x="246" y="487"/>
                    </a:lnTo>
                    <a:lnTo>
                      <a:pt x="255" y="446"/>
                    </a:lnTo>
                    <a:lnTo>
                      <a:pt x="233" y="409"/>
                    </a:lnTo>
                    <a:lnTo>
                      <a:pt x="180" y="384"/>
                    </a:lnTo>
                    <a:lnTo>
                      <a:pt x="118" y="363"/>
                    </a:lnTo>
                    <a:lnTo>
                      <a:pt x="65" y="327"/>
                    </a:lnTo>
                    <a:lnTo>
                      <a:pt x="52" y="295"/>
                    </a:lnTo>
                    <a:lnTo>
                      <a:pt x="61" y="239"/>
                    </a:lnTo>
                    <a:lnTo>
                      <a:pt x="101" y="166"/>
                    </a:lnTo>
                    <a:lnTo>
                      <a:pt x="150" y="124"/>
                    </a:lnTo>
                    <a:lnTo>
                      <a:pt x="224" y="93"/>
                    </a:lnTo>
                    <a:lnTo>
                      <a:pt x="286" y="78"/>
                    </a:lnTo>
                    <a:lnTo>
                      <a:pt x="286" y="35"/>
                    </a:lnTo>
                    <a:lnTo>
                      <a:pt x="286" y="15"/>
                    </a:lnTo>
                  </a:path>
                </a:pathLst>
              </a:custGeom>
              <a:solidFill>
                <a:schemeClr val="accent1"/>
              </a:solidFill>
              <a:ln w="12700" cap="rnd" cmpd="sng">
                <a:solidFill>
                  <a:schemeClr val="tx2">
                    <a:alpha val="100000"/>
                  </a:schemeClr>
                </a:solidFill>
                <a:prstDash val="solid"/>
                <a:headEnd type="none" w="med" len="med"/>
                <a:tailEnd type="none" w="med" len="med"/>
              </a:ln>
            </p:spPr>
            <p:txBody>
              <a:bodyPr/>
              <a:p>
                <a:endParaRPr lang="zh-CN" altLang="en-US"/>
              </a:p>
            </p:txBody>
          </p:sp>
          <p:sp>
            <p:nvSpPr>
              <p:cNvPr id="283663" name="任意多边形 283662"/>
              <p:cNvSpPr/>
              <p:nvPr/>
            </p:nvSpPr>
            <p:spPr>
              <a:xfrm>
                <a:off x="5232" y="2147"/>
                <a:ext cx="268" cy="692"/>
              </a:xfrm>
              <a:custGeom>
                <a:avLst/>
                <a:gdLst/>
                <a:ahLst/>
                <a:cxnLst/>
                <a:pathLst>
                  <a:path w="268" h="692">
                    <a:moveTo>
                      <a:pt x="233" y="217"/>
                    </a:moveTo>
                    <a:lnTo>
                      <a:pt x="206" y="88"/>
                    </a:lnTo>
                    <a:lnTo>
                      <a:pt x="176" y="26"/>
                    </a:lnTo>
                    <a:lnTo>
                      <a:pt x="109" y="0"/>
                    </a:lnTo>
                    <a:lnTo>
                      <a:pt x="43" y="10"/>
                    </a:lnTo>
                    <a:lnTo>
                      <a:pt x="13" y="78"/>
                    </a:lnTo>
                    <a:lnTo>
                      <a:pt x="18" y="161"/>
                    </a:lnTo>
                    <a:lnTo>
                      <a:pt x="34" y="296"/>
                    </a:lnTo>
                    <a:lnTo>
                      <a:pt x="34" y="415"/>
                    </a:lnTo>
                    <a:lnTo>
                      <a:pt x="13" y="519"/>
                    </a:lnTo>
                    <a:lnTo>
                      <a:pt x="0" y="576"/>
                    </a:lnTo>
                    <a:lnTo>
                      <a:pt x="8" y="628"/>
                    </a:lnTo>
                    <a:lnTo>
                      <a:pt x="39" y="654"/>
                    </a:lnTo>
                    <a:lnTo>
                      <a:pt x="79" y="680"/>
                    </a:lnTo>
                    <a:lnTo>
                      <a:pt x="118" y="691"/>
                    </a:lnTo>
                    <a:lnTo>
                      <a:pt x="166" y="691"/>
                    </a:lnTo>
                    <a:lnTo>
                      <a:pt x="224" y="639"/>
                    </a:lnTo>
                    <a:lnTo>
                      <a:pt x="267" y="529"/>
                    </a:lnTo>
                    <a:lnTo>
                      <a:pt x="263" y="431"/>
                    </a:lnTo>
                    <a:lnTo>
                      <a:pt x="237" y="316"/>
                    </a:lnTo>
                    <a:lnTo>
                      <a:pt x="233" y="217"/>
                    </a:lnTo>
                  </a:path>
                </a:pathLst>
              </a:custGeom>
              <a:solidFill>
                <a:schemeClr val="accent1"/>
              </a:solidFill>
              <a:ln w="12700" cap="rnd" cmpd="sng">
                <a:solidFill>
                  <a:schemeClr val="tx2">
                    <a:alpha val="100000"/>
                  </a:schemeClr>
                </a:solidFill>
                <a:prstDash val="solid"/>
                <a:headEnd type="none" w="med" len="med"/>
                <a:tailEnd type="none" w="med" len="med"/>
              </a:ln>
            </p:spPr>
            <p:txBody>
              <a:bodyPr/>
              <a:p>
                <a:endParaRPr lang="zh-CN" altLang="en-US"/>
              </a:p>
            </p:txBody>
          </p:sp>
          <p:sp>
            <p:nvSpPr>
              <p:cNvPr id="283664" name="任意多边形 283663"/>
              <p:cNvSpPr/>
              <p:nvPr/>
            </p:nvSpPr>
            <p:spPr>
              <a:xfrm>
                <a:off x="5149" y="2715"/>
                <a:ext cx="203" cy="1003"/>
              </a:xfrm>
              <a:custGeom>
                <a:avLst/>
                <a:gdLst/>
                <a:ahLst/>
                <a:cxnLst/>
                <a:pathLst>
                  <a:path w="203" h="1003">
                    <a:moveTo>
                      <a:pt x="193" y="15"/>
                    </a:moveTo>
                    <a:lnTo>
                      <a:pt x="141" y="0"/>
                    </a:lnTo>
                    <a:lnTo>
                      <a:pt x="110" y="15"/>
                    </a:lnTo>
                    <a:lnTo>
                      <a:pt x="97" y="66"/>
                    </a:lnTo>
                    <a:lnTo>
                      <a:pt x="110" y="354"/>
                    </a:lnTo>
                    <a:lnTo>
                      <a:pt x="110" y="422"/>
                    </a:lnTo>
                    <a:lnTo>
                      <a:pt x="93" y="548"/>
                    </a:lnTo>
                    <a:lnTo>
                      <a:pt x="88" y="693"/>
                    </a:lnTo>
                    <a:lnTo>
                      <a:pt x="97" y="767"/>
                    </a:lnTo>
                    <a:lnTo>
                      <a:pt x="88" y="808"/>
                    </a:lnTo>
                    <a:lnTo>
                      <a:pt x="28" y="871"/>
                    </a:lnTo>
                    <a:lnTo>
                      <a:pt x="0" y="949"/>
                    </a:lnTo>
                    <a:lnTo>
                      <a:pt x="6" y="975"/>
                    </a:lnTo>
                    <a:lnTo>
                      <a:pt x="53" y="1002"/>
                    </a:lnTo>
                    <a:lnTo>
                      <a:pt x="66" y="991"/>
                    </a:lnTo>
                    <a:lnTo>
                      <a:pt x="71" y="944"/>
                    </a:lnTo>
                    <a:lnTo>
                      <a:pt x="84" y="876"/>
                    </a:lnTo>
                    <a:lnTo>
                      <a:pt x="106" y="845"/>
                    </a:lnTo>
                    <a:lnTo>
                      <a:pt x="131" y="824"/>
                    </a:lnTo>
                    <a:lnTo>
                      <a:pt x="154" y="798"/>
                    </a:lnTo>
                    <a:lnTo>
                      <a:pt x="158" y="777"/>
                    </a:lnTo>
                    <a:lnTo>
                      <a:pt x="145" y="751"/>
                    </a:lnTo>
                    <a:lnTo>
                      <a:pt x="131" y="736"/>
                    </a:lnTo>
                    <a:lnTo>
                      <a:pt x="123" y="673"/>
                    </a:lnTo>
                    <a:lnTo>
                      <a:pt x="131" y="542"/>
                    </a:lnTo>
                    <a:lnTo>
                      <a:pt x="163" y="391"/>
                    </a:lnTo>
                    <a:lnTo>
                      <a:pt x="193" y="270"/>
                    </a:lnTo>
                    <a:lnTo>
                      <a:pt x="202" y="125"/>
                    </a:lnTo>
                    <a:lnTo>
                      <a:pt x="193" y="15"/>
                    </a:lnTo>
                  </a:path>
                </a:pathLst>
              </a:custGeom>
              <a:solidFill>
                <a:schemeClr val="accent1"/>
              </a:solidFill>
              <a:ln w="12700" cap="rnd" cmpd="sng">
                <a:solidFill>
                  <a:schemeClr val="tx2">
                    <a:alpha val="100000"/>
                  </a:schemeClr>
                </a:solidFill>
                <a:prstDash val="solid"/>
                <a:headEnd type="none" w="med" len="med"/>
                <a:tailEnd type="none" w="med" len="med"/>
              </a:ln>
            </p:spPr>
            <p:txBody>
              <a:bodyPr/>
              <a:p>
                <a:endParaRPr lang="zh-CN" altLang="en-US"/>
              </a:p>
            </p:txBody>
          </p:sp>
          <p:sp>
            <p:nvSpPr>
              <p:cNvPr id="283665" name="任意多边形 283664"/>
              <p:cNvSpPr/>
              <p:nvPr/>
            </p:nvSpPr>
            <p:spPr>
              <a:xfrm>
                <a:off x="5376" y="2715"/>
                <a:ext cx="337" cy="845"/>
              </a:xfrm>
              <a:custGeom>
                <a:avLst/>
                <a:gdLst/>
                <a:ahLst/>
                <a:cxnLst/>
                <a:pathLst>
                  <a:path w="337" h="845">
                    <a:moveTo>
                      <a:pt x="111" y="125"/>
                    </a:moveTo>
                    <a:lnTo>
                      <a:pt x="101" y="41"/>
                    </a:lnTo>
                    <a:lnTo>
                      <a:pt x="62" y="0"/>
                    </a:lnTo>
                    <a:lnTo>
                      <a:pt x="5" y="5"/>
                    </a:lnTo>
                    <a:lnTo>
                      <a:pt x="0" y="41"/>
                    </a:lnTo>
                    <a:lnTo>
                      <a:pt x="5" y="119"/>
                    </a:lnTo>
                    <a:lnTo>
                      <a:pt x="35" y="239"/>
                    </a:lnTo>
                    <a:lnTo>
                      <a:pt x="58" y="328"/>
                    </a:lnTo>
                    <a:lnTo>
                      <a:pt x="84" y="447"/>
                    </a:lnTo>
                    <a:lnTo>
                      <a:pt x="93" y="551"/>
                    </a:lnTo>
                    <a:lnTo>
                      <a:pt x="93" y="635"/>
                    </a:lnTo>
                    <a:lnTo>
                      <a:pt x="80" y="697"/>
                    </a:lnTo>
                    <a:lnTo>
                      <a:pt x="67" y="718"/>
                    </a:lnTo>
                    <a:lnTo>
                      <a:pt x="67" y="739"/>
                    </a:lnTo>
                    <a:lnTo>
                      <a:pt x="84" y="771"/>
                    </a:lnTo>
                    <a:lnTo>
                      <a:pt x="114" y="781"/>
                    </a:lnTo>
                    <a:lnTo>
                      <a:pt x="164" y="781"/>
                    </a:lnTo>
                    <a:lnTo>
                      <a:pt x="252" y="806"/>
                    </a:lnTo>
                    <a:lnTo>
                      <a:pt x="278" y="844"/>
                    </a:lnTo>
                    <a:lnTo>
                      <a:pt x="318" y="822"/>
                    </a:lnTo>
                    <a:lnTo>
                      <a:pt x="336" y="771"/>
                    </a:lnTo>
                    <a:lnTo>
                      <a:pt x="318" y="750"/>
                    </a:lnTo>
                    <a:lnTo>
                      <a:pt x="243" y="739"/>
                    </a:lnTo>
                    <a:lnTo>
                      <a:pt x="159" y="739"/>
                    </a:lnTo>
                    <a:lnTo>
                      <a:pt x="124" y="733"/>
                    </a:lnTo>
                    <a:lnTo>
                      <a:pt x="114" y="702"/>
                    </a:lnTo>
                    <a:lnTo>
                      <a:pt x="124" y="645"/>
                    </a:lnTo>
                    <a:lnTo>
                      <a:pt x="128" y="546"/>
                    </a:lnTo>
                    <a:lnTo>
                      <a:pt x="119" y="437"/>
                    </a:lnTo>
                    <a:lnTo>
                      <a:pt x="106" y="291"/>
                    </a:lnTo>
                    <a:lnTo>
                      <a:pt x="111" y="165"/>
                    </a:lnTo>
                    <a:lnTo>
                      <a:pt x="111" y="125"/>
                    </a:lnTo>
                  </a:path>
                </a:pathLst>
              </a:custGeom>
              <a:solidFill>
                <a:schemeClr val="accent1"/>
              </a:solidFill>
              <a:ln w="12700" cap="rnd" cmpd="sng">
                <a:solidFill>
                  <a:schemeClr val="tx2">
                    <a:alpha val="100000"/>
                  </a:schemeClr>
                </a:solidFill>
                <a:prstDash val="solid"/>
                <a:headEnd type="none" w="med" len="med"/>
                <a:tailEnd type="none" w="med" len="med"/>
              </a:ln>
            </p:spPr>
            <p:txBody>
              <a:bodyPr/>
              <a:p>
                <a:endParaRPr lang="zh-CN" altLang="en-US"/>
              </a:p>
            </p:txBody>
          </p:sp>
        </p:gr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4674" name="标题 284673"/>
          <p:cNvSpPr>
            <a:spLocks noGrp="1"/>
          </p:cNvSpPr>
          <p:nvPr>
            <p:ph type="title"/>
          </p:nvPr>
        </p:nvSpPr>
        <p:spPr>
          <a:xfrm>
            <a:off x="457200" y="274638"/>
            <a:ext cx="8229600" cy="906462"/>
          </a:xfrm>
          <a:ln/>
        </p:spPr>
        <p:txBody>
          <a:bodyPr anchor="ctr" anchorCtr="0"/>
          <a:p>
            <a:r>
              <a:rPr lang="en-US" altLang="zh-CN" sz="4500" b="1">
                <a:solidFill>
                  <a:schemeClr val="tx1"/>
                </a:solidFill>
                <a:latin typeface="黑体" pitchFamily="2" charset="-122"/>
              </a:rPr>
              <a:t>4</a:t>
            </a:r>
            <a:r>
              <a:rPr lang="zh-CN" altLang="en-US" sz="4500" b="1" dirty="0">
                <a:solidFill>
                  <a:schemeClr val="tx1"/>
                </a:solidFill>
                <a:latin typeface="黑体" pitchFamily="2" charset="-122"/>
              </a:rPr>
              <a:t>、企业内部控制审计指引</a:t>
            </a:r>
            <a:endParaRPr lang="zh-CN" altLang="en-US" sz="4500" b="1" dirty="0">
              <a:solidFill>
                <a:schemeClr val="tx1"/>
              </a:solidFill>
              <a:latin typeface="黑体" pitchFamily="2" charset="-122"/>
            </a:endParaRPr>
          </a:p>
        </p:txBody>
      </p:sp>
      <p:sp>
        <p:nvSpPr>
          <p:cNvPr id="284675" name="文本占位符 284674"/>
          <p:cNvSpPr>
            <a:spLocks noGrp="1"/>
          </p:cNvSpPr>
          <p:nvPr>
            <p:ph type="body" idx="1"/>
          </p:nvPr>
        </p:nvSpPr>
        <p:spPr>
          <a:xfrm>
            <a:off x="250825" y="1752600"/>
            <a:ext cx="7345363" cy="4413250"/>
          </a:xfrm>
          <a:ln/>
        </p:spPr>
        <p:txBody>
          <a:bodyPr/>
          <a:p>
            <a:pPr>
              <a:lnSpc>
                <a:spcPct val="130000"/>
              </a:lnSpc>
            </a:pPr>
            <a:r>
              <a:rPr lang="zh-CN" altLang="en-US" sz="3000" b="1" dirty="0">
                <a:solidFill>
                  <a:schemeClr val="accent2"/>
                </a:solidFill>
                <a:ea typeface="仿宋_GB2312" pitchFamily="49" charset="-122"/>
              </a:rPr>
              <a:t>内部控制审计</a:t>
            </a:r>
            <a:r>
              <a:rPr lang="zh-CN" altLang="en-US" sz="3000" b="1" dirty="0">
                <a:ea typeface="仿宋_GB2312" pitchFamily="49" charset="-122"/>
              </a:rPr>
              <a:t>是指会计师事务所接受委托，对特定基准日内部控制设计与运行的有效性进行审计。</a:t>
            </a:r>
            <a:endParaRPr lang="zh-CN" altLang="en-US" sz="3000" b="1" dirty="0">
              <a:ea typeface="仿宋_GB2312" pitchFamily="49" charset="-122"/>
            </a:endParaRPr>
          </a:p>
          <a:p>
            <a:pPr>
              <a:lnSpc>
                <a:spcPct val="130000"/>
              </a:lnSpc>
            </a:pPr>
            <a:r>
              <a:rPr lang="zh-CN" altLang="en-US" sz="3000" b="1" dirty="0">
                <a:solidFill>
                  <a:schemeClr val="accent2"/>
                </a:solidFill>
                <a:ea typeface="仿宋_GB2312" pitchFamily="49" charset="-122"/>
              </a:rPr>
              <a:t>审计指引</a:t>
            </a:r>
            <a:r>
              <a:rPr lang="zh-CN" altLang="en-US" sz="3000" b="1" dirty="0">
                <a:ea typeface="仿宋_GB2312" pitchFamily="49" charset="-122"/>
              </a:rPr>
              <a:t>主要内容包括：审计责任划分、审计范围、整合审计、计划审计工作、实施审计工作、评价控制缺陷、出具审计报告以及记录审计工作。</a:t>
            </a:r>
            <a:endParaRPr lang="zh-CN" altLang="en-US" sz="3000" b="1" dirty="0">
              <a:ea typeface="仿宋_GB2312" pitchFamily="49" charset="-122"/>
            </a:endParaRPr>
          </a:p>
        </p:txBody>
      </p:sp>
      <p:pic>
        <p:nvPicPr>
          <p:cNvPr id="284676" name="图片 284675" descr="BD06663_"/>
          <p:cNvPicPr>
            <a:picLocks noChangeAspect="1"/>
          </p:cNvPicPr>
          <p:nvPr/>
        </p:nvPicPr>
        <p:blipFill>
          <a:blip r:embed="rId1"/>
          <a:stretch>
            <a:fillRect/>
          </a:stretch>
        </p:blipFill>
        <p:spPr>
          <a:xfrm>
            <a:off x="7235825" y="4221163"/>
            <a:ext cx="1547813" cy="2308225"/>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9010" name="标题 299009"/>
          <p:cNvSpPr>
            <a:spLocks noGrp="1"/>
          </p:cNvSpPr>
          <p:nvPr>
            <p:ph type="title"/>
          </p:nvPr>
        </p:nvSpPr>
        <p:spPr>
          <a:ln/>
        </p:spPr>
        <p:txBody>
          <a:bodyPr anchor="ctr" anchorCtr="0"/>
          <a:p>
            <a:r>
              <a:rPr lang="zh-CN" altLang="en-US" sz="3600" b="1" dirty="0">
                <a:solidFill>
                  <a:schemeClr val="accent2"/>
                </a:solidFill>
                <a:latin typeface="黑体" pitchFamily="2" charset="-122"/>
              </a:rPr>
              <a:t>三、内部控制的目标和原则</a:t>
            </a:r>
            <a:endParaRPr lang="zh-CN" altLang="en-US" sz="3600" b="1" dirty="0">
              <a:solidFill>
                <a:schemeClr val="accent2"/>
              </a:solidFill>
              <a:latin typeface="黑体" pitchFamily="2" charset="-122"/>
            </a:endParaRPr>
          </a:p>
        </p:txBody>
      </p:sp>
      <p:sp>
        <p:nvSpPr>
          <p:cNvPr id="299011" name="文本占位符 299010"/>
          <p:cNvSpPr>
            <a:spLocks noGrp="1"/>
          </p:cNvSpPr>
          <p:nvPr>
            <p:ph type="body" idx="4294967295"/>
          </p:nvPr>
        </p:nvSpPr>
        <p:spPr>
          <a:xfrm>
            <a:off x="0" y="1844675"/>
            <a:ext cx="9144000" cy="4784725"/>
          </a:xfrm>
          <a:ln/>
        </p:spPr>
        <p:txBody>
          <a:bodyPr/>
          <a:p>
            <a:pPr>
              <a:lnSpc>
                <a:spcPct val="170000"/>
              </a:lnSpc>
            </a:pPr>
            <a:r>
              <a:rPr lang="zh-CN" altLang="en-US" sz="2600" b="1" dirty="0">
                <a:ea typeface="仿宋_GB2312" pitchFamily="49" charset="-122"/>
              </a:rPr>
              <a:t>内部控制的目标就是企业</a:t>
            </a:r>
            <a:r>
              <a:rPr lang="zh-CN" altLang="en-US" sz="2600" b="1" dirty="0">
                <a:solidFill>
                  <a:srgbClr val="0000CC"/>
                </a:solidFill>
                <a:ea typeface="仿宋_GB2312" pitchFamily="49" charset="-122"/>
              </a:rPr>
              <a:t>希望通过内部控制的设计和实施来达到企业某一方面的改善</a:t>
            </a:r>
            <a:r>
              <a:rPr lang="zh-CN" altLang="en-US" sz="2600" b="1" dirty="0">
                <a:ea typeface="仿宋_GB2312" pitchFamily="49" charset="-122"/>
              </a:rPr>
              <a:t>，主要表现为业绩的提高、财务报告信息质量的提高、违规行为发生率的降低等。</a:t>
            </a:r>
            <a:endParaRPr lang="zh-CN" altLang="en-US" sz="2600" b="1" dirty="0">
              <a:ea typeface="仿宋_GB2312" pitchFamily="49" charset="-122"/>
            </a:endParaRPr>
          </a:p>
          <a:p>
            <a:pPr>
              <a:lnSpc>
                <a:spcPct val="170000"/>
              </a:lnSpc>
            </a:pPr>
            <a:r>
              <a:rPr lang="zh-CN" altLang="en-US" sz="2600" b="1" dirty="0">
                <a:ea typeface="仿宋_GB2312" pitchFamily="49" charset="-122"/>
              </a:rPr>
              <a:t>我国</a:t>
            </a:r>
            <a:r>
              <a:rPr lang="en-US" altLang="zh-CN" sz="2600" b="1">
                <a:ea typeface="仿宋_GB2312" pitchFamily="49" charset="-122"/>
              </a:rPr>
              <a:t>《</a:t>
            </a:r>
            <a:r>
              <a:rPr lang="zh-CN" altLang="en-US" sz="2600" b="1" dirty="0">
                <a:ea typeface="仿宋_GB2312" pitchFamily="49" charset="-122"/>
              </a:rPr>
              <a:t>企业内部控制基本规范</a:t>
            </a:r>
            <a:r>
              <a:rPr lang="en-US" altLang="zh-CN" sz="2600" b="1">
                <a:ea typeface="仿宋_GB2312" pitchFamily="49" charset="-122"/>
              </a:rPr>
              <a:t>》</a:t>
            </a:r>
            <a:r>
              <a:rPr lang="zh-CN" altLang="en-US" sz="2600" b="1" dirty="0">
                <a:ea typeface="仿宋_GB2312" pitchFamily="49" charset="-122"/>
              </a:rPr>
              <a:t>规定，内部控制的目标是</a:t>
            </a:r>
            <a:r>
              <a:rPr lang="zh-CN" altLang="en-US" sz="2600" b="1" dirty="0">
                <a:solidFill>
                  <a:srgbClr val="990099"/>
                </a:solidFill>
                <a:ea typeface="仿宋_GB2312" pitchFamily="49" charset="-122"/>
              </a:rPr>
              <a:t>合理保证企业经营管理合法合规</a:t>
            </a:r>
            <a:r>
              <a:rPr lang="zh-CN" altLang="en-US" sz="2600" b="1" dirty="0">
                <a:ea typeface="仿宋_GB2312" pitchFamily="49" charset="-122"/>
              </a:rPr>
              <a:t>、</a:t>
            </a:r>
            <a:r>
              <a:rPr lang="zh-CN" altLang="en-US" sz="2600" b="1" dirty="0">
                <a:solidFill>
                  <a:srgbClr val="990099"/>
                </a:solidFill>
                <a:ea typeface="仿宋_GB2312" pitchFamily="49" charset="-122"/>
              </a:rPr>
              <a:t>资产安全</a:t>
            </a:r>
            <a:r>
              <a:rPr lang="zh-CN" altLang="en-US" sz="2600" b="1" dirty="0">
                <a:ea typeface="仿宋_GB2312" pitchFamily="49" charset="-122"/>
              </a:rPr>
              <a:t>、</a:t>
            </a:r>
            <a:r>
              <a:rPr lang="zh-CN" altLang="en-US" sz="2600" b="1" dirty="0">
                <a:solidFill>
                  <a:srgbClr val="990099"/>
                </a:solidFill>
                <a:ea typeface="仿宋_GB2312" pitchFamily="49" charset="-122"/>
              </a:rPr>
              <a:t>财务报告及相关信息真实完整</a:t>
            </a:r>
            <a:r>
              <a:rPr lang="zh-CN" altLang="en-US" sz="2600" b="1" dirty="0">
                <a:ea typeface="仿宋_GB2312" pitchFamily="49" charset="-122"/>
              </a:rPr>
              <a:t>，</a:t>
            </a:r>
            <a:r>
              <a:rPr lang="zh-CN" altLang="en-US" sz="2600" b="1" dirty="0">
                <a:solidFill>
                  <a:srgbClr val="990099"/>
                </a:solidFill>
                <a:ea typeface="仿宋_GB2312" pitchFamily="49" charset="-122"/>
              </a:rPr>
              <a:t>提高经营效率和效果</a:t>
            </a:r>
            <a:r>
              <a:rPr lang="zh-CN" altLang="en-US" sz="2600" b="1" dirty="0">
                <a:ea typeface="仿宋_GB2312" pitchFamily="49" charset="-122"/>
              </a:rPr>
              <a:t>，</a:t>
            </a:r>
            <a:r>
              <a:rPr lang="zh-CN" altLang="en-US" sz="2600" b="1" dirty="0">
                <a:solidFill>
                  <a:srgbClr val="990099"/>
                </a:solidFill>
                <a:ea typeface="仿宋_GB2312" pitchFamily="49" charset="-122"/>
              </a:rPr>
              <a:t>促进企业实现发展战略</a:t>
            </a:r>
            <a:r>
              <a:rPr lang="zh-CN" altLang="en-US" sz="2600" b="1" dirty="0">
                <a:ea typeface="仿宋_GB2312" pitchFamily="49" charset="-122"/>
              </a:rPr>
              <a:t>。</a:t>
            </a:r>
            <a:endParaRPr lang="zh-CN" altLang="en-US" sz="2600" b="1" dirty="0">
              <a:ea typeface="仿宋_GB2312" pitchFamily="49"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a:xfrm>
            <a:off x="457200" y="571500"/>
            <a:ext cx="8229600" cy="744538"/>
          </a:xfrm>
        </p:spPr>
        <p:txBody>
          <a:bodyPr vert="horz" lIns="45720" tIns="0" rIns="45720" bIns="0" anchor="b" anchorCtr="0"/>
          <a:p>
            <a:r>
              <a:rPr lang="en-US" altLang="zh-CN" sz="3600" b="1">
                <a:solidFill>
                  <a:schemeClr val="accent2"/>
                </a:solidFill>
                <a:ea typeface="黑体" pitchFamily="2" charset="-122"/>
              </a:rPr>
              <a:t>1</a:t>
            </a:r>
            <a:r>
              <a:rPr lang="zh-CN" altLang="en-US" sz="3600" b="1" dirty="0">
                <a:solidFill>
                  <a:schemeClr val="accent2"/>
                </a:solidFill>
                <a:ea typeface="黑体" pitchFamily="2" charset="-122"/>
              </a:rPr>
              <a:t>、经营合法合规目标</a:t>
            </a:r>
            <a:endParaRPr lang="zh-CN" altLang="en-US" sz="3600" b="1" dirty="0">
              <a:solidFill>
                <a:schemeClr val="accent2"/>
              </a:solidFill>
              <a:ea typeface="黑体" pitchFamily="2" charset="-122"/>
            </a:endParaRPr>
          </a:p>
        </p:txBody>
      </p:sp>
      <p:sp>
        <p:nvSpPr>
          <p:cNvPr id="300035" name="内容占位符 2"/>
          <p:cNvSpPr>
            <a:spLocks noGrp="1"/>
          </p:cNvSpPr>
          <p:nvPr>
            <p:ph idx="1"/>
          </p:nvPr>
        </p:nvSpPr>
        <p:spPr>
          <a:xfrm>
            <a:off x="179388" y="1989138"/>
            <a:ext cx="8715375" cy="3960812"/>
          </a:xfrm>
          <a:ln/>
        </p:spPr>
        <p:txBody>
          <a:bodyPr vert="horz" wrap="square" lIns="91440" tIns="45720" rIns="91440" bIns="45720" anchor="t" anchorCtr="0"/>
          <a:p>
            <a:pPr marL="469900" indent="-469900">
              <a:lnSpc>
                <a:spcPct val="140000"/>
              </a:lnSpc>
            </a:pPr>
            <a:r>
              <a:rPr lang="zh-CN" altLang="zh-CN" sz="3000" b="1" dirty="0">
                <a:solidFill>
                  <a:srgbClr val="A50021"/>
                </a:solidFill>
                <a:ea typeface="仿宋_GB2312" pitchFamily="49" charset="-122"/>
              </a:rPr>
              <a:t>经营管理合法合规目标</a:t>
            </a:r>
            <a:r>
              <a:rPr lang="zh-CN" altLang="zh-CN" sz="3000" b="1" dirty="0">
                <a:ea typeface="仿宋_GB2312" pitchFamily="49" charset="-122"/>
              </a:rPr>
              <a:t>是指内部控制要</a:t>
            </a:r>
            <a:r>
              <a:rPr lang="zh-CN" altLang="zh-CN" sz="3000" b="1" dirty="0">
                <a:solidFill>
                  <a:srgbClr val="0000CC"/>
                </a:solidFill>
                <a:ea typeface="仿宋_GB2312" pitchFamily="49" charset="-122"/>
              </a:rPr>
              <a:t>合理保证</a:t>
            </a:r>
            <a:r>
              <a:rPr lang="zh-CN" altLang="zh-CN" sz="3000" b="1" dirty="0">
                <a:ea typeface="仿宋_GB2312" pitchFamily="49" charset="-122"/>
              </a:rPr>
              <a:t>企业</a:t>
            </a:r>
            <a:r>
              <a:rPr lang="zh-CN" altLang="zh-CN" sz="3000" b="1" dirty="0">
                <a:solidFill>
                  <a:srgbClr val="0000CC"/>
                </a:solidFill>
                <a:ea typeface="仿宋_GB2312" pitchFamily="49" charset="-122"/>
              </a:rPr>
              <a:t>在国家法律和法规允许的范围内开展经营活动</a:t>
            </a:r>
            <a:r>
              <a:rPr lang="zh-CN" altLang="zh-CN" sz="3000" b="1" dirty="0">
                <a:ea typeface="仿宋_GB2312" pitchFamily="49" charset="-122"/>
              </a:rPr>
              <a:t>，严禁违法经营。</a:t>
            </a:r>
            <a:endParaRPr lang="zh-CN" altLang="en-US" sz="3000" b="1" dirty="0">
              <a:ea typeface="仿宋_GB2312" pitchFamily="49" charset="-122"/>
            </a:endParaRPr>
          </a:p>
          <a:p>
            <a:pPr marL="469900" indent="-469900">
              <a:lnSpc>
                <a:spcPct val="140000"/>
              </a:lnSpc>
              <a:buFont typeface="Wingdings" panose="05000000000000000000" pitchFamily="2" charset="2"/>
              <a:buChar char="u"/>
            </a:pPr>
            <a:r>
              <a:rPr lang="zh-CN" altLang="en-US" sz="3000" b="1" dirty="0">
                <a:ea typeface="仿宋_GB2312" pitchFamily="49" charset="-122"/>
              </a:rPr>
              <a:t>经营管理合法合规是企业生存和发展的客观前提，是内部控制的</a:t>
            </a:r>
            <a:r>
              <a:rPr lang="zh-CN" altLang="en-US" sz="3000" b="1" dirty="0">
                <a:solidFill>
                  <a:srgbClr val="A50021"/>
                </a:solidFill>
                <a:ea typeface="仿宋_GB2312" pitchFamily="49" charset="-122"/>
              </a:rPr>
              <a:t>基础性目标，是实现其他内控目标的保证。</a:t>
            </a:r>
            <a:endParaRPr lang="zh-CN" altLang="en-US" sz="3000" b="1">
              <a:solidFill>
                <a:srgbClr val="A50021"/>
              </a:solidFill>
              <a:ea typeface="仿宋_GB2312"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0498" name="文本占位符 490497"/>
          <p:cNvSpPr>
            <a:spLocks noGrp="1"/>
          </p:cNvSpPr>
          <p:nvPr>
            <p:ph type="body" idx="1"/>
          </p:nvPr>
        </p:nvSpPr>
        <p:spPr>
          <a:xfrm>
            <a:off x="468313" y="836613"/>
            <a:ext cx="8207375" cy="5329237"/>
          </a:xfrm>
          <a:ln/>
        </p:spPr>
        <p:txBody>
          <a:bodyPr/>
          <a:p>
            <a:pPr>
              <a:lnSpc>
                <a:spcPct val="130000"/>
              </a:lnSpc>
            </a:pPr>
            <a:r>
              <a:rPr lang="zh-CN" altLang="en-US" sz="4400" b="1" dirty="0">
                <a:solidFill>
                  <a:schemeClr val="tx2"/>
                </a:solidFill>
              </a:rPr>
              <a:t>一、</a:t>
            </a:r>
            <a:r>
              <a:rPr lang="zh-CN" altLang="en-US" sz="3600" b="1" dirty="0">
                <a:solidFill>
                  <a:schemeClr val="tx2"/>
                </a:solidFill>
              </a:rPr>
              <a:t>中国</a:t>
            </a:r>
            <a:r>
              <a:rPr lang="zh-CN" altLang="x-none" sz="3600" b="1" dirty="0">
                <a:solidFill>
                  <a:schemeClr val="tx2"/>
                </a:solidFill>
              </a:rPr>
              <a:t>经济的发展</a:t>
            </a:r>
            <a:r>
              <a:rPr lang="zh-CN" altLang="en-US" sz="3600" b="1" dirty="0">
                <a:solidFill>
                  <a:schemeClr val="tx2"/>
                </a:solidFill>
              </a:rPr>
              <a:t>阶段</a:t>
            </a:r>
            <a:endParaRPr lang="zh-CN" altLang="en-US" sz="3600" b="1" dirty="0">
              <a:solidFill>
                <a:schemeClr val="tx2"/>
              </a:solidFill>
            </a:endParaRPr>
          </a:p>
          <a:p>
            <a:pPr>
              <a:lnSpc>
                <a:spcPct val="130000"/>
              </a:lnSpc>
            </a:pPr>
            <a:r>
              <a:rPr lang="zh-CN" altLang="en-US" b="1" dirty="0">
                <a:solidFill>
                  <a:schemeClr val="tx2"/>
                </a:solidFill>
              </a:rPr>
              <a:t>　　　　             －－以效率和公平为据</a:t>
            </a:r>
            <a:endParaRPr lang="zh-CN" altLang="en-US" b="1" dirty="0">
              <a:solidFill>
                <a:schemeClr val="tx2"/>
              </a:solidFill>
            </a:endParaRPr>
          </a:p>
          <a:p>
            <a:pPr>
              <a:lnSpc>
                <a:spcPct val="130000"/>
              </a:lnSpc>
            </a:pPr>
            <a:r>
              <a:rPr lang="zh-CN" altLang="en-US" b="1" dirty="0">
                <a:solidFill>
                  <a:schemeClr val="tx2"/>
                </a:solidFill>
              </a:rPr>
              <a:t>第一阶段：</a:t>
            </a:r>
            <a:r>
              <a:rPr lang="en-US" altLang="zh-CN" b="1">
                <a:solidFill>
                  <a:schemeClr val="tx2"/>
                </a:solidFill>
              </a:rPr>
              <a:t>1949</a:t>
            </a:r>
            <a:r>
              <a:rPr lang="zh-CN" altLang="en-US" b="1" dirty="0">
                <a:solidFill>
                  <a:schemeClr val="tx2"/>
                </a:solidFill>
              </a:rPr>
              <a:t>年－－</a:t>
            </a:r>
            <a:r>
              <a:rPr lang="en-US" altLang="zh-CN" b="1">
                <a:solidFill>
                  <a:schemeClr val="tx2"/>
                </a:solidFill>
              </a:rPr>
              <a:t>1978</a:t>
            </a:r>
            <a:r>
              <a:rPr lang="zh-CN" altLang="en-US" b="1" dirty="0">
                <a:solidFill>
                  <a:schemeClr val="tx2"/>
                </a:solidFill>
              </a:rPr>
              <a:t>年</a:t>
            </a:r>
            <a:endParaRPr lang="zh-CN" altLang="en-US" b="1" dirty="0">
              <a:solidFill>
                <a:schemeClr val="tx2"/>
              </a:solidFill>
            </a:endParaRPr>
          </a:p>
          <a:p>
            <a:pPr>
              <a:lnSpc>
                <a:spcPct val="130000"/>
              </a:lnSpc>
            </a:pPr>
            <a:r>
              <a:rPr lang="zh-CN" altLang="en-US" b="1" dirty="0">
                <a:solidFill>
                  <a:schemeClr val="tx2"/>
                </a:solidFill>
              </a:rPr>
              <a:t>第二阶段：</a:t>
            </a:r>
            <a:r>
              <a:rPr lang="en-US" altLang="zh-CN" b="1">
                <a:solidFill>
                  <a:schemeClr val="tx2"/>
                </a:solidFill>
              </a:rPr>
              <a:t>1978</a:t>
            </a:r>
            <a:r>
              <a:rPr lang="zh-CN" altLang="en-US" b="1" dirty="0">
                <a:solidFill>
                  <a:schemeClr val="tx2"/>
                </a:solidFill>
              </a:rPr>
              <a:t>年－－</a:t>
            </a:r>
            <a:r>
              <a:rPr lang="en-US" altLang="zh-CN" b="1">
                <a:solidFill>
                  <a:schemeClr val="tx2"/>
                </a:solidFill>
              </a:rPr>
              <a:t>2007</a:t>
            </a:r>
            <a:r>
              <a:rPr lang="zh-CN" altLang="en-US" b="1" dirty="0">
                <a:solidFill>
                  <a:schemeClr val="tx2"/>
                </a:solidFill>
              </a:rPr>
              <a:t>年</a:t>
            </a:r>
            <a:endParaRPr lang="zh-CN" altLang="en-US" b="1" dirty="0">
              <a:solidFill>
                <a:schemeClr val="tx2"/>
              </a:solidFill>
            </a:endParaRPr>
          </a:p>
          <a:p>
            <a:pPr>
              <a:lnSpc>
                <a:spcPct val="130000"/>
              </a:lnSpc>
            </a:pPr>
            <a:r>
              <a:rPr lang="zh-CN" altLang="en-US" b="1" dirty="0">
                <a:solidFill>
                  <a:schemeClr val="tx2"/>
                </a:solidFill>
              </a:rPr>
              <a:t>第三阶段：</a:t>
            </a:r>
            <a:r>
              <a:rPr lang="en-US" altLang="zh-CN" b="1">
                <a:solidFill>
                  <a:schemeClr val="tx2"/>
                </a:solidFill>
              </a:rPr>
              <a:t>2007</a:t>
            </a:r>
            <a:r>
              <a:rPr lang="zh-CN" altLang="en-US" b="1" dirty="0">
                <a:solidFill>
                  <a:schemeClr val="tx2"/>
                </a:solidFill>
              </a:rPr>
              <a:t>年－－</a:t>
            </a:r>
            <a:endParaRPr lang="zh-CN" altLang="x-none" b="1" dirty="0">
              <a:solidFill>
                <a:schemeClr val="tx2"/>
              </a:solidFill>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a:xfrm>
            <a:off x="457200" y="571500"/>
            <a:ext cx="8229600" cy="744538"/>
          </a:xfrm>
        </p:spPr>
        <p:txBody>
          <a:bodyPr vert="horz" lIns="45720" tIns="0" rIns="45720" bIns="0" anchor="b" anchorCtr="0"/>
          <a:p>
            <a:r>
              <a:rPr lang="en-US" altLang="zh-CN" sz="3600" b="1">
                <a:solidFill>
                  <a:schemeClr val="accent2"/>
                </a:solidFill>
                <a:ea typeface="黑体" pitchFamily="2" charset="-122"/>
              </a:rPr>
              <a:t>2</a:t>
            </a:r>
            <a:r>
              <a:rPr lang="zh-CN" altLang="en-US" sz="3600" b="1" dirty="0">
                <a:solidFill>
                  <a:schemeClr val="accent2"/>
                </a:solidFill>
                <a:ea typeface="黑体" pitchFamily="2" charset="-122"/>
              </a:rPr>
              <a:t>、资产安全目标</a:t>
            </a:r>
            <a:endParaRPr lang="zh-CN" altLang="en-US" sz="3600" b="1" dirty="0">
              <a:solidFill>
                <a:schemeClr val="accent2"/>
              </a:solidFill>
              <a:ea typeface="黑体" pitchFamily="2" charset="-122"/>
            </a:endParaRPr>
          </a:p>
        </p:txBody>
      </p:sp>
      <p:sp>
        <p:nvSpPr>
          <p:cNvPr id="302083" name="内容占位符 2"/>
          <p:cNvSpPr>
            <a:spLocks noGrp="1"/>
          </p:cNvSpPr>
          <p:nvPr>
            <p:ph idx="1"/>
          </p:nvPr>
        </p:nvSpPr>
        <p:spPr>
          <a:xfrm>
            <a:off x="152400" y="1676400"/>
            <a:ext cx="8839200" cy="4876800"/>
          </a:xfrm>
          <a:ln/>
        </p:spPr>
        <p:txBody>
          <a:bodyPr vert="horz" wrap="square" lIns="91440" tIns="45720" rIns="91440" bIns="45720" anchor="t" anchorCtr="0"/>
          <a:p>
            <a:pPr marL="273050" indent="-273050">
              <a:buFont typeface="Wingdings" panose="05000000000000000000" pitchFamily="2" charset="2"/>
              <a:buChar char="p"/>
            </a:pPr>
            <a:r>
              <a:rPr lang="zh-CN" altLang="en-US" sz="2600" b="1" dirty="0">
                <a:solidFill>
                  <a:srgbClr val="A50021"/>
                </a:solidFill>
                <a:latin typeface="仿宋_GB2312" pitchFamily="49" charset="-122"/>
                <a:ea typeface="仿宋_GB2312" pitchFamily="49" charset="-122"/>
              </a:rPr>
              <a:t>资产安全目标</a:t>
            </a:r>
            <a:r>
              <a:rPr lang="zh-CN" altLang="en-US" sz="2600" b="1" dirty="0">
                <a:latin typeface="仿宋_GB2312" pitchFamily="49" charset="-122"/>
                <a:ea typeface="仿宋_GB2312" pitchFamily="49" charset="-122"/>
              </a:rPr>
              <a:t>主要是为了</a:t>
            </a:r>
            <a:r>
              <a:rPr lang="zh-CN" altLang="en-US" sz="2600" b="1" dirty="0">
                <a:solidFill>
                  <a:srgbClr val="0000CC"/>
                </a:solidFill>
                <a:latin typeface="仿宋_GB2312" pitchFamily="49" charset="-122"/>
                <a:ea typeface="仿宋_GB2312" pitchFamily="49" charset="-122"/>
              </a:rPr>
              <a:t>防止资产流失。</a:t>
            </a:r>
            <a:r>
              <a:rPr lang="zh-CN" altLang="en-US" sz="2600" b="1" dirty="0">
                <a:latin typeface="仿宋_GB2312" pitchFamily="49" charset="-122"/>
                <a:ea typeface="仿宋_GB2312" pitchFamily="49" charset="-122"/>
              </a:rPr>
              <a:t>保护资产的安全与完整是企业开展经营活动的</a:t>
            </a:r>
            <a:r>
              <a:rPr lang="zh-CN" altLang="en-US" sz="2600" b="1" dirty="0">
                <a:solidFill>
                  <a:srgbClr val="A50021"/>
                </a:solidFill>
                <a:latin typeface="仿宋_GB2312" pitchFamily="49" charset="-122"/>
                <a:ea typeface="仿宋_GB2312" pitchFamily="49" charset="-122"/>
              </a:rPr>
              <a:t>物质前提。</a:t>
            </a:r>
            <a:r>
              <a:rPr lang="zh-CN" altLang="en-US" sz="2600" b="1" dirty="0">
                <a:latin typeface="仿宋_GB2312" pitchFamily="49" charset="-122"/>
                <a:ea typeface="仿宋_GB2312" pitchFamily="49" charset="-122"/>
              </a:rPr>
              <a:t>资产安全目标有两个层次： </a:t>
            </a:r>
            <a:endParaRPr lang="zh-CN" altLang="en-US" sz="2600" b="1">
              <a:latin typeface="仿宋_GB2312" pitchFamily="49" charset="-122"/>
              <a:ea typeface="仿宋_GB2312" pitchFamily="49" charset="-122"/>
            </a:endParaRPr>
          </a:p>
          <a:p>
            <a:pPr marL="273050" indent="-273050">
              <a:buFont typeface="Wingdings" panose="05000000000000000000" pitchFamily="2" charset="2"/>
              <a:buChar char="u"/>
            </a:pPr>
            <a:r>
              <a:rPr lang="zh-CN" altLang="en-US" sz="2600" b="1" dirty="0">
                <a:solidFill>
                  <a:srgbClr val="A50021"/>
                </a:solidFill>
                <a:latin typeface="仿宋_GB2312" pitchFamily="49" charset="-122"/>
                <a:ea typeface="仿宋_GB2312" pitchFamily="49" charset="-122"/>
              </a:rPr>
              <a:t>（</a:t>
            </a:r>
            <a:r>
              <a:rPr lang="en-US" altLang="zh-CN" sz="2600" b="1">
                <a:solidFill>
                  <a:srgbClr val="A50021"/>
                </a:solidFill>
                <a:latin typeface="仿宋_GB2312" pitchFamily="49" charset="-122"/>
                <a:ea typeface="仿宋_GB2312" pitchFamily="49" charset="-122"/>
              </a:rPr>
              <a:t>1</a:t>
            </a:r>
            <a:r>
              <a:rPr lang="zh-CN" altLang="en-US" sz="2600" b="1" dirty="0">
                <a:solidFill>
                  <a:srgbClr val="A50021"/>
                </a:solidFill>
                <a:latin typeface="仿宋_GB2312" pitchFamily="49" charset="-122"/>
                <a:ea typeface="仿宋_GB2312" pitchFamily="49" charset="-122"/>
              </a:rPr>
              <a:t>）确保资产在使用价值上的完整性，</a:t>
            </a:r>
            <a:r>
              <a:rPr lang="zh-CN" altLang="en-US" sz="2600" b="1" dirty="0">
                <a:latin typeface="仿宋_GB2312" pitchFamily="49" charset="-122"/>
                <a:ea typeface="仿宋_GB2312" pitchFamily="49" charset="-122"/>
              </a:rPr>
              <a:t>主要是指防止货币资金和实物资产被挪用、转移、侵占、盗窃以及对无形资产控制权的旁落。 </a:t>
            </a:r>
            <a:endParaRPr lang="zh-CN" altLang="en-US" sz="2600" b="1" dirty="0">
              <a:latin typeface="仿宋_GB2312" pitchFamily="49" charset="-122"/>
              <a:ea typeface="仿宋_GB2312" pitchFamily="49" charset="-122"/>
            </a:endParaRPr>
          </a:p>
          <a:p>
            <a:pPr marL="273050" indent="-273050">
              <a:buFont typeface="Wingdings" panose="05000000000000000000" pitchFamily="2" charset="2"/>
              <a:buChar char="u"/>
            </a:pPr>
            <a:r>
              <a:rPr lang="zh-CN" altLang="en-US" sz="2600" b="1" dirty="0">
                <a:solidFill>
                  <a:srgbClr val="A50021"/>
                </a:solidFill>
                <a:latin typeface="仿宋_GB2312" pitchFamily="49" charset="-122"/>
                <a:ea typeface="仿宋_GB2312" pitchFamily="49" charset="-122"/>
              </a:rPr>
              <a:t>（</a:t>
            </a:r>
            <a:r>
              <a:rPr lang="en-US" altLang="zh-CN" sz="2600" b="1">
                <a:solidFill>
                  <a:srgbClr val="A50021"/>
                </a:solidFill>
                <a:latin typeface="仿宋_GB2312" pitchFamily="49" charset="-122"/>
                <a:ea typeface="仿宋_GB2312" pitchFamily="49" charset="-122"/>
              </a:rPr>
              <a:t>2</a:t>
            </a:r>
            <a:r>
              <a:rPr lang="zh-CN" altLang="en-US" sz="2600" b="1" dirty="0">
                <a:solidFill>
                  <a:srgbClr val="A50021"/>
                </a:solidFill>
                <a:latin typeface="仿宋_GB2312" pitchFamily="49" charset="-122"/>
                <a:ea typeface="仿宋_GB2312" pitchFamily="49" charset="-122"/>
              </a:rPr>
              <a:t>）确保资产在价值量上的完整性，</a:t>
            </a:r>
            <a:r>
              <a:rPr lang="zh-CN" altLang="en-US" sz="2600" b="1" dirty="0">
                <a:latin typeface="仿宋_GB2312" pitchFamily="49" charset="-122"/>
                <a:ea typeface="仿宋_GB2312" pitchFamily="49" charset="-122"/>
              </a:rPr>
              <a:t>主要是防止资产被低价出售，损害企业利益。</a:t>
            </a:r>
            <a:endParaRPr lang="zh-CN" altLang="en-US" sz="2600" b="1" dirty="0">
              <a:latin typeface="仿宋_GB2312" pitchFamily="49" charset="-122"/>
              <a:ea typeface="仿宋_GB2312" pitchFamily="49" charset="-122"/>
            </a:endParaRPr>
          </a:p>
          <a:p>
            <a:pPr marL="273050" indent="-273050">
              <a:buFont typeface="Wingdings" panose="05000000000000000000" pitchFamily="2" charset="2"/>
              <a:buChar char="u"/>
            </a:pPr>
            <a:r>
              <a:rPr lang="zh-CN" altLang="en-US" sz="2600" b="1" dirty="0">
                <a:latin typeface="仿宋_GB2312" pitchFamily="49" charset="-122"/>
                <a:ea typeface="仿宋_GB2312" pitchFamily="49" charset="-122"/>
              </a:rPr>
              <a:t>为了实现资产安全目标，必须建立资产的记录、保管和盘点制度，确保记录、保管与盘点岗位的相互分离，并明确职责和权限范围。</a:t>
            </a:r>
            <a:endParaRPr lang="zh-CN" altLang="en-US" sz="2600" b="1" dirty="0">
              <a:latin typeface="仿宋_GB2312" pitchFamily="49" charset="-122"/>
              <a:ea typeface="仿宋_GB2312" pitchFamily="49"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a:xfrm>
            <a:off x="457200" y="571500"/>
            <a:ext cx="8229600" cy="744538"/>
          </a:xfrm>
        </p:spPr>
        <p:txBody>
          <a:bodyPr vert="horz" lIns="45720" tIns="0" rIns="45720" bIns="0" anchor="b" anchorCtr="0"/>
          <a:p>
            <a:r>
              <a:rPr lang="en-US" altLang="zh-CN" sz="3600" b="1">
                <a:solidFill>
                  <a:schemeClr val="accent2"/>
                </a:solidFill>
                <a:ea typeface="黑体" pitchFamily="2" charset="-122"/>
              </a:rPr>
              <a:t>3</a:t>
            </a:r>
            <a:r>
              <a:rPr lang="zh-CN" altLang="en-US" sz="3600" b="1" dirty="0">
                <a:solidFill>
                  <a:schemeClr val="accent2"/>
                </a:solidFill>
                <a:ea typeface="黑体" pitchFamily="2" charset="-122"/>
              </a:rPr>
              <a:t>、财务报告及相关信息真实完整目标</a:t>
            </a:r>
            <a:endParaRPr lang="zh-CN" altLang="en-US" sz="3600" b="1" dirty="0">
              <a:solidFill>
                <a:schemeClr val="accent2"/>
              </a:solidFill>
              <a:ea typeface="黑体" pitchFamily="2" charset="-122"/>
            </a:endParaRPr>
          </a:p>
        </p:txBody>
      </p:sp>
      <p:sp>
        <p:nvSpPr>
          <p:cNvPr id="304131" name="内容占位符 2"/>
          <p:cNvSpPr>
            <a:spLocks noGrp="1"/>
          </p:cNvSpPr>
          <p:nvPr>
            <p:ph idx="1"/>
          </p:nvPr>
        </p:nvSpPr>
        <p:spPr>
          <a:xfrm>
            <a:off x="250825" y="1700213"/>
            <a:ext cx="8497888" cy="4608512"/>
          </a:xfrm>
          <a:ln/>
        </p:spPr>
        <p:txBody>
          <a:bodyPr vert="horz" wrap="square" lIns="91440" tIns="45720" rIns="91440" bIns="45720" anchor="t" anchorCtr="0"/>
          <a:p>
            <a:pPr marL="273050" indent="-273050" algn="just">
              <a:lnSpc>
                <a:spcPct val="140000"/>
              </a:lnSpc>
              <a:buFont typeface="Wingdings" panose="05000000000000000000" pitchFamily="2" charset="2"/>
              <a:buChar char="u"/>
            </a:pPr>
            <a:r>
              <a:rPr lang="zh-CN" altLang="en-US" sz="3000" b="1" dirty="0">
                <a:solidFill>
                  <a:srgbClr val="A50021"/>
                </a:solidFill>
                <a:ea typeface="黑体" pitchFamily="2" charset="-122"/>
              </a:rPr>
              <a:t>财务报告及相关信息的真实完整目标</a:t>
            </a:r>
            <a:r>
              <a:rPr lang="zh-CN" altLang="en-US" sz="3000" b="1" dirty="0">
                <a:ea typeface="黑体" pitchFamily="2" charset="-122"/>
              </a:rPr>
              <a:t>是指内部控制要</a:t>
            </a:r>
            <a:r>
              <a:rPr lang="zh-CN" altLang="en-US" sz="3000" b="1" dirty="0">
                <a:solidFill>
                  <a:srgbClr val="0000CC"/>
                </a:solidFill>
                <a:ea typeface="黑体" pitchFamily="2" charset="-122"/>
              </a:rPr>
              <a:t>合理保证</a:t>
            </a:r>
            <a:r>
              <a:rPr lang="zh-CN" altLang="en-US" sz="3000" b="1" dirty="0">
                <a:ea typeface="黑体" pitchFamily="2" charset="-122"/>
              </a:rPr>
              <a:t>企业</a:t>
            </a:r>
            <a:r>
              <a:rPr lang="zh-CN" altLang="en-US" sz="3000" b="1" dirty="0">
                <a:solidFill>
                  <a:srgbClr val="0000CC"/>
                </a:solidFill>
                <a:ea typeface="黑体" pitchFamily="2" charset="-122"/>
              </a:rPr>
              <a:t>提供了真实可靠</a:t>
            </a:r>
            <a:r>
              <a:rPr lang="zh-CN" altLang="en-US" sz="3000" b="1" dirty="0">
                <a:ea typeface="黑体" pitchFamily="2" charset="-122"/>
              </a:rPr>
              <a:t>的财务信息及其他信息。</a:t>
            </a:r>
            <a:endParaRPr lang="zh-CN" altLang="en-US" sz="3000" b="1" dirty="0">
              <a:ea typeface="黑体" pitchFamily="2" charset="-122"/>
            </a:endParaRPr>
          </a:p>
          <a:p>
            <a:pPr marL="273050" indent="-273050" algn="just">
              <a:lnSpc>
                <a:spcPct val="140000"/>
              </a:lnSpc>
              <a:buFont typeface="Wingdings" panose="05000000000000000000" pitchFamily="2" charset="2"/>
              <a:buChar char="u"/>
            </a:pPr>
            <a:r>
              <a:rPr lang="zh-CN" altLang="en-US" sz="2600" b="1" dirty="0">
                <a:ea typeface="黑体" pitchFamily="2" charset="-122"/>
              </a:rPr>
              <a:t>财务报告反映了企业的过去和现状，并可预测企业的未来发展，是投资者进行投资决策、债权人进行信贷决策、管理者进行管理决策和宏观经济调控部门进行政策决策的重要依据。因此，</a:t>
            </a:r>
            <a:r>
              <a:rPr lang="zh-CN" altLang="en-US" sz="2600" b="1" dirty="0">
                <a:solidFill>
                  <a:srgbClr val="A50021"/>
                </a:solidFill>
                <a:ea typeface="黑体" pitchFamily="2" charset="-122"/>
              </a:rPr>
              <a:t>财务报告目标是经营目标的成果反映。</a:t>
            </a:r>
            <a:endParaRPr lang="zh-CN" altLang="en-US" sz="2600" b="1" dirty="0">
              <a:solidFill>
                <a:srgbClr val="A50021"/>
              </a:solidFill>
              <a:ea typeface="黑体"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6179" name="内容占位符 2"/>
          <p:cNvSpPr>
            <a:spLocks noGrp="1"/>
          </p:cNvSpPr>
          <p:nvPr>
            <p:ph idx="1"/>
          </p:nvPr>
        </p:nvSpPr>
        <p:spPr>
          <a:xfrm>
            <a:off x="179388" y="1700213"/>
            <a:ext cx="8715375" cy="4465637"/>
          </a:xfrm>
          <a:ln/>
        </p:spPr>
        <p:txBody>
          <a:bodyPr vert="horz" wrap="square" lIns="91440" tIns="45720" rIns="91440" bIns="45720" anchor="t" anchorCtr="0"/>
          <a:p>
            <a:pPr marL="273050" indent="-273050">
              <a:lnSpc>
                <a:spcPct val="170000"/>
              </a:lnSpc>
              <a:buFont typeface="Wingdings" panose="05000000000000000000" pitchFamily="2" charset="2"/>
              <a:buChar char="u"/>
            </a:pPr>
            <a:r>
              <a:rPr lang="zh-CN" altLang="en-US" sz="2400" b="1" dirty="0">
                <a:solidFill>
                  <a:srgbClr val="A50021"/>
                </a:solidFill>
                <a:latin typeface="仿宋_GB2312" pitchFamily="49" charset="-122"/>
                <a:ea typeface="仿宋_GB2312" pitchFamily="49" charset="-122"/>
              </a:rPr>
              <a:t>为确保财务报告及相关信息真实完整应做到：</a:t>
            </a:r>
            <a:endParaRPr lang="zh-CN" altLang="en-US" sz="2400" b="1" dirty="0">
              <a:solidFill>
                <a:srgbClr val="A50021"/>
              </a:solidFill>
              <a:latin typeface="仿宋_GB2312" pitchFamily="49" charset="-122"/>
              <a:ea typeface="仿宋_GB2312" pitchFamily="49" charset="-122"/>
            </a:endParaRPr>
          </a:p>
          <a:p>
            <a:pPr marL="273050" indent="-273050">
              <a:lnSpc>
                <a:spcPct val="170000"/>
              </a:lnSpc>
              <a:buFont typeface="Wingdings" panose="05000000000000000000" pitchFamily="2" charset="2"/>
              <a:buChar char="u"/>
            </a:pPr>
            <a:r>
              <a:rPr lang="zh-CN" altLang="en-US" sz="2400" b="1" dirty="0">
                <a:latin typeface="仿宋_GB2312" pitchFamily="49" charset="-122"/>
                <a:ea typeface="仿宋_GB2312" pitchFamily="49" charset="-122"/>
              </a:rPr>
              <a:t>（</a:t>
            </a:r>
            <a:r>
              <a:rPr lang="en-US" altLang="zh-CN" sz="2400" b="1">
                <a:latin typeface="仿宋_GB2312" pitchFamily="49" charset="-122"/>
                <a:ea typeface="仿宋_GB2312" pitchFamily="49" charset="-122"/>
              </a:rPr>
              <a:t>1</a:t>
            </a:r>
            <a:r>
              <a:rPr lang="zh-CN" altLang="en-US" sz="2400" b="1" dirty="0">
                <a:latin typeface="仿宋_GB2312" pitchFamily="49" charset="-122"/>
                <a:ea typeface="仿宋_GB2312" pitchFamily="49" charset="-122"/>
              </a:rPr>
              <a:t>）</a:t>
            </a:r>
            <a:r>
              <a:rPr lang="zh-CN" altLang="en-US" sz="2400" b="1" dirty="0">
                <a:solidFill>
                  <a:srgbClr val="0000CC"/>
                </a:solidFill>
                <a:latin typeface="仿宋_GB2312" pitchFamily="49" charset="-122"/>
                <a:ea typeface="仿宋_GB2312" pitchFamily="49" charset="-122"/>
              </a:rPr>
              <a:t>应按照企业会计准则的有关会计制度</a:t>
            </a:r>
            <a:r>
              <a:rPr lang="zh-CN" altLang="en-US" sz="2400" b="1" dirty="0">
                <a:latin typeface="仿宋_GB2312" pitchFamily="49" charset="-122"/>
                <a:ea typeface="仿宋_GB2312" pitchFamily="49" charset="-122"/>
              </a:rPr>
              <a:t>如实地核算经济业务、编制财务报告，满足会计信息的一般质量要求。</a:t>
            </a:r>
            <a:endParaRPr lang="zh-CN" altLang="en-US" sz="2400" b="1" dirty="0">
              <a:latin typeface="仿宋_GB2312" pitchFamily="49" charset="-122"/>
              <a:ea typeface="仿宋_GB2312" pitchFamily="49" charset="-122"/>
            </a:endParaRPr>
          </a:p>
          <a:p>
            <a:pPr marL="273050" indent="-273050">
              <a:lnSpc>
                <a:spcPct val="170000"/>
              </a:lnSpc>
              <a:buFont typeface="Wingdings" panose="05000000000000000000" pitchFamily="2" charset="2"/>
              <a:buChar char="u"/>
            </a:pPr>
            <a:r>
              <a:rPr lang="zh-CN" altLang="en-US" sz="2400" b="1" dirty="0">
                <a:latin typeface="仿宋_GB2312" pitchFamily="49" charset="-122"/>
                <a:ea typeface="仿宋_GB2312" pitchFamily="49" charset="-122"/>
              </a:rPr>
              <a:t>（</a:t>
            </a:r>
            <a:r>
              <a:rPr lang="en-US" altLang="zh-CN" sz="2400" b="1">
                <a:latin typeface="仿宋_GB2312" pitchFamily="49" charset="-122"/>
                <a:ea typeface="仿宋_GB2312" pitchFamily="49" charset="-122"/>
              </a:rPr>
              <a:t>2</a:t>
            </a:r>
            <a:r>
              <a:rPr lang="zh-CN" altLang="en-US" sz="2400" b="1" dirty="0">
                <a:latin typeface="仿宋_GB2312" pitchFamily="49" charset="-122"/>
                <a:ea typeface="仿宋_GB2312" pitchFamily="49" charset="-122"/>
              </a:rPr>
              <a:t>）</a:t>
            </a:r>
            <a:r>
              <a:rPr lang="zh-CN" altLang="en-US" sz="2400" b="1" dirty="0">
                <a:solidFill>
                  <a:srgbClr val="0000CC"/>
                </a:solidFill>
                <a:latin typeface="仿宋_GB2312" pitchFamily="49" charset="-122"/>
                <a:ea typeface="仿宋_GB2312" pitchFamily="49" charset="-122"/>
              </a:rPr>
              <a:t>应通过内部控制制度的设计</a:t>
            </a:r>
            <a:r>
              <a:rPr lang="zh-CN" altLang="en-US" sz="2400" b="1" dirty="0">
                <a:latin typeface="仿宋_GB2312" pitchFamily="49" charset="-122"/>
                <a:ea typeface="仿宋_GB2312" pitchFamily="49" charset="-122"/>
              </a:rPr>
              <a:t>，包括不相容职务分离控制制度、授权审批控制制度、日常信息核对制度、惩罚制度等，</a:t>
            </a:r>
            <a:r>
              <a:rPr lang="zh-CN" altLang="en-US" sz="2400" b="1" dirty="0">
                <a:solidFill>
                  <a:srgbClr val="0000CC"/>
                </a:solidFill>
                <a:latin typeface="仿宋_GB2312" pitchFamily="49" charset="-122"/>
                <a:ea typeface="仿宋_GB2312" pitchFamily="49" charset="-122"/>
              </a:rPr>
              <a:t>来防止提供虚假会计信息，抑制虚假交易的发生。</a:t>
            </a:r>
            <a:endParaRPr lang="zh-CN" altLang="en-US" sz="2400" b="1" dirty="0">
              <a:solidFill>
                <a:srgbClr val="0000CC"/>
              </a:solidFill>
              <a:latin typeface="仿宋_GB2312" pitchFamily="49" charset="-122"/>
              <a:ea typeface="仿宋_GB2312" pitchFamily="49"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p:txBody>
          <a:bodyPr vert="horz" lIns="45720" tIns="0" rIns="45720" bIns="0" anchor="b" anchorCtr="0"/>
          <a:p>
            <a:r>
              <a:rPr lang="en-US" altLang="zh-CN" sz="3600" b="1">
                <a:solidFill>
                  <a:schemeClr val="accent2"/>
                </a:solidFill>
                <a:ea typeface="黑体" pitchFamily="2" charset="-122"/>
              </a:rPr>
              <a:t>4</a:t>
            </a:r>
            <a:r>
              <a:rPr lang="zh-CN" altLang="en-US" sz="3600" b="1" dirty="0">
                <a:solidFill>
                  <a:schemeClr val="accent2"/>
                </a:solidFill>
                <a:ea typeface="黑体" pitchFamily="2" charset="-122"/>
              </a:rPr>
              <a:t>、提高经营的效率和效果目标</a:t>
            </a:r>
            <a:endParaRPr lang="zh-CN" altLang="en-US" sz="3600" b="1" dirty="0">
              <a:solidFill>
                <a:schemeClr val="accent2"/>
              </a:solidFill>
              <a:ea typeface="黑体" pitchFamily="2" charset="-122"/>
            </a:endParaRPr>
          </a:p>
        </p:txBody>
      </p:sp>
      <p:sp>
        <p:nvSpPr>
          <p:cNvPr id="308227" name="内容占位符 2"/>
          <p:cNvSpPr>
            <a:spLocks noGrp="1"/>
          </p:cNvSpPr>
          <p:nvPr>
            <p:ph idx="1"/>
          </p:nvPr>
        </p:nvSpPr>
        <p:spPr>
          <a:xfrm>
            <a:off x="250825" y="1916113"/>
            <a:ext cx="8464550" cy="4033837"/>
          </a:xfrm>
          <a:ln/>
        </p:spPr>
        <p:txBody>
          <a:bodyPr vert="horz" wrap="square" lIns="91440" tIns="45720" rIns="91440" bIns="45720" anchor="t" anchorCtr="0"/>
          <a:p>
            <a:pPr marL="469900" indent="-469900">
              <a:lnSpc>
                <a:spcPct val="140000"/>
              </a:lnSpc>
              <a:buFont typeface="Wingdings" panose="05000000000000000000" pitchFamily="2" charset="2"/>
              <a:buChar char="u"/>
            </a:pPr>
            <a:r>
              <a:rPr lang="zh-CN" altLang="en-US" sz="2800" b="1" dirty="0">
                <a:solidFill>
                  <a:srgbClr val="A50021"/>
                </a:solidFill>
                <a:latin typeface="仿宋_GB2312" pitchFamily="49" charset="-122"/>
                <a:ea typeface="仿宋_GB2312" pitchFamily="49" charset="-122"/>
              </a:rPr>
              <a:t>提高经营的效率和效果</a:t>
            </a:r>
            <a:r>
              <a:rPr lang="zh-CN" altLang="en-US" sz="2800" b="1" dirty="0">
                <a:latin typeface="仿宋_GB2312" pitchFamily="49" charset="-122"/>
                <a:ea typeface="仿宋_GB2312" pitchFamily="49" charset="-122"/>
              </a:rPr>
              <a:t>是内部控制要达到的</a:t>
            </a:r>
            <a:r>
              <a:rPr lang="zh-CN" altLang="en-US" sz="2800" b="1" dirty="0">
                <a:solidFill>
                  <a:srgbClr val="0000CC"/>
                </a:solidFill>
                <a:latin typeface="仿宋_GB2312" pitchFamily="49" charset="-122"/>
                <a:ea typeface="仿宋_GB2312" pitchFamily="49" charset="-122"/>
              </a:rPr>
              <a:t>最直接也是最根本的目标</a:t>
            </a:r>
            <a:r>
              <a:rPr lang="zh-CN" altLang="en-US" sz="2800" b="1" dirty="0">
                <a:latin typeface="仿宋_GB2312" pitchFamily="49" charset="-122"/>
                <a:ea typeface="仿宋_GB2312" pitchFamily="49" charset="-122"/>
              </a:rPr>
              <a:t>。企业存在的根本目的在于获利，而企业能否获利往往直接取决于经营的效率和效果如何。 </a:t>
            </a:r>
            <a:endParaRPr lang="zh-CN" altLang="en-US" sz="2800" b="1" dirty="0">
              <a:latin typeface="仿宋_GB2312" pitchFamily="49" charset="-122"/>
              <a:ea typeface="仿宋_GB2312" pitchFamily="49" charset="-122"/>
            </a:endParaRPr>
          </a:p>
          <a:p>
            <a:pPr marL="469900" indent="-469900">
              <a:lnSpc>
                <a:spcPct val="140000"/>
              </a:lnSpc>
              <a:buFont typeface="Wingdings" panose="05000000000000000000" pitchFamily="2" charset="2"/>
              <a:buChar char="u"/>
            </a:pPr>
            <a:r>
              <a:rPr lang="zh-CN" altLang="en-US" sz="2800" b="1" dirty="0">
                <a:latin typeface="仿宋_GB2312" pitchFamily="49" charset="-122"/>
                <a:ea typeface="仿宋_GB2312" pitchFamily="49" charset="-122"/>
              </a:rPr>
              <a:t>良好的内部控制可以</a:t>
            </a:r>
            <a:r>
              <a:rPr lang="zh-CN" altLang="en-US" sz="2800" b="1" dirty="0">
                <a:solidFill>
                  <a:srgbClr val="0000CC"/>
                </a:solidFill>
                <a:latin typeface="仿宋_GB2312" pitchFamily="49" charset="-122"/>
                <a:ea typeface="仿宋_GB2312" pitchFamily="49" charset="-122"/>
              </a:rPr>
              <a:t>从四个方面来提高企业的经营效率和效果：</a:t>
            </a:r>
            <a:endParaRPr lang="zh-CN" altLang="en-US" sz="2800" b="1" dirty="0">
              <a:solidFill>
                <a:srgbClr val="0000CC"/>
              </a:solidFill>
              <a:latin typeface="仿宋_GB2312" pitchFamily="49" charset="-122"/>
              <a:ea typeface="仿宋_GB2312" pitchFamily="49"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0274" name="内容占位符 2"/>
          <p:cNvSpPr>
            <a:spLocks noGrp="1"/>
          </p:cNvSpPr>
          <p:nvPr>
            <p:ph idx="1"/>
          </p:nvPr>
        </p:nvSpPr>
        <p:spPr>
          <a:xfrm>
            <a:off x="179388" y="476250"/>
            <a:ext cx="8640762" cy="6096000"/>
          </a:xfrm>
          <a:ln/>
        </p:spPr>
        <p:txBody>
          <a:bodyPr vert="horz" wrap="square" lIns="91440" tIns="45720" rIns="91440" bIns="45720" anchor="t" anchorCtr="0"/>
          <a:p>
            <a:pPr marL="469900" indent="-469900">
              <a:lnSpc>
                <a:spcPct val="120000"/>
              </a:lnSpc>
              <a:buFont typeface="Wingdings" panose="05000000000000000000" pitchFamily="2" charset="2"/>
              <a:buChar char="u"/>
            </a:pPr>
            <a:r>
              <a:rPr lang="zh-CN" altLang="en-US" sz="2400" b="1" dirty="0">
                <a:solidFill>
                  <a:srgbClr val="0000CC"/>
                </a:solidFill>
                <a:latin typeface="仿宋_GB2312" pitchFamily="49" charset="-122"/>
                <a:ea typeface="仿宋_GB2312" pitchFamily="49" charset="-122"/>
              </a:rPr>
              <a:t>（</a:t>
            </a:r>
            <a:r>
              <a:rPr lang="en-US" altLang="zh-CN" sz="2400" b="1">
                <a:solidFill>
                  <a:srgbClr val="0000CC"/>
                </a:solidFill>
                <a:latin typeface="仿宋_GB2312" pitchFamily="49" charset="-122"/>
                <a:ea typeface="仿宋_GB2312" pitchFamily="49" charset="-122"/>
              </a:rPr>
              <a:t>1</a:t>
            </a:r>
            <a:r>
              <a:rPr lang="zh-CN" altLang="en-US" sz="2400" b="1" dirty="0">
                <a:solidFill>
                  <a:srgbClr val="0000CC"/>
                </a:solidFill>
                <a:latin typeface="仿宋_GB2312" pitchFamily="49" charset="-122"/>
                <a:ea typeface="仿宋_GB2312" pitchFamily="49" charset="-122"/>
              </a:rPr>
              <a:t>）组织精简、权责划分明确，</a:t>
            </a:r>
            <a:r>
              <a:rPr lang="zh-CN" altLang="en-US" sz="2400" b="1" dirty="0">
                <a:latin typeface="仿宋_GB2312" pitchFamily="49" charset="-122"/>
                <a:ea typeface="仿宋_GB2312" pitchFamily="49" charset="-122"/>
              </a:rPr>
              <a:t>各部门之间、工作环节之间要密切配合，协调一致，充分发挥资源潜力，充分有效的使用资源，提高经营绩效。</a:t>
            </a:r>
            <a:endParaRPr lang="zh-CN" altLang="en-US" sz="2400" b="1">
              <a:latin typeface="仿宋_GB2312" pitchFamily="49" charset="-122"/>
              <a:ea typeface="仿宋_GB2312" pitchFamily="49" charset="-122"/>
            </a:endParaRPr>
          </a:p>
          <a:p>
            <a:pPr marL="469900" indent="-469900">
              <a:lnSpc>
                <a:spcPct val="120000"/>
              </a:lnSpc>
              <a:buFont typeface="Wingdings" panose="05000000000000000000" pitchFamily="2" charset="2"/>
              <a:buChar char="u"/>
            </a:pPr>
            <a:r>
              <a:rPr lang="zh-CN" altLang="en-US" sz="2400" b="1" dirty="0">
                <a:solidFill>
                  <a:srgbClr val="0000CC"/>
                </a:solidFill>
                <a:latin typeface="仿宋_GB2312" pitchFamily="49" charset="-122"/>
                <a:ea typeface="仿宋_GB2312" pitchFamily="49" charset="-122"/>
              </a:rPr>
              <a:t>（</a:t>
            </a:r>
            <a:r>
              <a:rPr lang="en-US" altLang="zh-CN" sz="2400" b="1">
                <a:solidFill>
                  <a:srgbClr val="0000CC"/>
                </a:solidFill>
                <a:latin typeface="仿宋_GB2312" pitchFamily="49" charset="-122"/>
                <a:ea typeface="仿宋_GB2312" pitchFamily="49" charset="-122"/>
              </a:rPr>
              <a:t>2</a:t>
            </a:r>
            <a:r>
              <a:rPr lang="zh-CN" altLang="en-US" sz="2400" b="1" dirty="0">
                <a:solidFill>
                  <a:srgbClr val="0000CC"/>
                </a:solidFill>
                <a:latin typeface="仿宋_GB2312" pitchFamily="49" charset="-122"/>
                <a:ea typeface="仿宋_GB2312" pitchFamily="49" charset="-122"/>
              </a:rPr>
              <a:t>）优化与整合内部控制业务流程，</a:t>
            </a:r>
            <a:r>
              <a:rPr lang="zh-CN" altLang="en-US" sz="2400" b="1" dirty="0">
                <a:latin typeface="仿宋_GB2312" pitchFamily="49" charset="-122"/>
                <a:ea typeface="仿宋_GB2312" pitchFamily="49" charset="-122"/>
              </a:rPr>
              <a:t>避免出现控制点的交叉和冗余，也要防止出现内控盲点，要设计最优的内控流程并严格执行，最大限度地提高执行效率。</a:t>
            </a:r>
            <a:endParaRPr lang="zh-CN" altLang="en-US" sz="2400" b="1" dirty="0">
              <a:latin typeface="仿宋_GB2312" pitchFamily="49" charset="-122"/>
              <a:ea typeface="仿宋_GB2312" pitchFamily="49" charset="-122"/>
            </a:endParaRPr>
          </a:p>
          <a:p>
            <a:pPr marL="469900" indent="-469900">
              <a:lnSpc>
                <a:spcPct val="120000"/>
              </a:lnSpc>
              <a:buFont typeface="Wingdings" panose="05000000000000000000" pitchFamily="2" charset="2"/>
              <a:buChar char="u"/>
            </a:pPr>
            <a:r>
              <a:rPr lang="zh-CN" altLang="en-US" sz="2400" b="1" dirty="0">
                <a:solidFill>
                  <a:srgbClr val="0000CC"/>
                </a:solidFill>
                <a:latin typeface="仿宋_GB2312" pitchFamily="49" charset="-122"/>
                <a:ea typeface="仿宋_GB2312" pitchFamily="49" charset="-122"/>
              </a:rPr>
              <a:t>（</a:t>
            </a:r>
            <a:r>
              <a:rPr lang="en-US" altLang="zh-CN" sz="2400" b="1">
                <a:solidFill>
                  <a:srgbClr val="0000CC"/>
                </a:solidFill>
                <a:latin typeface="仿宋_GB2312" pitchFamily="49" charset="-122"/>
                <a:ea typeface="仿宋_GB2312" pitchFamily="49" charset="-122"/>
              </a:rPr>
              <a:t>3</a:t>
            </a:r>
            <a:r>
              <a:rPr lang="zh-CN" altLang="en-US" sz="2400" b="1" dirty="0">
                <a:solidFill>
                  <a:srgbClr val="0000CC"/>
                </a:solidFill>
                <a:latin typeface="仿宋_GB2312" pitchFamily="49" charset="-122"/>
                <a:ea typeface="仿宋_GB2312" pitchFamily="49" charset="-122"/>
              </a:rPr>
              <a:t>）建立良好的信息和沟通体系，</a:t>
            </a:r>
            <a:r>
              <a:rPr lang="zh-CN" altLang="en-US" sz="2400" b="1" dirty="0">
                <a:latin typeface="仿宋_GB2312" pitchFamily="49" charset="-122"/>
                <a:ea typeface="仿宋_GB2312" pitchFamily="49" charset="-122"/>
              </a:rPr>
              <a:t>提高管理层的经济决策和反应的效率。</a:t>
            </a:r>
            <a:endParaRPr lang="zh-CN" altLang="en-US" sz="2400" b="1">
              <a:latin typeface="仿宋_GB2312" pitchFamily="49" charset="-122"/>
              <a:ea typeface="仿宋_GB2312" pitchFamily="49" charset="-122"/>
            </a:endParaRPr>
          </a:p>
          <a:p>
            <a:pPr marL="469900" indent="-469900">
              <a:lnSpc>
                <a:spcPct val="120000"/>
              </a:lnSpc>
              <a:buFont typeface="Wingdings" panose="05000000000000000000" pitchFamily="2" charset="2"/>
              <a:buChar char="u"/>
            </a:pPr>
            <a:r>
              <a:rPr lang="zh-CN" altLang="en-US" sz="2400" b="1" dirty="0">
                <a:solidFill>
                  <a:srgbClr val="0000CC"/>
                </a:solidFill>
                <a:latin typeface="仿宋_GB2312" pitchFamily="49" charset="-122"/>
                <a:ea typeface="仿宋_GB2312" pitchFamily="49" charset="-122"/>
              </a:rPr>
              <a:t>（</a:t>
            </a:r>
            <a:r>
              <a:rPr lang="en-US" altLang="zh-CN" sz="2400" b="1">
                <a:solidFill>
                  <a:srgbClr val="0000CC"/>
                </a:solidFill>
                <a:latin typeface="仿宋_GB2312" pitchFamily="49" charset="-122"/>
                <a:ea typeface="仿宋_GB2312" pitchFamily="49" charset="-122"/>
              </a:rPr>
              <a:t>4</a:t>
            </a:r>
            <a:r>
              <a:rPr lang="zh-CN" altLang="en-US" sz="2400" b="1" dirty="0">
                <a:solidFill>
                  <a:srgbClr val="0000CC"/>
                </a:solidFill>
                <a:latin typeface="仿宋_GB2312" pitchFamily="49" charset="-122"/>
                <a:ea typeface="仿宋_GB2312" pitchFamily="49" charset="-122"/>
              </a:rPr>
              <a:t>）</a:t>
            </a:r>
            <a:r>
              <a:rPr lang="zh-CN" altLang="zh-CN" sz="2400" b="1" dirty="0">
                <a:solidFill>
                  <a:srgbClr val="0000CC"/>
                </a:solidFill>
                <a:latin typeface="仿宋_GB2312" pitchFamily="49" charset="-122"/>
                <a:ea typeface="仿宋_GB2312" pitchFamily="49" charset="-122"/>
              </a:rPr>
              <a:t>建立有效的内部考核机制，</a:t>
            </a:r>
            <a:r>
              <a:rPr lang="zh-CN" altLang="zh-CN" sz="2400" b="1" dirty="0">
                <a:latin typeface="仿宋_GB2312" pitchFamily="49" charset="-122"/>
                <a:ea typeface="仿宋_GB2312" pitchFamily="49" charset="-122"/>
              </a:rPr>
              <a:t>提高工作的效率和效果。</a:t>
            </a:r>
            <a:endParaRPr lang="zh-CN" altLang="en-US" sz="2400" b="1" dirty="0">
              <a:latin typeface="仿宋_GB2312" pitchFamily="49" charset="-122"/>
              <a:ea typeface="仿宋_GB2312" pitchFamily="49"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p:txBody>
          <a:bodyPr vert="horz" lIns="45720" tIns="0" rIns="45720" bIns="0" anchor="b" anchorCtr="0"/>
          <a:p>
            <a:r>
              <a:rPr lang="en-US" altLang="zh-CN" sz="3600" b="1">
                <a:solidFill>
                  <a:schemeClr val="accent2"/>
                </a:solidFill>
                <a:ea typeface="黑体" pitchFamily="2" charset="-122"/>
              </a:rPr>
              <a:t>5</a:t>
            </a:r>
            <a:r>
              <a:rPr lang="zh-CN" altLang="en-US" sz="3600" b="1" dirty="0">
                <a:solidFill>
                  <a:schemeClr val="accent2"/>
                </a:solidFill>
                <a:ea typeface="黑体" pitchFamily="2" charset="-122"/>
              </a:rPr>
              <a:t>、促进企业实现发展战略目标</a:t>
            </a:r>
            <a:endParaRPr lang="zh-CN" altLang="en-US" sz="3600" b="1" dirty="0">
              <a:solidFill>
                <a:schemeClr val="accent2"/>
              </a:solidFill>
              <a:ea typeface="黑体" pitchFamily="2" charset="-122"/>
            </a:endParaRPr>
          </a:p>
        </p:txBody>
      </p:sp>
      <p:sp>
        <p:nvSpPr>
          <p:cNvPr id="312323" name="内容占位符 2"/>
          <p:cNvSpPr>
            <a:spLocks noGrp="1"/>
          </p:cNvSpPr>
          <p:nvPr>
            <p:ph idx="1"/>
          </p:nvPr>
        </p:nvSpPr>
        <p:spPr>
          <a:xfrm>
            <a:off x="179388" y="1916113"/>
            <a:ext cx="8964612" cy="4789487"/>
          </a:xfrm>
          <a:ln/>
        </p:spPr>
        <p:txBody>
          <a:bodyPr vert="horz" wrap="square" lIns="91440" tIns="45720" rIns="91440" bIns="45720" anchor="t" anchorCtr="0"/>
          <a:p>
            <a:pPr marL="469900" indent="-469900">
              <a:lnSpc>
                <a:spcPct val="120000"/>
              </a:lnSpc>
            </a:pPr>
            <a:r>
              <a:rPr lang="zh-CN" altLang="en-US" sz="2600" b="1" dirty="0">
                <a:solidFill>
                  <a:srgbClr val="A50021"/>
                </a:solidFill>
                <a:ea typeface="仿宋_GB2312" pitchFamily="49" charset="-122"/>
              </a:rPr>
              <a:t>促进企业实现发展战略</a:t>
            </a:r>
            <a:r>
              <a:rPr lang="zh-CN" altLang="en-US" sz="2600" b="1" dirty="0">
                <a:ea typeface="仿宋_GB2312" pitchFamily="49" charset="-122"/>
              </a:rPr>
              <a:t>是内部控制的</a:t>
            </a:r>
            <a:r>
              <a:rPr lang="zh-CN" altLang="en-US" sz="2600" b="1" dirty="0">
                <a:solidFill>
                  <a:srgbClr val="0000CC"/>
                </a:solidFill>
                <a:ea typeface="仿宋_GB2312" pitchFamily="49" charset="-122"/>
              </a:rPr>
              <a:t>最高目标，</a:t>
            </a:r>
            <a:r>
              <a:rPr lang="zh-CN" altLang="en-US" sz="2600" b="1" dirty="0">
                <a:ea typeface="仿宋_GB2312" pitchFamily="49" charset="-122"/>
              </a:rPr>
              <a:t>也是</a:t>
            </a:r>
            <a:r>
              <a:rPr lang="zh-CN" altLang="en-US" sz="2600" b="1" dirty="0">
                <a:solidFill>
                  <a:srgbClr val="0000CC"/>
                </a:solidFill>
                <a:ea typeface="仿宋_GB2312" pitchFamily="49" charset="-122"/>
              </a:rPr>
              <a:t>终极目标。</a:t>
            </a:r>
            <a:endParaRPr lang="zh-CN" altLang="en-US" sz="2600" b="1" dirty="0">
              <a:ea typeface="仿宋_GB2312" pitchFamily="49" charset="-122"/>
            </a:endParaRPr>
          </a:p>
          <a:p>
            <a:pPr marL="469900" indent="-469900">
              <a:lnSpc>
                <a:spcPct val="120000"/>
              </a:lnSpc>
            </a:pPr>
            <a:r>
              <a:rPr lang="zh-CN" altLang="en-US" sz="2600" b="1" dirty="0">
                <a:ea typeface="仿宋_GB2312" pitchFamily="49" charset="-122"/>
              </a:rPr>
              <a:t>如果说</a:t>
            </a:r>
            <a:r>
              <a:rPr lang="zh-CN" altLang="en-US" sz="2600" b="1" dirty="0">
                <a:solidFill>
                  <a:srgbClr val="A50021"/>
                </a:solidFill>
                <a:ea typeface="仿宋_GB2312" pitchFamily="49" charset="-122"/>
              </a:rPr>
              <a:t>提高经营的效率和效果</a:t>
            </a:r>
            <a:r>
              <a:rPr lang="zh-CN" altLang="en-US" sz="2600" b="1" dirty="0">
                <a:ea typeface="仿宋_GB2312" pitchFamily="49" charset="-122"/>
              </a:rPr>
              <a:t>是</a:t>
            </a:r>
            <a:r>
              <a:rPr lang="zh-CN" altLang="en-US" sz="2600" b="1" dirty="0">
                <a:solidFill>
                  <a:srgbClr val="0000CC"/>
                </a:solidFill>
                <a:ea typeface="仿宋_GB2312" pitchFamily="49" charset="-122"/>
              </a:rPr>
              <a:t>从短期利益的角度定位</a:t>
            </a:r>
            <a:r>
              <a:rPr lang="zh-CN" altLang="en-US" sz="2600" b="1" dirty="0">
                <a:ea typeface="仿宋_GB2312" pitchFamily="49" charset="-122"/>
              </a:rPr>
              <a:t>的内部控制目标，那么促进企业实现发展战略则是</a:t>
            </a:r>
            <a:r>
              <a:rPr lang="zh-CN" altLang="en-US" sz="2600" b="1" dirty="0">
                <a:solidFill>
                  <a:srgbClr val="0000CC"/>
                </a:solidFill>
                <a:ea typeface="仿宋_GB2312" pitchFamily="49" charset="-122"/>
              </a:rPr>
              <a:t>从长远利益出发</a:t>
            </a:r>
            <a:r>
              <a:rPr lang="zh-CN" altLang="en-US" sz="2600" b="1" dirty="0">
                <a:ea typeface="仿宋_GB2312" pitchFamily="49" charset="-122"/>
              </a:rPr>
              <a:t>的内部控制目标。因此，</a:t>
            </a:r>
            <a:r>
              <a:rPr lang="zh-CN" altLang="en-US" sz="2600" b="1" dirty="0">
                <a:solidFill>
                  <a:srgbClr val="A50021"/>
                </a:solidFill>
                <a:ea typeface="仿宋_GB2312" pitchFamily="49" charset="-122"/>
              </a:rPr>
              <a:t>战略目标是总括性的长远目标，而经营目标则是战略目标的短期化与具体化</a:t>
            </a:r>
            <a:r>
              <a:rPr lang="zh-CN" altLang="en-US" sz="2600" b="1" dirty="0">
                <a:ea typeface="仿宋_GB2312" pitchFamily="49" charset="-122"/>
              </a:rPr>
              <a:t>，内部控制要促进企业实现发展战略，必须立足于经营目标，着力于经营效率和效果的提高。只有这样，才能提高企业核心竞争力，促进实现发展战略。</a:t>
            </a:r>
            <a:endParaRPr lang="zh-CN" altLang="en-US" sz="2600" b="1" dirty="0">
              <a:ea typeface="仿宋_GB2312" pitchFamily="49"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a:xfrm>
            <a:off x="457200" y="274638"/>
            <a:ext cx="8229600" cy="838200"/>
          </a:xfrm>
        </p:spPr>
        <p:txBody>
          <a:bodyPr vert="horz" lIns="45720" tIns="0" rIns="45720" bIns="0" anchor="b" anchorCtr="0"/>
          <a:p>
            <a:r>
              <a:rPr lang="zh-CN" altLang="zh-CN" b="1" dirty="0">
                <a:solidFill>
                  <a:schemeClr val="tx1"/>
                </a:solidFill>
                <a:ea typeface="黑体" pitchFamily="2" charset="-122"/>
              </a:rPr>
              <a:t>内部控制目标之间的关系</a:t>
            </a:r>
            <a:endParaRPr lang="zh-CN" altLang="en-US" b="1" dirty="0">
              <a:solidFill>
                <a:schemeClr val="tx1"/>
              </a:solidFill>
              <a:ea typeface="黑体" pitchFamily="2" charset="-122"/>
            </a:endParaRPr>
          </a:p>
        </p:txBody>
      </p:sp>
      <p:sp>
        <p:nvSpPr>
          <p:cNvPr id="314371" name="内容占位符 2"/>
          <p:cNvSpPr>
            <a:spLocks noGrp="1"/>
          </p:cNvSpPr>
          <p:nvPr>
            <p:ph idx="1"/>
          </p:nvPr>
        </p:nvSpPr>
        <p:spPr>
          <a:xfrm>
            <a:off x="250825" y="1773238"/>
            <a:ext cx="8893175" cy="4856162"/>
          </a:xfrm>
          <a:ln/>
        </p:spPr>
        <p:txBody>
          <a:bodyPr vert="horz" wrap="square" lIns="91440" tIns="45720" rIns="91440" bIns="45720" anchor="t" anchorCtr="0"/>
          <a:p>
            <a:pPr marL="469900" indent="-469900">
              <a:lnSpc>
                <a:spcPct val="120000"/>
              </a:lnSpc>
              <a:buFont typeface="Wingdings" panose="05000000000000000000" pitchFamily="2" charset="2"/>
              <a:buChar char="u"/>
            </a:pPr>
            <a:r>
              <a:rPr lang="zh-CN" altLang="en-US" sz="2800" b="1" dirty="0">
                <a:ea typeface="仿宋_GB2312" pitchFamily="49" charset="-122"/>
              </a:rPr>
              <a:t>内部控制的五个目标</a:t>
            </a:r>
            <a:r>
              <a:rPr lang="zh-CN" altLang="en-US" sz="2800" b="1" dirty="0">
                <a:solidFill>
                  <a:srgbClr val="A50021"/>
                </a:solidFill>
                <a:ea typeface="仿宋_GB2312" pitchFamily="49" charset="-122"/>
              </a:rPr>
              <a:t>相互联系、共同构成了一个完整的内部控制目标体系。</a:t>
            </a:r>
            <a:endParaRPr lang="zh-CN" altLang="en-US" sz="2800" b="1" dirty="0">
              <a:solidFill>
                <a:srgbClr val="A50021"/>
              </a:solidFill>
              <a:ea typeface="仿宋_GB2312" pitchFamily="49" charset="-122"/>
            </a:endParaRPr>
          </a:p>
          <a:p>
            <a:pPr marL="469900" indent="-469900">
              <a:lnSpc>
                <a:spcPct val="120000"/>
              </a:lnSpc>
              <a:buFont typeface="Wingdings" panose="05000000000000000000" pitchFamily="2" charset="2"/>
              <a:buChar char="u"/>
            </a:pPr>
            <a:r>
              <a:rPr lang="zh-CN" altLang="en-US" sz="2800" b="1" dirty="0">
                <a:solidFill>
                  <a:srgbClr val="0000CC"/>
                </a:solidFill>
                <a:ea typeface="仿宋_GB2312" pitchFamily="49" charset="-122"/>
              </a:rPr>
              <a:t>战略目标是最高目标</a:t>
            </a:r>
            <a:r>
              <a:rPr lang="zh-CN" altLang="en-US" sz="2800" b="1" dirty="0">
                <a:ea typeface="仿宋_GB2312" pitchFamily="49" charset="-122"/>
              </a:rPr>
              <a:t>，是与企业使命相联系的</a:t>
            </a:r>
            <a:r>
              <a:rPr lang="zh-CN" altLang="en-US" sz="2800" b="1" dirty="0">
                <a:solidFill>
                  <a:srgbClr val="A50021"/>
                </a:solidFill>
                <a:ea typeface="仿宋_GB2312" pitchFamily="49" charset="-122"/>
              </a:rPr>
              <a:t>终极目标；</a:t>
            </a:r>
            <a:r>
              <a:rPr lang="zh-CN" altLang="en-US" sz="2800" b="1" dirty="0">
                <a:solidFill>
                  <a:srgbClr val="0000CC"/>
                </a:solidFill>
                <a:ea typeface="仿宋_GB2312" pitchFamily="49" charset="-122"/>
              </a:rPr>
              <a:t>经营目标是战略目标的细化、分解与落实，</a:t>
            </a:r>
            <a:r>
              <a:rPr lang="zh-CN" altLang="en-US" sz="2800" b="1" dirty="0">
                <a:ea typeface="仿宋_GB2312" pitchFamily="49" charset="-122"/>
              </a:rPr>
              <a:t>是战略目标的短期化与具体化，是内部控制的</a:t>
            </a:r>
            <a:r>
              <a:rPr lang="zh-CN" altLang="en-US" sz="2800" b="1" dirty="0">
                <a:solidFill>
                  <a:srgbClr val="A50021"/>
                </a:solidFill>
                <a:ea typeface="仿宋_GB2312" pitchFamily="49" charset="-122"/>
              </a:rPr>
              <a:t>核心目标；</a:t>
            </a:r>
            <a:r>
              <a:rPr lang="zh-CN" altLang="en-US" sz="2800" b="1" dirty="0">
                <a:solidFill>
                  <a:srgbClr val="0000CC"/>
                </a:solidFill>
                <a:ea typeface="仿宋_GB2312" pitchFamily="49" charset="-122"/>
              </a:rPr>
              <a:t>资产目标</a:t>
            </a:r>
            <a:r>
              <a:rPr lang="zh-CN" altLang="en-US" sz="2800" b="1" dirty="0">
                <a:ea typeface="仿宋_GB2312" pitchFamily="49" charset="-122"/>
              </a:rPr>
              <a:t>是实现经营目标的</a:t>
            </a:r>
            <a:r>
              <a:rPr lang="zh-CN" altLang="en-US" sz="2800" b="1" dirty="0">
                <a:solidFill>
                  <a:srgbClr val="A50021"/>
                </a:solidFill>
                <a:ea typeface="仿宋_GB2312" pitchFamily="49" charset="-122"/>
              </a:rPr>
              <a:t>物质前提；</a:t>
            </a:r>
            <a:r>
              <a:rPr lang="zh-CN" altLang="en-US" sz="2800" b="1" dirty="0">
                <a:solidFill>
                  <a:srgbClr val="0000CC"/>
                </a:solidFill>
                <a:ea typeface="仿宋_GB2312" pitchFamily="49" charset="-122"/>
              </a:rPr>
              <a:t>报告目标</a:t>
            </a:r>
            <a:r>
              <a:rPr lang="zh-CN" altLang="en-US" sz="2800" b="1" dirty="0">
                <a:ea typeface="仿宋_GB2312" pitchFamily="49" charset="-122"/>
              </a:rPr>
              <a:t>是经营目标的</a:t>
            </a:r>
            <a:r>
              <a:rPr lang="zh-CN" altLang="en-US" sz="2800" b="1" dirty="0">
                <a:solidFill>
                  <a:srgbClr val="A50021"/>
                </a:solidFill>
                <a:ea typeface="仿宋_GB2312" pitchFamily="49" charset="-122"/>
              </a:rPr>
              <a:t>成果体现与反映</a:t>
            </a:r>
            <a:r>
              <a:rPr lang="zh-CN" altLang="en-US" sz="2800" b="1" dirty="0">
                <a:ea typeface="仿宋_GB2312" pitchFamily="49" charset="-122"/>
              </a:rPr>
              <a:t>；</a:t>
            </a:r>
            <a:r>
              <a:rPr lang="zh-CN" altLang="en-US" sz="2800" b="1" dirty="0">
                <a:solidFill>
                  <a:srgbClr val="0000CC"/>
                </a:solidFill>
                <a:ea typeface="仿宋_GB2312" pitchFamily="49" charset="-122"/>
              </a:rPr>
              <a:t>合规目标</a:t>
            </a:r>
            <a:r>
              <a:rPr lang="zh-CN" altLang="en-US" sz="2800" b="1" dirty="0">
                <a:ea typeface="仿宋_GB2312" pitchFamily="49" charset="-122"/>
              </a:rPr>
              <a:t>是实现经营目标的</a:t>
            </a:r>
            <a:r>
              <a:rPr lang="zh-CN" altLang="en-US" sz="2800" b="1" dirty="0">
                <a:solidFill>
                  <a:srgbClr val="A50021"/>
                </a:solidFill>
                <a:ea typeface="仿宋_GB2312" pitchFamily="49" charset="-122"/>
              </a:rPr>
              <a:t>有效保证</a:t>
            </a:r>
            <a:r>
              <a:rPr lang="zh-CN" altLang="en-US" sz="2800" b="1" dirty="0">
                <a:ea typeface="仿宋_GB2312" pitchFamily="49" charset="-122"/>
              </a:rPr>
              <a:t>。</a:t>
            </a:r>
            <a:endParaRPr lang="zh-CN" altLang="en-US" sz="2800" b="1" dirty="0">
              <a:ea typeface="仿宋_GB2312" pitchFamily="49"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a:xfrm>
            <a:off x="1679575" y="274638"/>
            <a:ext cx="7007225" cy="838200"/>
          </a:xfrm>
        </p:spPr>
        <p:txBody>
          <a:bodyPr vert="horz" lIns="45720" tIns="0" rIns="45720" bIns="0" anchor="b" anchorCtr="0"/>
          <a:p>
            <a:r>
              <a:rPr lang="zh-CN" altLang="zh-CN" b="1" dirty="0">
                <a:solidFill>
                  <a:srgbClr val="0000CC"/>
                </a:solidFill>
                <a:ea typeface="黑体" pitchFamily="2" charset="-122"/>
              </a:rPr>
              <a:t>内部控制目标关系</a:t>
            </a:r>
            <a:r>
              <a:rPr lang="zh-CN" altLang="en-US" b="1" dirty="0">
                <a:solidFill>
                  <a:srgbClr val="0000CC"/>
                </a:solidFill>
                <a:ea typeface="黑体" pitchFamily="2" charset="-122"/>
              </a:rPr>
              <a:t>图</a:t>
            </a:r>
            <a:endParaRPr lang="zh-CN" altLang="en-US" b="1" dirty="0">
              <a:solidFill>
                <a:srgbClr val="0000CC"/>
              </a:solidFill>
              <a:ea typeface="黑体" pitchFamily="2" charset="-122"/>
            </a:endParaRPr>
          </a:p>
        </p:txBody>
      </p:sp>
      <p:sp>
        <p:nvSpPr>
          <p:cNvPr id="316419" name="内容占位符 2"/>
          <p:cNvSpPr>
            <a:spLocks noGrp="1"/>
          </p:cNvSpPr>
          <p:nvPr>
            <p:ph idx="1"/>
          </p:nvPr>
        </p:nvSpPr>
        <p:spPr>
          <a:xfrm>
            <a:off x="0" y="1844675"/>
            <a:ext cx="8715375" cy="4727575"/>
          </a:xfrm>
          <a:ln/>
        </p:spPr>
        <p:txBody>
          <a:bodyPr vert="horz" wrap="square" lIns="91440" tIns="45720" rIns="91440" bIns="45720" anchor="t" anchorCtr="0"/>
          <a:p>
            <a:pPr marL="469900" indent="-469900">
              <a:buFont typeface="Wingdings" panose="05000000000000000000" pitchFamily="2" charset="2"/>
              <a:buChar char="u"/>
            </a:pPr>
            <a:endParaRPr dirty="0">
              <a:solidFill>
                <a:schemeClr val="accent2"/>
              </a:solidFill>
            </a:endParaRPr>
          </a:p>
        </p:txBody>
      </p:sp>
      <p:sp>
        <p:nvSpPr>
          <p:cNvPr id="316420" name="矩形 316419"/>
          <p:cNvSpPr/>
          <p:nvPr/>
        </p:nvSpPr>
        <p:spPr>
          <a:xfrm>
            <a:off x="0" y="0"/>
            <a:ext cx="9144000" cy="0"/>
          </a:xfrm>
          <a:prstGeom prst="rect">
            <a:avLst/>
          </a:prstGeom>
          <a:noFill/>
          <a:ln w="9525">
            <a:noFill/>
          </a:ln>
        </p:spPr>
        <p:txBody>
          <a:bodyPr/>
          <a:p>
            <a:endParaRPr lang="zh-CN" altLang="en-US"/>
          </a:p>
        </p:txBody>
      </p:sp>
      <p:graphicFrame>
        <p:nvGraphicFramePr>
          <p:cNvPr id="316421" name="对象 316420"/>
          <p:cNvGraphicFramePr/>
          <p:nvPr/>
        </p:nvGraphicFramePr>
        <p:xfrm>
          <a:off x="755650" y="1916113"/>
          <a:ext cx="7632700" cy="4033837"/>
        </p:xfrm>
        <a:graphic>
          <a:graphicData uri="http://schemas.openxmlformats.org/presentationml/2006/ole">
            <mc:AlternateContent xmlns:mc="http://schemas.openxmlformats.org/markup-compatibility/2006">
              <mc:Choice xmlns:v="urn:schemas-microsoft-com:vml" Requires="v">
                <p:oleObj spid="_x0000_s3077" name="" r:id="rId1" imgW="5498465" imgH="2077085" progId="SmartDraw.2">
                  <p:embed/>
                </p:oleObj>
              </mc:Choice>
              <mc:Fallback>
                <p:oleObj name="" r:id="rId1" imgW="5498465" imgH="2077085" progId="SmartDraw.2">
                  <p:embed/>
                  <p:pic>
                    <p:nvPicPr>
                      <p:cNvPr id="0" name="图片 3076"/>
                      <p:cNvPicPr/>
                      <p:nvPr/>
                    </p:nvPicPr>
                    <p:blipFill>
                      <a:blip r:embed="rId2"/>
                      <a:stretch>
                        <a:fillRect/>
                      </a:stretch>
                    </p:blipFill>
                    <p:spPr>
                      <a:xfrm>
                        <a:off x="755650" y="1916113"/>
                        <a:ext cx="7632700" cy="4033837"/>
                      </a:xfrm>
                      <a:prstGeom prst="rect">
                        <a:avLst/>
                      </a:prstGeom>
                      <a:noFill/>
                      <a:ln w="38100">
                        <a:noFill/>
                        <a:miter/>
                      </a:ln>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8466" name="标题 318465"/>
          <p:cNvSpPr>
            <a:spLocks noGrp="1"/>
          </p:cNvSpPr>
          <p:nvPr>
            <p:ph type="title"/>
          </p:nvPr>
        </p:nvSpPr>
        <p:spPr>
          <a:ln/>
        </p:spPr>
        <p:txBody>
          <a:bodyPr anchor="ctr" anchorCtr="0"/>
          <a:p>
            <a:r>
              <a:rPr lang="zh-CN" altLang="en-US" sz="4000" b="1" dirty="0">
                <a:solidFill>
                  <a:schemeClr val="accent2"/>
                </a:solidFill>
                <a:latin typeface="黑体" pitchFamily="2" charset="-122"/>
              </a:rPr>
              <a:t>内部控制的原则</a:t>
            </a:r>
            <a:endParaRPr lang="zh-CN" altLang="en-US" sz="4000" b="1" dirty="0">
              <a:solidFill>
                <a:schemeClr val="accent2"/>
              </a:solidFill>
              <a:latin typeface="黑体" pitchFamily="2" charset="-122"/>
            </a:endParaRPr>
          </a:p>
        </p:txBody>
      </p:sp>
      <p:sp>
        <p:nvSpPr>
          <p:cNvPr id="318467" name="文本占位符 318466"/>
          <p:cNvSpPr>
            <a:spLocks noGrp="1"/>
          </p:cNvSpPr>
          <p:nvPr>
            <p:ph type="body" idx="4294967295"/>
          </p:nvPr>
        </p:nvSpPr>
        <p:spPr>
          <a:xfrm>
            <a:off x="323850" y="1844675"/>
            <a:ext cx="7343775" cy="4267200"/>
          </a:xfrm>
          <a:ln/>
        </p:spPr>
        <p:txBody>
          <a:bodyPr/>
          <a:p>
            <a:pPr>
              <a:lnSpc>
                <a:spcPct val="170000"/>
              </a:lnSpc>
            </a:pPr>
            <a:r>
              <a:rPr lang="zh-CN" altLang="en-US" sz="3000" b="1" dirty="0">
                <a:solidFill>
                  <a:srgbClr val="A50021"/>
                </a:solidFill>
                <a:latin typeface="仿宋_GB2312" pitchFamily="49" charset="-122"/>
                <a:ea typeface="仿宋_GB2312" pitchFamily="49" charset="-122"/>
              </a:rPr>
              <a:t>原则</a:t>
            </a:r>
            <a:r>
              <a:rPr lang="zh-CN" altLang="en-US" sz="3000" b="1" dirty="0">
                <a:latin typeface="仿宋_GB2312" pitchFamily="49" charset="-122"/>
                <a:ea typeface="仿宋_GB2312" pitchFamily="49" charset="-122"/>
              </a:rPr>
              <a:t>是指处理问题的准绳和规则。要使内部控制达到既定目标，就必须在内部控制的建立和实施过程中遵循五条原则。</a:t>
            </a:r>
            <a:endParaRPr lang="zh-CN" altLang="en-US" sz="3000" b="1" dirty="0">
              <a:latin typeface="仿宋_GB2312" pitchFamily="49" charset="-122"/>
              <a:ea typeface="仿宋_GB2312" pitchFamily="49" charset="-122"/>
            </a:endParaRPr>
          </a:p>
          <a:p>
            <a:pPr>
              <a:lnSpc>
                <a:spcPct val="170000"/>
              </a:lnSpc>
            </a:pPr>
            <a:r>
              <a:rPr lang="zh-CN" altLang="en-US" sz="3000" b="1" dirty="0">
                <a:solidFill>
                  <a:srgbClr val="A50021"/>
                </a:solidFill>
                <a:latin typeface="仿宋_GB2312" pitchFamily="49" charset="-122"/>
                <a:ea typeface="仿宋_GB2312" pitchFamily="49" charset="-122"/>
              </a:rPr>
              <a:t>包括：</a:t>
            </a:r>
            <a:r>
              <a:rPr lang="zh-CN" altLang="en-US" sz="3000" b="1" dirty="0">
                <a:solidFill>
                  <a:srgbClr val="0000CC"/>
                </a:solidFill>
                <a:latin typeface="仿宋_GB2312" pitchFamily="49" charset="-122"/>
                <a:ea typeface="仿宋_GB2312" pitchFamily="49" charset="-122"/>
              </a:rPr>
              <a:t>全面性、重要性、制衡性、适应性、成本效益</a:t>
            </a:r>
            <a:endParaRPr lang="zh-CN" altLang="en-US" sz="3000" b="1" dirty="0">
              <a:solidFill>
                <a:srgbClr val="0000CC"/>
              </a:solidFill>
              <a:latin typeface="仿宋_GB2312" pitchFamily="49" charset="-122"/>
              <a:ea typeface="仿宋_GB2312" pitchFamily="49" charset="-122"/>
            </a:endParaRPr>
          </a:p>
        </p:txBody>
      </p:sp>
      <p:grpSp>
        <p:nvGrpSpPr>
          <p:cNvPr id="318468" name="组合 318467"/>
          <p:cNvGrpSpPr/>
          <p:nvPr/>
        </p:nvGrpSpPr>
        <p:grpSpPr>
          <a:xfrm>
            <a:off x="7240588" y="1844675"/>
            <a:ext cx="1903412" cy="4024313"/>
            <a:chOff x="4296" y="2424"/>
            <a:chExt cx="1328" cy="1654"/>
          </a:xfrm>
        </p:grpSpPr>
        <p:grpSp>
          <p:nvGrpSpPr>
            <p:cNvPr id="318469" name="组合 318468"/>
            <p:cNvGrpSpPr/>
            <p:nvPr/>
          </p:nvGrpSpPr>
          <p:grpSpPr>
            <a:xfrm>
              <a:off x="4296" y="2424"/>
              <a:ext cx="1328" cy="1654"/>
              <a:chOff x="4296" y="2424"/>
              <a:chExt cx="1328" cy="1654"/>
            </a:xfrm>
          </p:grpSpPr>
          <p:graphicFrame>
            <p:nvGraphicFramePr>
              <p:cNvPr id="318470" name="对象 318469">
                <a:hlinkClick r:id="" action="ppaction://ole?verb="/>
              </p:cNvPr>
              <p:cNvGraphicFramePr/>
              <p:nvPr/>
            </p:nvGraphicFramePr>
            <p:xfrm>
              <a:off x="4632" y="3036"/>
              <a:ext cx="992" cy="1042"/>
            </p:xfrm>
            <a:graphic>
              <a:graphicData uri="http://schemas.openxmlformats.org/presentationml/2006/ole">
                <mc:AlternateContent xmlns:mc="http://schemas.openxmlformats.org/markup-compatibility/2006">
                  <mc:Choice xmlns:v="urn:schemas-microsoft-com:vml" Requires="v">
                    <p:oleObj spid="_x0000_s3078" name="" r:id="rId1" imgW="1572260" imgH="1651000" progId="MS_ClipArt_Gallery.2">
                      <p:embed/>
                    </p:oleObj>
                  </mc:Choice>
                  <mc:Fallback>
                    <p:oleObj name="" r:id="rId1" imgW="1572260" imgH="1651000" progId="MS_ClipArt_Gallery.2">
                      <p:embed/>
                      <p:pic>
                        <p:nvPicPr>
                          <p:cNvPr id="0" name="图片 3077"/>
                          <p:cNvPicPr/>
                          <p:nvPr/>
                        </p:nvPicPr>
                        <p:blipFill>
                          <a:blip r:embed="rId2"/>
                          <a:stretch>
                            <a:fillRect/>
                          </a:stretch>
                        </p:blipFill>
                        <p:spPr>
                          <a:xfrm>
                            <a:off x="4632" y="3036"/>
                            <a:ext cx="992" cy="1042"/>
                          </a:xfrm>
                          <a:prstGeom prst="rect">
                            <a:avLst/>
                          </a:prstGeom>
                          <a:noFill/>
                          <a:ln w="38100">
                            <a:noFill/>
                            <a:miter/>
                          </a:ln>
                        </p:spPr>
                      </p:pic>
                    </p:oleObj>
                  </mc:Fallback>
                </mc:AlternateContent>
              </a:graphicData>
            </a:graphic>
          </p:graphicFrame>
          <p:grpSp>
            <p:nvGrpSpPr>
              <p:cNvPr id="318471" name="组合 318470"/>
              <p:cNvGrpSpPr/>
              <p:nvPr/>
            </p:nvGrpSpPr>
            <p:grpSpPr>
              <a:xfrm>
                <a:off x="4296" y="2424"/>
                <a:ext cx="678" cy="699"/>
                <a:chOff x="4296" y="2424"/>
                <a:chExt cx="678" cy="699"/>
              </a:xfrm>
            </p:grpSpPr>
            <p:sp>
              <p:nvSpPr>
                <p:cNvPr id="318472" name="任意多边形 318471"/>
                <p:cNvSpPr/>
                <p:nvPr/>
              </p:nvSpPr>
              <p:spPr>
                <a:xfrm>
                  <a:off x="4296" y="2424"/>
                  <a:ext cx="678" cy="542"/>
                </a:xfrm>
                <a:custGeom>
                  <a:avLst/>
                  <a:gdLst/>
                  <a:ahLst/>
                  <a:cxnLst/>
                  <a:pathLst>
                    <a:path w="678" h="542">
                      <a:moveTo>
                        <a:pt x="569" y="128"/>
                      </a:moveTo>
                      <a:lnTo>
                        <a:pt x="564" y="113"/>
                      </a:lnTo>
                      <a:lnTo>
                        <a:pt x="555" y="98"/>
                      </a:lnTo>
                      <a:lnTo>
                        <a:pt x="542" y="86"/>
                      </a:lnTo>
                      <a:lnTo>
                        <a:pt x="525" y="76"/>
                      </a:lnTo>
                      <a:lnTo>
                        <a:pt x="511" y="71"/>
                      </a:lnTo>
                      <a:lnTo>
                        <a:pt x="494" y="65"/>
                      </a:lnTo>
                      <a:lnTo>
                        <a:pt x="467" y="63"/>
                      </a:lnTo>
                      <a:lnTo>
                        <a:pt x="443" y="65"/>
                      </a:lnTo>
                      <a:lnTo>
                        <a:pt x="419" y="72"/>
                      </a:lnTo>
                      <a:lnTo>
                        <a:pt x="402" y="79"/>
                      </a:lnTo>
                      <a:lnTo>
                        <a:pt x="392" y="54"/>
                      </a:lnTo>
                      <a:lnTo>
                        <a:pt x="378" y="35"/>
                      </a:lnTo>
                      <a:lnTo>
                        <a:pt x="360" y="20"/>
                      </a:lnTo>
                      <a:lnTo>
                        <a:pt x="337" y="9"/>
                      </a:lnTo>
                      <a:lnTo>
                        <a:pt x="308" y="1"/>
                      </a:lnTo>
                      <a:lnTo>
                        <a:pt x="280" y="0"/>
                      </a:lnTo>
                      <a:lnTo>
                        <a:pt x="254" y="4"/>
                      </a:lnTo>
                      <a:lnTo>
                        <a:pt x="226" y="14"/>
                      </a:lnTo>
                      <a:lnTo>
                        <a:pt x="204" y="31"/>
                      </a:lnTo>
                      <a:lnTo>
                        <a:pt x="189" y="48"/>
                      </a:lnTo>
                      <a:lnTo>
                        <a:pt x="179" y="64"/>
                      </a:lnTo>
                      <a:lnTo>
                        <a:pt x="177" y="84"/>
                      </a:lnTo>
                      <a:lnTo>
                        <a:pt x="157" y="77"/>
                      </a:lnTo>
                      <a:lnTo>
                        <a:pt x="133" y="80"/>
                      </a:lnTo>
                      <a:lnTo>
                        <a:pt x="114" y="86"/>
                      </a:lnTo>
                      <a:lnTo>
                        <a:pt x="97" y="100"/>
                      </a:lnTo>
                      <a:lnTo>
                        <a:pt x="85" y="119"/>
                      </a:lnTo>
                      <a:lnTo>
                        <a:pt x="80" y="140"/>
                      </a:lnTo>
                      <a:lnTo>
                        <a:pt x="81" y="156"/>
                      </a:lnTo>
                      <a:lnTo>
                        <a:pt x="70" y="154"/>
                      </a:lnTo>
                      <a:lnTo>
                        <a:pt x="56" y="158"/>
                      </a:lnTo>
                      <a:lnTo>
                        <a:pt x="42" y="165"/>
                      </a:lnTo>
                      <a:lnTo>
                        <a:pt x="30" y="173"/>
                      </a:lnTo>
                      <a:lnTo>
                        <a:pt x="23" y="181"/>
                      </a:lnTo>
                      <a:lnTo>
                        <a:pt x="16" y="190"/>
                      </a:lnTo>
                      <a:lnTo>
                        <a:pt x="9" y="202"/>
                      </a:lnTo>
                      <a:lnTo>
                        <a:pt x="5" y="216"/>
                      </a:lnTo>
                      <a:lnTo>
                        <a:pt x="4" y="227"/>
                      </a:lnTo>
                      <a:lnTo>
                        <a:pt x="6" y="239"/>
                      </a:lnTo>
                      <a:lnTo>
                        <a:pt x="11" y="254"/>
                      </a:lnTo>
                      <a:lnTo>
                        <a:pt x="5" y="269"/>
                      </a:lnTo>
                      <a:lnTo>
                        <a:pt x="2" y="282"/>
                      </a:lnTo>
                      <a:lnTo>
                        <a:pt x="1" y="298"/>
                      </a:lnTo>
                      <a:lnTo>
                        <a:pt x="4" y="316"/>
                      </a:lnTo>
                      <a:lnTo>
                        <a:pt x="7" y="327"/>
                      </a:lnTo>
                      <a:lnTo>
                        <a:pt x="14" y="340"/>
                      </a:lnTo>
                      <a:lnTo>
                        <a:pt x="4" y="358"/>
                      </a:lnTo>
                      <a:lnTo>
                        <a:pt x="1" y="370"/>
                      </a:lnTo>
                      <a:lnTo>
                        <a:pt x="0" y="386"/>
                      </a:lnTo>
                      <a:lnTo>
                        <a:pt x="2" y="403"/>
                      </a:lnTo>
                      <a:lnTo>
                        <a:pt x="8" y="422"/>
                      </a:lnTo>
                      <a:lnTo>
                        <a:pt x="16" y="435"/>
                      </a:lnTo>
                      <a:lnTo>
                        <a:pt x="28" y="447"/>
                      </a:lnTo>
                      <a:lnTo>
                        <a:pt x="48" y="460"/>
                      </a:lnTo>
                      <a:lnTo>
                        <a:pt x="70" y="464"/>
                      </a:lnTo>
                      <a:lnTo>
                        <a:pt x="89" y="461"/>
                      </a:lnTo>
                      <a:lnTo>
                        <a:pt x="102" y="454"/>
                      </a:lnTo>
                      <a:lnTo>
                        <a:pt x="110" y="467"/>
                      </a:lnTo>
                      <a:lnTo>
                        <a:pt x="120" y="477"/>
                      </a:lnTo>
                      <a:lnTo>
                        <a:pt x="128" y="484"/>
                      </a:lnTo>
                      <a:lnTo>
                        <a:pt x="143" y="493"/>
                      </a:lnTo>
                      <a:lnTo>
                        <a:pt x="157" y="499"/>
                      </a:lnTo>
                      <a:lnTo>
                        <a:pt x="177" y="503"/>
                      </a:lnTo>
                      <a:lnTo>
                        <a:pt x="196" y="502"/>
                      </a:lnTo>
                      <a:lnTo>
                        <a:pt x="216" y="496"/>
                      </a:lnTo>
                      <a:lnTo>
                        <a:pt x="233" y="486"/>
                      </a:lnTo>
                      <a:lnTo>
                        <a:pt x="243" y="504"/>
                      </a:lnTo>
                      <a:lnTo>
                        <a:pt x="252" y="514"/>
                      </a:lnTo>
                      <a:lnTo>
                        <a:pt x="265" y="523"/>
                      </a:lnTo>
                      <a:lnTo>
                        <a:pt x="279" y="530"/>
                      </a:lnTo>
                      <a:lnTo>
                        <a:pt x="295" y="533"/>
                      </a:lnTo>
                      <a:lnTo>
                        <a:pt x="309" y="533"/>
                      </a:lnTo>
                      <a:lnTo>
                        <a:pt x="323" y="530"/>
                      </a:lnTo>
                      <a:lnTo>
                        <a:pt x="341" y="521"/>
                      </a:lnTo>
                      <a:lnTo>
                        <a:pt x="351" y="512"/>
                      </a:lnTo>
                      <a:lnTo>
                        <a:pt x="360" y="523"/>
                      </a:lnTo>
                      <a:lnTo>
                        <a:pt x="370" y="530"/>
                      </a:lnTo>
                      <a:lnTo>
                        <a:pt x="382" y="536"/>
                      </a:lnTo>
                      <a:lnTo>
                        <a:pt x="400" y="541"/>
                      </a:lnTo>
                      <a:lnTo>
                        <a:pt x="418" y="540"/>
                      </a:lnTo>
                      <a:lnTo>
                        <a:pt x="437" y="534"/>
                      </a:lnTo>
                      <a:lnTo>
                        <a:pt x="450" y="526"/>
                      </a:lnTo>
                      <a:lnTo>
                        <a:pt x="463" y="511"/>
                      </a:lnTo>
                      <a:lnTo>
                        <a:pt x="471" y="496"/>
                      </a:lnTo>
                      <a:lnTo>
                        <a:pt x="485" y="502"/>
                      </a:lnTo>
                      <a:lnTo>
                        <a:pt x="502" y="505"/>
                      </a:lnTo>
                      <a:lnTo>
                        <a:pt x="521" y="504"/>
                      </a:lnTo>
                      <a:lnTo>
                        <a:pt x="538" y="497"/>
                      </a:lnTo>
                      <a:lnTo>
                        <a:pt x="550" y="488"/>
                      </a:lnTo>
                      <a:lnTo>
                        <a:pt x="561" y="477"/>
                      </a:lnTo>
                      <a:lnTo>
                        <a:pt x="570" y="463"/>
                      </a:lnTo>
                      <a:lnTo>
                        <a:pt x="572" y="447"/>
                      </a:lnTo>
                      <a:lnTo>
                        <a:pt x="581" y="451"/>
                      </a:lnTo>
                      <a:lnTo>
                        <a:pt x="597" y="452"/>
                      </a:lnTo>
                      <a:lnTo>
                        <a:pt x="614" y="447"/>
                      </a:lnTo>
                      <a:lnTo>
                        <a:pt x="631" y="437"/>
                      </a:lnTo>
                      <a:lnTo>
                        <a:pt x="644" y="423"/>
                      </a:lnTo>
                      <a:lnTo>
                        <a:pt x="654" y="405"/>
                      </a:lnTo>
                      <a:lnTo>
                        <a:pt x="660" y="386"/>
                      </a:lnTo>
                      <a:lnTo>
                        <a:pt x="662" y="361"/>
                      </a:lnTo>
                      <a:lnTo>
                        <a:pt x="661" y="344"/>
                      </a:lnTo>
                      <a:lnTo>
                        <a:pt x="656" y="318"/>
                      </a:lnTo>
                      <a:lnTo>
                        <a:pt x="668" y="303"/>
                      </a:lnTo>
                      <a:lnTo>
                        <a:pt x="674" y="284"/>
                      </a:lnTo>
                      <a:lnTo>
                        <a:pt x="677" y="264"/>
                      </a:lnTo>
                      <a:lnTo>
                        <a:pt x="677" y="243"/>
                      </a:lnTo>
                      <a:lnTo>
                        <a:pt x="673" y="220"/>
                      </a:lnTo>
                      <a:lnTo>
                        <a:pt x="665" y="203"/>
                      </a:lnTo>
                      <a:lnTo>
                        <a:pt x="652" y="185"/>
                      </a:lnTo>
                      <a:lnTo>
                        <a:pt x="637" y="171"/>
                      </a:lnTo>
                      <a:lnTo>
                        <a:pt x="621" y="158"/>
                      </a:lnTo>
                      <a:lnTo>
                        <a:pt x="599" y="149"/>
                      </a:lnTo>
                      <a:lnTo>
                        <a:pt x="579" y="144"/>
                      </a:lnTo>
                      <a:lnTo>
                        <a:pt x="570" y="142"/>
                      </a:lnTo>
                      <a:lnTo>
                        <a:pt x="569" y="128"/>
                      </a:lnTo>
                    </a:path>
                  </a:pathLst>
                </a:custGeom>
                <a:solidFill>
                  <a:srgbClr val="FFFFFF"/>
                </a:solidFill>
                <a:ln w="12700" cap="rnd" cmpd="sng">
                  <a:solidFill>
                    <a:srgbClr val="000000">
                      <a:alpha val="100000"/>
                    </a:srgbClr>
                  </a:solidFill>
                  <a:prstDash val="solid"/>
                  <a:headEnd type="none" w="med" len="med"/>
                  <a:tailEnd type="none" w="med" len="med"/>
                </a:ln>
              </p:spPr>
              <p:txBody>
                <a:bodyPr/>
                <a:p>
                  <a:endParaRPr lang="zh-CN" altLang="en-US"/>
                </a:p>
              </p:txBody>
            </p:sp>
            <p:sp>
              <p:nvSpPr>
                <p:cNvPr id="318473" name="椭圆 318472"/>
                <p:cNvSpPr/>
                <p:nvPr/>
              </p:nvSpPr>
              <p:spPr>
                <a:xfrm>
                  <a:off x="4818" y="2932"/>
                  <a:ext cx="95" cy="70"/>
                </a:xfrm>
                <a:prstGeom prst="ellipse">
                  <a:avLst/>
                </a:prstGeom>
                <a:solidFill>
                  <a:srgbClr val="FFFFFF"/>
                </a:solidFill>
                <a:ln w="12700" cap="flat" cmpd="sng">
                  <a:solidFill>
                    <a:srgbClr val="000000"/>
                  </a:solidFill>
                  <a:prstDash val="solid"/>
                  <a:headEnd type="none" w="med" len="med"/>
                  <a:tailEnd type="none" w="med" len="med"/>
                </a:ln>
              </p:spPr>
              <p:txBody>
                <a:bodyPr/>
                <a:p>
                  <a:endParaRPr lang="zh-CN" altLang="en-US"/>
                </a:p>
              </p:txBody>
            </p:sp>
            <p:sp>
              <p:nvSpPr>
                <p:cNvPr id="318474" name="椭圆 318473"/>
                <p:cNvSpPr/>
                <p:nvPr/>
              </p:nvSpPr>
              <p:spPr>
                <a:xfrm>
                  <a:off x="4884" y="3029"/>
                  <a:ext cx="70" cy="43"/>
                </a:xfrm>
                <a:prstGeom prst="ellipse">
                  <a:avLst/>
                </a:prstGeom>
                <a:solidFill>
                  <a:srgbClr val="FFFFFF"/>
                </a:solidFill>
                <a:ln w="12700" cap="flat" cmpd="sng">
                  <a:solidFill>
                    <a:srgbClr val="000000"/>
                  </a:solidFill>
                  <a:prstDash val="solid"/>
                  <a:headEnd type="none" w="med" len="med"/>
                  <a:tailEnd type="none" w="med" len="med"/>
                </a:ln>
              </p:spPr>
              <p:txBody>
                <a:bodyPr/>
                <a:p>
                  <a:endParaRPr lang="zh-CN" altLang="en-US"/>
                </a:p>
              </p:txBody>
            </p:sp>
            <p:sp>
              <p:nvSpPr>
                <p:cNvPr id="318475" name="椭圆 318474"/>
                <p:cNvSpPr/>
                <p:nvPr/>
              </p:nvSpPr>
              <p:spPr>
                <a:xfrm>
                  <a:off x="4932" y="3088"/>
                  <a:ext cx="37" cy="35"/>
                </a:xfrm>
                <a:prstGeom prst="ellipse">
                  <a:avLst/>
                </a:prstGeom>
                <a:solidFill>
                  <a:srgbClr val="FFFFFF"/>
                </a:solidFill>
                <a:ln w="12700" cap="flat" cmpd="sng">
                  <a:solidFill>
                    <a:srgbClr val="000000"/>
                  </a:solidFill>
                  <a:prstDash val="solid"/>
                  <a:headEnd type="none" w="med" len="med"/>
                  <a:tailEnd type="none" w="med" len="med"/>
                </a:ln>
              </p:spPr>
              <p:txBody>
                <a:bodyPr/>
                <a:p>
                  <a:endParaRPr lang="zh-CN" altLang="en-US"/>
                </a:p>
              </p:txBody>
            </p:sp>
          </p:grpSp>
        </p:grpSp>
        <p:sp>
          <p:nvSpPr>
            <p:cNvPr id="318476" name="矩形 318475"/>
            <p:cNvSpPr/>
            <p:nvPr/>
          </p:nvSpPr>
          <p:spPr>
            <a:xfrm>
              <a:off x="4356" y="2575"/>
              <a:ext cx="565" cy="273"/>
            </a:xfrm>
            <a:prstGeom prst="rect">
              <a:avLst/>
            </a:prstGeom>
            <a:noFill/>
            <a:ln w="12700">
              <a:noFill/>
            </a:ln>
          </p:spPr>
          <p:txBody>
            <a:bodyPr wrap="none" lIns="90488" tIns="44450" rIns="90488" bIns="44450" anchor="ctr" anchorCtr="0"/>
            <a:p>
              <a:pPr algn="ctr" eaLnBrk="0" hangingPunct="0"/>
              <a:r>
                <a:rPr lang="zh-CN" altLang="en-US" b="1" dirty="0">
                  <a:solidFill>
                    <a:srgbClr val="FF33CC"/>
                  </a:solidFill>
                  <a:effectLst>
                    <a:outerShdw blurRad="38100" dist="38100" dir="2700000">
                      <a:srgbClr val="C0C0C0"/>
                    </a:outerShdw>
                  </a:effectLst>
                  <a:latin typeface="Times New Roman" panose="02020603050405020304" pitchFamily="18" charset="0"/>
                  <a:ea typeface="黑体" pitchFamily="2" charset="-122"/>
                </a:rPr>
                <a:t>五个原则</a:t>
              </a:r>
              <a:endParaRPr lang="zh-CN" altLang="en-US" b="1" dirty="0">
                <a:solidFill>
                  <a:srgbClr val="FF33CC"/>
                </a:solidFill>
                <a:effectLst>
                  <a:outerShdw blurRad="38100" dist="38100" dir="2700000">
                    <a:srgbClr val="C0C0C0"/>
                  </a:outerShdw>
                </a:effectLst>
                <a:latin typeface="Times New Roman" panose="02020603050405020304" pitchFamily="18" charset="0"/>
                <a:ea typeface="黑体"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8468"/>
                                        </p:tgtEl>
                                        <p:attrNameLst>
                                          <p:attrName>style.visibility</p:attrName>
                                        </p:attrNameLst>
                                      </p:cBhvr>
                                      <p:to>
                                        <p:strVal val="visible"/>
                                      </p:to>
                                    </p:set>
                                    <p:animEffect transition="in" filter="dissolve">
                                      <p:cBhvr>
                                        <p:cTn id="7" dur="500"/>
                                        <p:tgtEl>
                                          <p:spTgt spid="318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a:xfrm>
            <a:off x="457200" y="274638"/>
            <a:ext cx="8229600" cy="906463"/>
          </a:xfrm>
        </p:spPr>
        <p:txBody>
          <a:bodyPr vert="horz" lIns="45720" tIns="0" rIns="45720" bIns="0" anchor="b" anchorCtr="0"/>
          <a:p>
            <a:r>
              <a:rPr lang="en-US" altLang="zh-CN" sz="4200" b="1">
                <a:ea typeface="黑体" pitchFamily="2" charset="-122"/>
              </a:rPr>
              <a:t>1</a:t>
            </a:r>
            <a:r>
              <a:rPr lang="zh-CN" altLang="en-US" sz="4200" b="1" dirty="0">
                <a:ea typeface="黑体" pitchFamily="2" charset="-122"/>
              </a:rPr>
              <a:t>、全面性原则</a:t>
            </a:r>
            <a:endParaRPr lang="zh-CN" altLang="en-US" sz="4200" b="1" dirty="0">
              <a:solidFill>
                <a:schemeClr val="tx1"/>
              </a:solidFill>
              <a:ea typeface="黑体" pitchFamily="2" charset="-122"/>
            </a:endParaRPr>
          </a:p>
        </p:txBody>
      </p:sp>
      <p:sp>
        <p:nvSpPr>
          <p:cNvPr id="319491" name="内容占位符 2"/>
          <p:cNvSpPr>
            <a:spLocks noGrp="1"/>
          </p:cNvSpPr>
          <p:nvPr>
            <p:ph idx="1"/>
          </p:nvPr>
        </p:nvSpPr>
        <p:spPr>
          <a:xfrm>
            <a:off x="0" y="1143000"/>
            <a:ext cx="8893175" cy="4878388"/>
          </a:xfrm>
          <a:ln/>
        </p:spPr>
        <p:txBody>
          <a:bodyPr vert="horz" wrap="square" lIns="91440" tIns="45720" rIns="91440" bIns="45720" anchor="t" anchorCtr="0"/>
          <a:p>
            <a:pPr marL="469900" indent="-469900">
              <a:lnSpc>
                <a:spcPct val="150000"/>
              </a:lnSpc>
              <a:buFont typeface="Wingdings" panose="05000000000000000000" pitchFamily="2" charset="2"/>
              <a:buChar char="u"/>
            </a:pPr>
            <a:r>
              <a:rPr lang="zh-CN" altLang="en-US" sz="2600" b="1" dirty="0">
                <a:solidFill>
                  <a:srgbClr val="A50021"/>
                </a:solidFill>
                <a:ea typeface="仿宋_GB2312" pitchFamily="49" charset="-122"/>
              </a:rPr>
              <a:t>全面性原则</a:t>
            </a:r>
            <a:r>
              <a:rPr lang="zh-CN" altLang="en-US" sz="2600" b="1" dirty="0">
                <a:ea typeface="仿宋_GB2312" pitchFamily="49" charset="-122"/>
              </a:rPr>
              <a:t>即内部控制</a:t>
            </a:r>
            <a:r>
              <a:rPr lang="zh-CN" altLang="en-US" sz="2600" b="1" dirty="0">
                <a:solidFill>
                  <a:srgbClr val="0000CC"/>
                </a:solidFill>
                <a:ea typeface="仿宋_GB2312" pitchFamily="49" charset="-122"/>
              </a:rPr>
              <a:t>应当贯穿决策、执行和监督全过程，覆盖企业及其所属单位的各种业务和事项</a:t>
            </a:r>
            <a:r>
              <a:rPr lang="zh-CN" altLang="en-US" sz="2600" b="1" dirty="0">
                <a:ea typeface="仿宋_GB2312" pitchFamily="49" charset="-122"/>
              </a:rPr>
              <a:t>。</a:t>
            </a:r>
            <a:endParaRPr lang="zh-CN" altLang="en-US" sz="2600" b="1" dirty="0">
              <a:ea typeface="仿宋_GB2312" pitchFamily="49" charset="-122"/>
            </a:endParaRPr>
          </a:p>
          <a:p>
            <a:pPr marL="469900" indent="-469900">
              <a:lnSpc>
                <a:spcPct val="150000"/>
              </a:lnSpc>
              <a:buFont typeface="Wingdings" panose="05000000000000000000" pitchFamily="2" charset="2"/>
              <a:buChar char="u"/>
            </a:pPr>
            <a:r>
              <a:rPr lang="zh-CN" altLang="en-US" sz="2600" b="1" dirty="0">
                <a:ea typeface="仿宋_GB2312" pitchFamily="49" charset="-122"/>
              </a:rPr>
              <a:t>内部控制的建立</a:t>
            </a:r>
            <a:r>
              <a:rPr lang="zh-CN" altLang="en-US" sz="2600" b="1" dirty="0">
                <a:solidFill>
                  <a:srgbClr val="A50021"/>
                </a:solidFill>
                <a:ea typeface="仿宋_GB2312" pitchFamily="49" charset="-122"/>
              </a:rPr>
              <a:t>在层次上</a:t>
            </a:r>
            <a:r>
              <a:rPr lang="zh-CN" altLang="en-US" sz="2600" b="1" dirty="0">
                <a:ea typeface="仿宋_GB2312" pitchFamily="49" charset="-122"/>
              </a:rPr>
              <a:t>应该涵盖企业董事会、管理层全体和员工，</a:t>
            </a:r>
            <a:r>
              <a:rPr lang="zh-CN" altLang="en-US" sz="2600" b="1" dirty="0">
                <a:solidFill>
                  <a:srgbClr val="A50021"/>
                </a:solidFill>
                <a:ea typeface="仿宋_GB2312" pitchFamily="49" charset="-122"/>
              </a:rPr>
              <a:t>在对象上</a:t>
            </a:r>
            <a:r>
              <a:rPr lang="zh-CN" altLang="en-US" sz="2600" b="1" dirty="0">
                <a:ea typeface="仿宋_GB2312" pitchFamily="49" charset="-122"/>
              </a:rPr>
              <a:t>应该覆盖各项业务和管理活动，</a:t>
            </a:r>
            <a:r>
              <a:rPr lang="zh-CN" altLang="en-US" sz="2600" b="1" dirty="0">
                <a:solidFill>
                  <a:srgbClr val="A50021"/>
                </a:solidFill>
                <a:ea typeface="仿宋_GB2312" pitchFamily="49" charset="-122"/>
              </a:rPr>
              <a:t>在流程上</a:t>
            </a:r>
            <a:r>
              <a:rPr lang="zh-CN" altLang="en-US" sz="2600" b="1" dirty="0">
                <a:ea typeface="仿宋_GB2312" pitchFamily="49" charset="-122"/>
              </a:rPr>
              <a:t>应该渗透到决策、监督、反馈等各个环节，避免内部控制出现空白和漏洞。</a:t>
            </a:r>
            <a:endParaRPr lang="zh-CN" altLang="en-US" sz="2600" b="1" dirty="0">
              <a:ea typeface="仿宋_GB2312" pitchFamily="49" charset="-122"/>
            </a:endParaRPr>
          </a:p>
          <a:p>
            <a:pPr marL="469900" indent="-469900">
              <a:lnSpc>
                <a:spcPct val="150000"/>
              </a:lnSpc>
              <a:buFont typeface="Wingdings" panose="05000000000000000000" pitchFamily="2" charset="2"/>
              <a:buChar char="u"/>
            </a:pPr>
            <a:r>
              <a:rPr lang="zh-CN" altLang="en-US" sz="2600" b="1" dirty="0">
                <a:solidFill>
                  <a:srgbClr val="0000CC"/>
                </a:solidFill>
                <a:ea typeface="仿宋_GB2312" pitchFamily="49" charset="-122"/>
              </a:rPr>
              <a:t>总之，内部控制应该是全程控制、全员控制和全面控制。</a:t>
            </a:r>
            <a:endParaRPr lang="zh-CN" altLang="en-US" sz="2600" b="1" dirty="0">
              <a:solidFill>
                <a:srgbClr val="0000CC"/>
              </a:solidFill>
              <a:ea typeface="仿宋_GB2312"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22" name="Rectangle 2"/>
          <p:cNvSpPr>
            <a:spLocks noGrp="1"/>
          </p:cNvSpPr>
          <p:nvPr>
            <p:ph type="title" idx="4294967295"/>
          </p:nvPr>
        </p:nvSpPr>
        <p:spPr>
          <a:xfrm>
            <a:off x="395288" y="476250"/>
            <a:ext cx="8497887" cy="1250950"/>
          </a:xfrm>
          <a:ln/>
        </p:spPr>
        <p:txBody>
          <a:bodyPr anchor="ctr" anchorCtr="0"/>
          <a:p>
            <a:r>
              <a:rPr lang="zh-CN" altLang="en-US" sz="4000" b="1" dirty="0"/>
              <a:t>二、金融危机后的世界经济格局</a:t>
            </a:r>
            <a:br>
              <a:rPr lang="zh-CN" altLang="en-US" sz="4800" b="1" dirty="0"/>
            </a:br>
            <a:r>
              <a:rPr lang="zh-CN" altLang="en-US" sz="3600" dirty="0">
                <a:latin typeface="黑体" pitchFamily="2" charset="-122"/>
                <a:ea typeface="黑体" pitchFamily="2" charset="-122"/>
              </a:rPr>
              <a:t>负债：一半是魔鬼，一半是天使</a:t>
            </a:r>
            <a:endParaRPr lang="zh-CN" altLang="en-US" sz="3600" dirty="0">
              <a:latin typeface="黑体" pitchFamily="2" charset="-122"/>
              <a:ea typeface="黑体" pitchFamily="2" charset="-122"/>
            </a:endParaRPr>
          </a:p>
        </p:txBody>
      </p:sp>
      <p:pic>
        <p:nvPicPr>
          <p:cNvPr id="491523" name="Picture 4" descr="thelogo"/>
          <p:cNvPicPr>
            <a:picLocks noChangeAspect="1"/>
          </p:cNvPicPr>
          <p:nvPr/>
        </p:nvPicPr>
        <p:blipFill>
          <a:blip r:embed="rId1"/>
          <a:stretch>
            <a:fillRect/>
          </a:stretch>
        </p:blipFill>
        <p:spPr>
          <a:xfrm>
            <a:off x="2268538" y="1628775"/>
            <a:ext cx="4608512" cy="4608513"/>
          </a:xfrm>
          <a:prstGeom prst="rect">
            <a:avLst/>
          </a:prstGeom>
          <a:noFill/>
          <a:ln w="9525">
            <a:noFill/>
          </a:ln>
        </p:spPr>
      </p:pic>
      <p:sp>
        <p:nvSpPr>
          <p:cNvPr id="491524" name="AutoShape 7"/>
          <p:cNvSpPr/>
          <p:nvPr/>
        </p:nvSpPr>
        <p:spPr>
          <a:xfrm rot="-5400000">
            <a:off x="-728662" y="3905250"/>
            <a:ext cx="4752975" cy="488950"/>
          </a:xfrm>
          <a:prstGeom prst="rightArrow">
            <a:avLst>
              <a:gd name="adj1" fmla="val 63814"/>
              <a:gd name="adj2" fmla="val 198690"/>
            </a:avLst>
          </a:prstGeom>
          <a:solidFill>
            <a:srgbClr val="FF0066"/>
          </a:solidFill>
          <a:ln w="28575" cap="flat" cmpd="sng">
            <a:solidFill>
              <a:srgbClr val="800000"/>
            </a:solidFill>
            <a:prstDash val="solid"/>
            <a:miter/>
            <a:headEnd type="none" w="med" len="med"/>
            <a:tailEnd type="none" w="med" len="med"/>
          </a:ln>
        </p:spPr>
        <p:txBody>
          <a:bodyPr wrap="none" lIns="0" tIns="0" rIns="0" bIns="0" anchor="ctr" anchorCtr="0"/>
          <a:p>
            <a:pPr algn="ctr" eaLnBrk="0" hangingPunct="0">
              <a:spcBef>
                <a:spcPct val="50000"/>
              </a:spcBef>
            </a:pPr>
            <a:r>
              <a:rPr lang="zh-CN" altLang="en-US" b="1" dirty="0">
                <a:solidFill>
                  <a:schemeClr val="bg1"/>
                </a:solidFill>
                <a:latin typeface="Arial" panose="020B0604020202020204" pitchFamily="34" charset="0"/>
                <a:ea typeface="楷体_GB2312" pitchFamily="49" charset="-122"/>
              </a:rPr>
              <a:t>资产负债率及资产泡沫度</a:t>
            </a:r>
            <a:endParaRPr lang="zh-CN" altLang="en-US" b="1" dirty="0">
              <a:solidFill>
                <a:schemeClr val="bg1"/>
              </a:solidFill>
              <a:latin typeface="Arial" panose="020B0604020202020204" pitchFamily="34" charset="0"/>
              <a:ea typeface="楷体_GB2312" pitchFamily="49" charset="-122"/>
            </a:endParaRPr>
          </a:p>
        </p:txBody>
      </p:sp>
      <p:sp>
        <p:nvSpPr>
          <p:cNvPr id="491525" name="AutoShape 10"/>
          <p:cNvSpPr/>
          <p:nvPr/>
        </p:nvSpPr>
        <p:spPr>
          <a:xfrm>
            <a:off x="1476375" y="6021388"/>
            <a:ext cx="5975350" cy="488950"/>
          </a:xfrm>
          <a:prstGeom prst="rightArrow">
            <a:avLst>
              <a:gd name="adj1" fmla="val 63814"/>
              <a:gd name="adj2" fmla="val 249790"/>
            </a:avLst>
          </a:prstGeom>
          <a:noFill/>
          <a:ln w="28575" cap="flat" cmpd="sng">
            <a:solidFill>
              <a:srgbClr val="800000"/>
            </a:solidFill>
            <a:prstDash val="solid"/>
            <a:miter/>
            <a:headEnd type="none" w="med" len="med"/>
            <a:tailEnd type="none" w="med" len="med"/>
          </a:ln>
        </p:spPr>
        <p:txBody>
          <a:bodyPr wrap="none" lIns="0" tIns="0" rIns="0" bIns="0" anchor="ctr" anchorCtr="0"/>
          <a:p>
            <a:pPr algn="ctr" eaLnBrk="0" hangingPunct="0">
              <a:spcBef>
                <a:spcPct val="50000"/>
              </a:spcBef>
            </a:pPr>
            <a:r>
              <a:rPr lang="zh-CN" altLang="en-US" b="1" dirty="0">
                <a:solidFill>
                  <a:srgbClr val="FF0066"/>
                </a:solidFill>
                <a:latin typeface="Arial" panose="020B0604020202020204" pitchFamily="34" charset="0"/>
                <a:ea typeface="楷体_GB2312" pitchFamily="49" charset="-122"/>
              </a:rPr>
              <a:t>通货膨胀率及名义利率</a:t>
            </a:r>
            <a:endParaRPr lang="zh-CN" altLang="en-US" b="1" dirty="0">
              <a:solidFill>
                <a:srgbClr val="FF0066"/>
              </a:solidFill>
              <a:latin typeface="Arial" panose="020B0604020202020204" pitchFamily="34" charset="0"/>
              <a:ea typeface="楷体_GB2312" pitchFamily="49" charset="-122"/>
            </a:endParaRPr>
          </a:p>
        </p:txBody>
      </p:sp>
      <p:sp>
        <p:nvSpPr>
          <p:cNvPr id="491526" name="AutoShape 13"/>
          <p:cNvSpPr/>
          <p:nvPr/>
        </p:nvSpPr>
        <p:spPr>
          <a:xfrm rot="4465745" flipH="1">
            <a:off x="3773488" y="2425700"/>
            <a:ext cx="2665412" cy="2511425"/>
          </a:xfrm>
          <a:custGeom>
            <a:avLst/>
            <a:gdLst/>
            <a:ahLst/>
            <a:cxnLst>
              <a:cxn ang="0">
                <a:pos x="2147483647" y="880211589"/>
              </a:cxn>
              <a:cxn ang="0">
                <a:pos x="2147483647" y="2147483647"/>
              </a:cxn>
              <a:cxn ang="0">
                <a:pos x="2147483647" y="2147483647"/>
              </a:cxn>
              <a:cxn ang="0">
                <a:pos x="2147483647" y="2147483647"/>
              </a:cxn>
              <a:cxn ang="0">
                <a:pos x="2147483647" y="2147483647"/>
              </a:cxn>
              <a:cxn ang="0">
                <a:pos x="2147483647" y="2147483647"/>
              </a:cxn>
            </a:cxnLst>
            <a:pathLst>
              <a:path w="21600" h="21600">
                <a:moveTo>
                  <a:pt x="15815" y="7786"/>
                </a:moveTo>
                <a:cubicBezTo>
                  <a:pt x="14757" y="6025"/>
                  <a:pt x="12853" y="4949"/>
                  <a:pt x="10800" y="4949"/>
                </a:cubicBezTo>
                <a:cubicBezTo>
                  <a:pt x="7568" y="4949"/>
                  <a:pt x="4949" y="7568"/>
                  <a:pt x="4949" y="10800"/>
                </a:cubicBezTo>
                <a:cubicBezTo>
                  <a:pt x="4948" y="11007"/>
                  <a:pt x="4960" y="11214"/>
                  <a:pt x="4982" y="11420"/>
                </a:cubicBezTo>
                <a:lnTo>
                  <a:pt x="60" y="11946"/>
                </a:lnTo>
                <a:cubicBezTo>
                  <a:pt x="20" y="11565"/>
                  <a:pt x="0" y="11182"/>
                  <a:pt x="0" y="10800"/>
                </a:cubicBezTo>
                <a:cubicBezTo>
                  <a:pt x="0" y="4835"/>
                  <a:pt x="4835" y="0"/>
                  <a:pt x="10800" y="0"/>
                </a:cubicBezTo>
                <a:cubicBezTo>
                  <a:pt x="14591" y="-1"/>
                  <a:pt x="18104" y="1987"/>
                  <a:pt x="20057" y="5237"/>
                </a:cubicBezTo>
                <a:lnTo>
                  <a:pt x="22371" y="3846"/>
                </a:lnTo>
                <a:lnTo>
                  <a:pt x="20602" y="10947"/>
                </a:lnTo>
                <a:lnTo>
                  <a:pt x="13500" y="9177"/>
                </a:lnTo>
                <a:lnTo>
                  <a:pt x="15815" y="7786"/>
                </a:lnTo>
                <a:close/>
              </a:path>
            </a:pathLst>
          </a:custGeom>
          <a:solidFill>
            <a:srgbClr val="FF9900">
              <a:alpha val="50195"/>
            </a:srgbClr>
          </a:solidFill>
          <a:ln w="9525" cap="flat" cmpd="sng">
            <a:solidFill>
              <a:srgbClr val="FF9900"/>
            </a:solidFill>
            <a:prstDash val="solid"/>
            <a:miter/>
            <a:headEnd type="none" w="med" len="med"/>
            <a:tailEnd type="none" w="med" len="med"/>
          </a:ln>
        </p:spPr>
        <p:txBody>
          <a:bodyPr wrap="none" anchor="ctr" anchorCtr="0"/>
          <a:p>
            <a:endParaRPr sz="2600" dirty="0">
              <a:latin typeface="Arial" panose="020B0604020202020204" pitchFamily="34" charset="0"/>
              <a:ea typeface="宋体" pitchFamily="2" charset="-122"/>
            </a:endParaRPr>
          </a:p>
        </p:txBody>
      </p:sp>
      <p:sp>
        <p:nvSpPr>
          <p:cNvPr id="491527" name="AutoShape 14"/>
          <p:cNvSpPr/>
          <p:nvPr/>
        </p:nvSpPr>
        <p:spPr>
          <a:xfrm rot="-6377878" flipH="1">
            <a:off x="2622550" y="2568575"/>
            <a:ext cx="2665413" cy="2511425"/>
          </a:xfrm>
          <a:custGeom>
            <a:avLst/>
            <a:gdLst/>
            <a:ahLst/>
            <a:cxnLst>
              <a:cxn ang="0">
                <a:pos x="2147483647" y="853485386"/>
              </a:cxn>
              <a:cxn ang="0">
                <a:pos x="2147483647" y="2147483647"/>
              </a:cxn>
              <a:cxn ang="0">
                <a:pos x="2147483647" y="2147483647"/>
              </a:cxn>
              <a:cxn ang="0">
                <a:pos x="2147483647" y="2147483647"/>
              </a:cxn>
              <a:cxn ang="0">
                <a:pos x="2147483647" y="2147483647"/>
              </a:cxn>
              <a:cxn ang="0">
                <a:pos x="2147483647" y="2147483647"/>
              </a:cxn>
            </a:cxnLst>
            <a:pathLst>
              <a:path w="21600" h="21600">
                <a:moveTo>
                  <a:pt x="15875" y="7818"/>
                </a:moveTo>
                <a:cubicBezTo>
                  <a:pt x="14818" y="6018"/>
                  <a:pt x="12887" y="4913"/>
                  <a:pt x="10800" y="4913"/>
                </a:cubicBezTo>
                <a:cubicBezTo>
                  <a:pt x="7548" y="4913"/>
                  <a:pt x="4913" y="7548"/>
                  <a:pt x="4913" y="10800"/>
                </a:cubicBezTo>
                <a:cubicBezTo>
                  <a:pt x="4912" y="11008"/>
                  <a:pt x="4924" y="11217"/>
                  <a:pt x="4946" y="11424"/>
                </a:cubicBezTo>
                <a:lnTo>
                  <a:pt x="60" y="11946"/>
                </a:lnTo>
                <a:cubicBezTo>
                  <a:pt x="20" y="11565"/>
                  <a:pt x="0" y="11182"/>
                  <a:pt x="0" y="10800"/>
                </a:cubicBezTo>
                <a:cubicBezTo>
                  <a:pt x="0" y="4835"/>
                  <a:pt x="4835" y="0"/>
                  <a:pt x="10800" y="0"/>
                </a:cubicBezTo>
                <a:cubicBezTo>
                  <a:pt x="14629" y="-1"/>
                  <a:pt x="18172" y="2027"/>
                  <a:pt x="20111" y="5329"/>
                </a:cubicBezTo>
                <a:lnTo>
                  <a:pt x="22439" y="3961"/>
                </a:lnTo>
                <a:lnTo>
                  <a:pt x="20606" y="11020"/>
                </a:lnTo>
                <a:lnTo>
                  <a:pt x="13547" y="9185"/>
                </a:lnTo>
                <a:lnTo>
                  <a:pt x="15875" y="7818"/>
                </a:lnTo>
                <a:close/>
              </a:path>
            </a:pathLst>
          </a:custGeom>
          <a:solidFill>
            <a:srgbClr val="99CCFF">
              <a:alpha val="50195"/>
            </a:srgbClr>
          </a:solidFill>
          <a:ln w="9525" cap="flat" cmpd="sng">
            <a:solidFill>
              <a:srgbClr val="99CCFF"/>
            </a:solidFill>
            <a:prstDash val="solid"/>
            <a:miter/>
            <a:headEnd type="none" w="med" len="med"/>
            <a:tailEnd type="none" w="med" len="med"/>
          </a:ln>
        </p:spPr>
        <p:txBody>
          <a:bodyPr wrap="none" anchor="ctr" anchorCtr="0"/>
          <a:p>
            <a:endParaRPr sz="2600" dirty="0">
              <a:latin typeface="Arial" panose="020B0604020202020204" pitchFamily="34" charset="0"/>
              <a:ea typeface="宋体" pitchFamily="2" charset="-122"/>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p:txBody>
          <a:bodyPr vert="horz" lIns="45720" tIns="0" rIns="45720" bIns="0" anchor="b" anchorCtr="0"/>
          <a:p>
            <a:r>
              <a:rPr lang="en-US" altLang="zh-CN" sz="4200" b="1">
                <a:ea typeface="黑体" pitchFamily="2" charset="-122"/>
              </a:rPr>
              <a:t>2</a:t>
            </a:r>
            <a:r>
              <a:rPr lang="zh-CN" altLang="zh-CN" sz="4200" b="1" dirty="0">
                <a:ea typeface="黑体" pitchFamily="2" charset="-122"/>
              </a:rPr>
              <a:t>、重要性原则</a:t>
            </a:r>
            <a:endParaRPr lang="zh-CN" altLang="en-US" sz="4200" b="1" dirty="0">
              <a:ea typeface="黑体" pitchFamily="2" charset="-122"/>
            </a:endParaRPr>
          </a:p>
        </p:txBody>
      </p:sp>
      <p:sp>
        <p:nvSpPr>
          <p:cNvPr id="321539" name="内容占位符 2"/>
          <p:cNvSpPr>
            <a:spLocks noGrp="1"/>
          </p:cNvSpPr>
          <p:nvPr>
            <p:ph idx="1"/>
          </p:nvPr>
        </p:nvSpPr>
        <p:spPr>
          <a:xfrm>
            <a:off x="0" y="1371600"/>
            <a:ext cx="8715375" cy="4649788"/>
          </a:xfrm>
          <a:ln/>
        </p:spPr>
        <p:txBody>
          <a:bodyPr vert="horz" wrap="square" lIns="91440" tIns="45720" rIns="91440" bIns="45720" anchor="t" anchorCtr="0"/>
          <a:p>
            <a:pPr marL="469900" indent="-469900">
              <a:lnSpc>
                <a:spcPct val="140000"/>
              </a:lnSpc>
            </a:pPr>
            <a:r>
              <a:rPr lang="zh-CN" altLang="en-US" sz="3000" b="1" dirty="0">
                <a:solidFill>
                  <a:srgbClr val="A50021"/>
                </a:solidFill>
                <a:ea typeface="仿宋_GB2312" pitchFamily="49" charset="-122"/>
              </a:rPr>
              <a:t>重要性原则</a:t>
            </a:r>
            <a:r>
              <a:rPr lang="zh-CN" altLang="en-US" sz="3000" b="1" dirty="0">
                <a:ea typeface="仿宋_GB2312" pitchFamily="49" charset="-122"/>
              </a:rPr>
              <a:t>即内部控制应当</a:t>
            </a:r>
            <a:r>
              <a:rPr lang="zh-CN" altLang="en-US" sz="3000" b="1" dirty="0">
                <a:solidFill>
                  <a:srgbClr val="0000CC"/>
                </a:solidFill>
                <a:ea typeface="仿宋_GB2312" pitchFamily="49" charset="-122"/>
              </a:rPr>
              <a:t>在兼顾全面的基础上突出重点，</a:t>
            </a:r>
            <a:r>
              <a:rPr lang="zh-CN" altLang="en-US" sz="3000" b="1" dirty="0">
                <a:ea typeface="仿宋_GB2312" pitchFamily="49" charset="-122"/>
              </a:rPr>
              <a:t>针对</a:t>
            </a:r>
            <a:r>
              <a:rPr lang="zh-CN" altLang="en-US" sz="3000" b="1" dirty="0">
                <a:solidFill>
                  <a:srgbClr val="0000CC"/>
                </a:solidFill>
                <a:ea typeface="仿宋_GB2312" pitchFamily="49" charset="-122"/>
              </a:rPr>
              <a:t>重要业务和事项、高风险领域</a:t>
            </a:r>
            <a:r>
              <a:rPr lang="zh-CN" altLang="en-US" sz="3000" b="1" dirty="0">
                <a:ea typeface="仿宋_GB2312" pitchFamily="49" charset="-122"/>
              </a:rPr>
              <a:t>和环节采取更为严格的控制措施，确保不存在重大缺陷。</a:t>
            </a:r>
            <a:endParaRPr lang="zh-CN" altLang="en-US" sz="3000" b="1" dirty="0">
              <a:ea typeface="仿宋_GB2312" pitchFamily="49" charset="-122"/>
            </a:endParaRPr>
          </a:p>
          <a:p>
            <a:pPr marL="469900" indent="-469900">
              <a:lnSpc>
                <a:spcPct val="140000"/>
              </a:lnSpc>
              <a:buFont typeface="Wingdings" panose="05000000000000000000" pitchFamily="2" charset="2"/>
              <a:buChar char="u"/>
            </a:pPr>
            <a:r>
              <a:rPr lang="zh-CN" altLang="en-US" sz="3000" b="1" dirty="0">
                <a:solidFill>
                  <a:srgbClr val="A50021"/>
                </a:solidFill>
                <a:ea typeface="仿宋_GB2312" pitchFamily="49" charset="-122"/>
              </a:rPr>
              <a:t>运用和体现</a:t>
            </a:r>
            <a:r>
              <a:rPr lang="zh-CN" altLang="en-US" sz="3000" b="1" dirty="0">
                <a:solidFill>
                  <a:srgbClr val="0000CC"/>
                </a:solidFill>
                <a:ea typeface="仿宋_GB2312" pitchFamily="49" charset="-122"/>
              </a:rPr>
              <a:t>：“三重一大”，</a:t>
            </a:r>
            <a:r>
              <a:rPr lang="zh-CN" altLang="en-US" sz="3000" b="1" dirty="0">
                <a:ea typeface="仿宋_GB2312" pitchFamily="49" charset="-122"/>
              </a:rPr>
              <a:t>是指“重大决策、重大事项、重要人事任免及大额资金使用”</a:t>
            </a:r>
            <a:endParaRPr lang="zh-CN" altLang="en-US" sz="3000" b="1" dirty="0">
              <a:ea typeface="仿宋_GB2312" pitchFamily="49"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3586" name="内容占位符 2"/>
          <p:cNvSpPr>
            <a:spLocks noGrp="1"/>
          </p:cNvSpPr>
          <p:nvPr>
            <p:ph idx="1"/>
          </p:nvPr>
        </p:nvSpPr>
        <p:spPr>
          <a:xfrm>
            <a:off x="179388" y="260350"/>
            <a:ext cx="863600" cy="4752975"/>
          </a:xfrm>
          <a:ln/>
        </p:spPr>
        <p:txBody>
          <a:bodyPr vert="horz" wrap="square" lIns="91440" tIns="45720" rIns="91440" bIns="45720" anchor="t" anchorCtr="0"/>
          <a:p>
            <a:pPr marL="469900" indent="-469900">
              <a:buNone/>
            </a:pPr>
            <a:endParaRPr lang="en-US" altLang="zh-CN" dirty="0"/>
          </a:p>
          <a:p>
            <a:pPr marL="469900" indent="-469900">
              <a:buNone/>
            </a:pPr>
            <a:endParaRPr lang="en-US" altLang="zh-CN" dirty="0"/>
          </a:p>
          <a:p>
            <a:pPr marL="469900" indent="-469900">
              <a:buNone/>
            </a:pPr>
            <a:endParaRPr lang="en-US" altLang="zh-CN" dirty="0"/>
          </a:p>
          <a:p>
            <a:pPr marL="469900" indent="-469900">
              <a:buNone/>
            </a:pPr>
            <a:r>
              <a:rPr lang="en-US" altLang="zh-CN" dirty="0"/>
              <a:t>   </a:t>
            </a:r>
            <a:r>
              <a:rPr lang="zh-CN" altLang="en-US" sz="3400" b="1" dirty="0">
                <a:solidFill>
                  <a:srgbClr val="0000CC"/>
                </a:solidFill>
                <a:ea typeface="黑体" pitchFamily="2" charset="-122"/>
              </a:rPr>
              <a:t>三重一大</a:t>
            </a:r>
            <a:endParaRPr lang="zh-CN" altLang="en-US" sz="3400" b="1" dirty="0">
              <a:solidFill>
                <a:srgbClr val="0000CC"/>
              </a:solidFill>
              <a:ea typeface="黑体" pitchFamily="2" charset="-122"/>
            </a:endParaRPr>
          </a:p>
          <a:p>
            <a:pPr marL="469900" indent="-469900">
              <a:buNone/>
            </a:pPr>
            <a:endParaRPr lang="zh-CN" altLang="en-US" dirty="0"/>
          </a:p>
        </p:txBody>
      </p:sp>
      <p:sp>
        <p:nvSpPr>
          <p:cNvPr id="323587" name="左大括号 323586"/>
          <p:cNvSpPr/>
          <p:nvPr/>
        </p:nvSpPr>
        <p:spPr>
          <a:xfrm>
            <a:off x="1258888" y="908050"/>
            <a:ext cx="360362" cy="4248150"/>
          </a:xfrm>
          <a:prstGeom prst="leftBrace">
            <a:avLst>
              <a:gd name="adj1" fmla="val 98238"/>
              <a:gd name="adj2" fmla="val 50000"/>
            </a:avLst>
          </a:prstGeom>
          <a:noFill/>
          <a:ln w="57150" cap="flat" cmpd="sng">
            <a:solidFill>
              <a:srgbClr val="990099"/>
            </a:solidFill>
            <a:prstDash val="solid"/>
            <a:headEnd type="none" w="med" len="med"/>
            <a:tailEnd type="none" w="med" len="med"/>
          </a:ln>
        </p:spPr>
        <p:txBody>
          <a:bodyPr/>
          <a:p>
            <a:endParaRPr lang="zh-CN" altLang="en-US"/>
          </a:p>
        </p:txBody>
      </p:sp>
      <p:sp>
        <p:nvSpPr>
          <p:cNvPr id="323588" name="文本框 323587"/>
          <p:cNvSpPr txBox="1"/>
          <p:nvPr/>
        </p:nvSpPr>
        <p:spPr>
          <a:xfrm>
            <a:off x="1692275" y="620713"/>
            <a:ext cx="7200900" cy="5751512"/>
          </a:xfrm>
          <a:prstGeom prst="rect">
            <a:avLst/>
          </a:prstGeom>
          <a:noFill/>
          <a:ln w="9525">
            <a:noFill/>
          </a:ln>
        </p:spPr>
        <p:txBody>
          <a:bodyPr>
            <a:spAutoFit/>
          </a:bodyPr>
          <a:p>
            <a:pPr>
              <a:spcBef>
                <a:spcPct val="50000"/>
              </a:spcBef>
              <a:buNone/>
            </a:pPr>
            <a:r>
              <a:rPr lang="zh-CN" altLang="en-US" sz="2400" b="1" dirty="0">
                <a:solidFill>
                  <a:srgbClr val="A50021"/>
                </a:solidFill>
                <a:latin typeface="仿宋_GB2312" pitchFamily="49" charset="-122"/>
                <a:ea typeface="仿宋_GB2312" pitchFamily="49" charset="-122"/>
              </a:rPr>
              <a:t>重大决策事项：</a:t>
            </a:r>
            <a:r>
              <a:rPr lang="zh-CN" altLang="en-US" sz="2400" b="1" dirty="0">
                <a:latin typeface="仿宋_GB2312" pitchFamily="49" charset="-122"/>
                <a:ea typeface="仿宋_GB2312" pitchFamily="49" charset="-122"/>
              </a:rPr>
              <a:t>企业贯彻执行党和国家的路线方针政策、法律法规和上级重要决定的重大措施，企业发展战略、破产、改制、兼并重组、资产调整、产权转让、对外投资、利益调配、机构调整等方面的重大决策，企业党的建设和安全稳定的重大决策，以及其他重大决策事项。</a:t>
            </a:r>
            <a:endParaRPr lang="zh-CN" altLang="en-US" sz="2400" b="1" dirty="0">
              <a:latin typeface="仿宋_GB2312" pitchFamily="49" charset="-122"/>
              <a:ea typeface="仿宋_GB2312" pitchFamily="49" charset="-122"/>
            </a:endParaRPr>
          </a:p>
          <a:p>
            <a:pPr>
              <a:spcBef>
                <a:spcPct val="50000"/>
              </a:spcBef>
              <a:buNone/>
            </a:pPr>
            <a:r>
              <a:rPr lang="zh-CN" altLang="en-US" sz="2400" b="1" dirty="0">
                <a:solidFill>
                  <a:srgbClr val="A50021"/>
                </a:solidFill>
                <a:latin typeface="仿宋_GB2312" pitchFamily="49" charset="-122"/>
                <a:ea typeface="仿宋_GB2312" pitchFamily="49" charset="-122"/>
              </a:rPr>
              <a:t>重大项目安排事项：</a:t>
            </a:r>
            <a:r>
              <a:rPr lang="zh-CN" altLang="en-US" sz="2400" b="1" dirty="0">
                <a:latin typeface="仿宋_GB2312" pitchFamily="49" charset="-122"/>
                <a:ea typeface="仿宋_GB2312" pitchFamily="49" charset="-122"/>
              </a:rPr>
              <a:t>企业资产规模、资本结构、盈利能力以及生产装备、技术状况等产生重要影响的项目的设立和安排。 </a:t>
            </a:r>
            <a:endParaRPr lang="zh-CN" altLang="en-US" sz="2400" b="1" dirty="0">
              <a:latin typeface="仿宋_GB2312" pitchFamily="49" charset="-122"/>
              <a:ea typeface="仿宋_GB2312" pitchFamily="49" charset="-122"/>
            </a:endParaRPr>
          </a:p>
          <a:p>
            <a:pPr>
              <a:spcBef>
                <a:spcPct val="50000"/>
              </a:spcBef>
              <a:buNone/>
            </a:pPr>
            <a:r>
              <a:rPr lang="zh-CN" altLang="en-US" sz="2400" b="1" dirty="0">
                <a:solidFill>
                  <a:srgbClr val="A50021"/>
                </a:solidFill>
                <a:latin typeface="仿宋_GB2312" pitchFamily="49" charset="-122"/>
                <a:ea typeface="仿宋_GB2312" pitchFamily="49" charset="-122"/>
              </a:rPr>
              <a:t>重要人事任免事项：</a:t>
            </a:r>
            <a:r>
              <a:rPr lang="zh-CN" altLang="en-US" sz="2400" b="1" dirty="0">
                <a:solidFill>
                  <a:srgbClr val="000000"/>
                </a:solidFill>
                <a:latin typeface="仿宋_GB2312" pitchFamily="49" charset="-122"/>
                <a:ea typeface="仿宋_GB2312" pitchFamily="49" charset="-122"/>
              </a:rPr>
              <a:t>企业直接管理的领导人员以及其他经营管理人员的职务调整事项</a:t>
            </a:r>
            <a:r>
              <a:rPr lang="zh-CN" altLang="en-US" sz="2400" b="1" dirty="0">
                <a:latin typeface="仿宋_GB2312" pitchFamily="49" charset="-122"/>
                <a:ea typeface="仿宋_GB2312" pitchFamily="49" charset="-122"/>
              </a:rPr>
              <a:t>。</a:t>
            </a:r>
            <a:endParaRPr lang="zh-CN" altLang="en-US" sz="2400" b="1" dirty="0">
              <a:latin typeface="仿宋_GB2312" pitchFamily="49" charset="-122"/>
              <a:ea typeface="仿宋_GB2312" pitchFamily="49" charset="-122"/>
            </a:endParaRPr>
          </a:p>
          <a:p>
            <a:pPr>
              <a:spcBef>
                <a:spcPct val="50000"/>
              </a:spcBef>
              <a:buNone/>
            </a:pPr>
            <a:r>
              <a:rPr lang="zh-CN" altLang="en-US" sz="2400" b="1" dirty="0">
                <a:solidFill>
                  <a:srgbClr val="A50021"/>
                </a:solidFill>
                <a:latin typeface="仿宋_GB2312" pitchFamily="49" charset="-122"/>
                <a:ea typeface="仿宋_GB2312" pitchFamily="49" charset="-122"/>
              </a:rPr>
              <a:t>大额度资金运作事项：</a:t>
            </a:r>
            <a:r>
              <a:rPr lang="zh-CN" altLang="en-US" sz="2400" b="1" dirty="0">
                <a:latin typeface="仿宋_GB2312" pitchFamily="49" charset="-122"/>
                <a:ea typeface="仿宋_GB2312" pitchFamily="49" charset="-122"/>
              </a:rPr>
              <a:t>超过由企业或者履行国有资产出资人职责的机构所规定的企业领导人员有权调动、使用的资金限额的资金调动和使用。</a:t>
            </a:r>
            <a:endParaRPr lang="zh-CN" altLang="en-US" sz="2400" b="1" dirty="0">
              <a:latin typeface="仿宋_GB2312" pitchFamily="49" charset="-122"/>
              <a:ea typeface="仿宋_GB2312" pitchFamily="49"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p:txBody>
          <a:bodyPr vert="horz" lIns="45720" tIns="0" rIns="45720" bIns="0" anchor="b" anchorCtr="0"/>
          <a:p>
            <a:r>
              <a:rPr lang="en-US" altLang="zh-CN" sz="4200" b="1">
                <a:ea typeface="黑体" pitchFamily="2" charset="-122"/>
              </a:rPr>
              <a:t>3</a:t>
            </a:r>
            <a:r>
              <a:rPr lang="zh-CN" altLang="zh-CN" sz="4200" b="1" dirty="0">
                <a:ea typeface="黑体" pitchFamily="2" charset="-122"/>
              </a:rPr>
              <a:t>、制衡性原则</a:t>
            </a:r>
            <a:endParaRPr lang="zh-CN" altLang="en-US" sz="4200" b="1" dirty="0">
              <a:ea typeface="黑体" pitchFamily="2" charset="-122"/>
            </a:endParaRPr>
          </a:p>
        </p:txBody>
      </p:sp>
      <p:sp>
        <p:nvSpPr>
          <p:cNvPr id="325635" name="内容占位符 2"/>
          <p:cNvSpPr>
            <a:spLocks noGrp="1"/>
          </p:cNvSpPr>
          <p:nvPr>
            <p:ph idx="1"/>
          </p:nvPr>
        </p:nvSpPr>
        <p:spPr>
          <a:xfrm>
            <a:off x="0" y="1447800"/>
            <a:ext cx="9144000" cy="5105400"/>
          </a:xfrm>
          <a:ln/>
        </p:spPr>
        <p:txBody>
          <a:bodyPr vert="horz" wrap="square" lIns="91440" tIns="45720" rIns="91440" bIns="45720" anchor="t" anchorCtr="0"/>
          <a:p>
            <a:pPr marL="469900" indent="-469900">
              <a:lnSpc>
                <a:spcPct val="160000"/>
              </a:lnSpc>
            </a:pPr>
            <a:r>
              <a:rPr lang="zh-CN" altLang="en-US" sz="3000" b="1" dirty="0">
                <a:solidFill>
                  <a:srgbClr val="A50021"/>
                </a:solidFill>
                <a:ea typeface="仿宋_GB2312" pitchFamily="49" charset="-122"/>
              </a:rPr>
              <a:t>内部控制的制衡性原则</a:t>
            </a:r>
            <a:r>
              <a:rPr lang="zh-CN" altLang="en-US" sz="3000" b="1" dirty="0">
                <a:ea typeface="仿宋_GB2312" pitchFamily="49" charset="-122"/>
              </a:rPr>
              <a:t>要求内部控制应当在治理结构、机构设置及权责分配、业务流程等方面做到</a:t>
            </a:r>
            <a:r>
              <a:rPr lang="zh-CN" altLang="en-US" sz="3000" b="1" dirty="0">
                <a:solidFill>
                  <a:srgbClr val="0000CC"/>
                </a:solidFill>
                <a:ea typeface="仿宋_GB2312" pitchFamily="49" charset="-122"/>
              </a:rPr>
              <a:t>相互制约、相互监督，同时兼顾运营效率</a:t>
            </a:r>
            <a:r>
              <a:rPr lang="zh-CN" altLang="en-US" sz="3000" b="1" dirty="0">
                <a:ea typeface="仿宋_GB2312" pitchFamily="49" charset="-122"/>
              </a:rPr>
              <a:t>。</a:t>
            </a:r>
            <a:endParaRPr lang="zh-CN" altLang="en-US" sz="3000" b="1" dirty="0">
              <a:ea typeface="仿宋_GB2312" pitchFamily="49" charset="-122"/>
            </a:endParaRPr>
          </a:p>
          <a:p>
            <a:pPr marL="469900" indent="-469900">
              <a:lnSpc>
                <a:spcPct val="160000"/>
              </a:lnSpc>
            </a:pPr>
            <a:r>
              <a:rPr lang="zh-CN" altLang="en-US" sz="3000" b="1" dirty="0">
                <a:solidFill>
                  <a:srgbClr val="A50021"/>
                </a:solidFill>
                <a:ea typeface="仿宋_GB2312" pitchFamily="49" charset="-122"/>
              </a:rPr>
              <a:t>相互制衡是建立和实施内部控制的核心理念</a:t>
            </a:r>
            <a:r>
              <a:rPr lang="zh-CN" altLang="en-US" sz="3000" b="1" dirty="0">
                <a:ea typeface="仿宋_GB2312" pitchFamily="49" charset="-122"/>
              </a:rPr>
              <a:t>，更多地体现为不相容机构岗位或人员的相互分离和制约。</a:t>
            </a:r>
            <a:endParaRPr lang="zh-CN" altLang="en-US" sz="3000" b="1" dirty="0">
              <a:ea typeface="仿宋_GB2312" pitchFamily="49"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p:txBody>
          <a:bodyPr vert="horz" lIns="45720" tIns="0" rIns="45720" bIns="0" anchor="b" anchorCtr="0"/>
          <a:p>
            <a:r>
              <a:rPr lang="en-US" altLang="zh-CN" sz="4200" b="1">
                <a:ea typeface="黑体" pitchFamily="2" charset="-122"/>
              </a:rPr>
              <a:t>4</a:t>
            </a:r>
            <a:r>
              <a:rPr lang="zh-CN" altLang="zh-CN" sz="4200" b="1" dirty="0">
                <a:ea typeface="黑体" pitchFamily="2" charset="-122"/>
              </a:rPr>
              <a:t>、适应性原则</a:t>
            </a:r>
            <a:endParaRPr lang="zh-CN" altLang="en-US" sz="4200" b="1" dirty="0">
              <a:ea typeface="黑体" pitchFamily="2" charset="-122"/>
            </a:endParaRPr>
          </a:p>
        </p:txBody>
      </p:sp>
      <p:sp>
        <p:nvSpPr>
          <p:cNvPr id="327683" name="内容占位符 2"/>
          <p:cNvSpPr>
            <a:spLocks noGrp="1"/>
          </p:cNvSpPr>
          <p:nvPr>
            <p:ph idx="1"/>
          </p:nvPr>
        </p:nvSpPr>
        <p:spPr>
          <a:xfrm>
            <a:off x="0" y="1447800"/>
            <a:ext cx="8991600" cy="5105400"/>
          </a:xfrm>
          <a:ln/>
        </p:spPr>
        <p:txBody>
          <a:bodyPr vert="horz" wrap="square" lIns="91440" tIns="45720" rIns="91440" bIns="45720" anchor="t" anchorCtr="0"/>
          <a:p>
            <a:pPr marL="469900" indent="-469900">
              <a:lnSpc>
                <a:spcPct val="130000"/>
              </a:lnSpc>
              <a:buFont typeface="Wingdings" panose="05000000000000000000" pitchFamily="2" charset="2"/>
              <a:buChar char="u"/>
            </a:pPr>
            <a:r>
              <a:rPr lang="zh-CN" altLang="en-US" sz="2600" b="1" dirty="0">
                <a:solidFill>
                  <a:srgbClr val="A50021"/>
                </a:solidFill>
                <a:latin typeface="黑体" pitchFamily="2" charset="-122"/>
                <a:ea typeface="仿宋_GB2312" pitchFamily="49" charset="-122"/>
              </a:rPr>
              <a:t>适应性原则的思想是基于“权变”理论，</a:t>
            </a:r>
            <a:r>
              <a:rPr lang="zh-CN" altLang="en-US" sz="2600" b="1" dirty="0">
                <a:ea typeface="仿宋_GB2312" pitchFamily="49" charset="-122"/>
              </a:rPr>
              <a:t>所谓</a:t>
            </a:r>
            <a:r>
              <a:rPr lang="zh-CN" altLang="en-US" sz="2600" b="1" dirty="0">
                <a:solidFill>
                  <a:srgbClr val="0000CC"/>
                </a:solidFill>
                <a:ea typeface="仿宋_GB2312" pitchFamily="49" charset="-122"/>
              </a:rPr>
              <a:t>权变，是指权宜应变</a:t>
            </a:r>
            <a:r>
              <a:rPr lang="zh-CN" altLang="en-US" sz="2600" b="1" dirty="0">
                <a:ea typeface="仿宋_GB2312" pitchFamily="49" charset="-122"/>
              </a:rPr>
              <a:t>。权变理论认为在管理中要依据环境和内外条件随机应变，灵活地采取相应的、适当的管理方法，不存在一成不变的、普遍适用的“最好的”管理理论和方法，也不存在普遍不适用的“不好的”管理理论和方法。</a:t>
            </a:r>
            <a:endParaRPr lang="zh-CN" altLang="en-US" sz="2600" b="1" dirty="0">
              <a:ea typeface="仿宋_GB2312" pitchFamily="49" charset="-122"/>
            </a:endParaRPr>
          </a:p>
          <a:p>
            <a:pPr marL="469900" indent="-469900">
              <a:lnSpc>
                <a:spcPct val="130000"/>
              </a:lnSpc>
              <a:buFont typeface="Wingdings" panose="05000000000000000000" pitchFamily="2" charset="2"/>
              <a:buChar char="u"/>
            </a:pPr>
            <a:r>
              <a:rPr lang="zh-CN" altLang="en-US" sz="2600" b="1" dirty="0">
                <a:solidFill>
                  <a:srgbClr val="0000CC"/>
                </a:solidFill>
                <a:latin typeface="黑体" pitchFamily="2" charset="-122"/>
                <a:ea typeface="仿宋_GB2312" pitchFamily="49" charset="-122"/>
              </a:rPr>
              <a:t>根据权变理论，建立内部控制制度不可能一劳永逸，而应当与其经营规模、业务范围、竞争状况和风险水平等相适应，并随着情况的变化及时加以调整。</a:t>
            </a:r>
            <a:endParaRPr lang="zh-CN" altLang="en-US" sz="2600" b="1" dirty="0">
              <a:solidFill>
                <a:srgbClr val="0000CC"/>
              </a:solidFill>
              <a:latin typeface="黑体" pitchFamily="2" charset="-122"/>
              <a:ea typeface="仿宋_GB2312" pitchFamily="49"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p:txBody>
          <a:bodyPr vert="horz" lIns="45720" tIns="0" rIns="45720" bIns="0" anchor="b" anchorCtr="0"/>
          <a:p>
            <a:r>
              <a:rPr lang="en-US" altLang="zh-CN" sz="4200" b="1">
                <a:ea typeface="黑体" pitchFamily="2" charset="-122"/>
              </a:rPr>
              <a:t>5</a:t>
            </a:r>
            <a:r>
              <a:rPr lang="zh-CN" altLang="en-US" sz="4200" b="1" dirty="0">
                <a:ea typeface="黑体" pitchFamily="2" charset="-122"/>
              </a:rPr>
              <a:t>、成本效益原则</a:t>
            </a:r>
            <a:endParaRPr lang="zh-CN" altLang="en-US" sz="4200" b="1" dirty="0">
              <a:ea typeface="黑体" pitchFamily="2" charset="-122"/>
            </a:endParaRPr>
          </a:p>
        </p:txBody>
      </p:sp>
      <p:sp>
        <p:nvSpPr>
          <p:cNvPr id="329731" name="内容占位符 2"/>
          <p:cNvSpPr>
            <a:spLocks noGrp="1"/>
          </p:cNvSpPr>
          <p:nvPr>
            <p:ph idx="1"/>
          </p:nvPr>
        </p:nvSpPr>
        <p:spPr>
          <a:xfrm>
            <a:off x="0" y="1371600"/>
            <a:ext cx="8715375" cy="5200650"/>
          </a:xfrm>
          <a:ln/>
        </p:spPr>
        <p:txBody>
          <a:bodyPr vert="horz" wrap="square" lIns="91440" tIns="45720" rIns="91440" bIns="45720" anchor="t" anchorCtr="0"/>
          <a:p>
            <a:pPr marL="469900" indent="-469900">
              <a:lnSpc>
                <a:spcPct val="150000"/>
              </a:lnSpc>
            </a:pPr>
            <a:r>
              <a:rPr lang="zh-CN" altLang="en-US" sz="3000" b="1" dirty="0">
                <a:solidFill>
                  <a:srgbClr val="A50021"/>
                </a:solidFill>
                <a:latin typeface="仿宋_GB2312" pitchFamily="49" charset="-122"/>
                <a:ea typeface="仿宋_GB2312" pitchFamily="49" charset="-122"/>
              </a:rPr>
              <a:t>成本效益原则</a:t>
            </a:r>
            <a:r>
              <a:rPr lang="zh-CN" altLang="en-US" sz="3000" b="1" dirty="0">
                <a:latin typeface="仿宋_GB2312" pitchFamily="49" charset="-122"/>
                <a:ea typeface="仿宋_GB2312" pitchFamily="49" charset="-122"/>
              </a:rPr>
              <a:t>要求实施内部控制应当</a:t>
            </a:r>
            <a:r>
              <a:rPr lang="zh-CN" altLang="en-US" sz="3000" b="1" dirty="0">
                <a:solidFill>
                  <a:srgbClr val="0000CC"/>
                </a:solidFill>
                <a:latin typeface="仿宋_GB2312" pitchFamily="49" charset="-122"/>
                <a:ea typeface="仿宋_GB2312" pitchFamily="49" charset="-122"/>
              </a:rPr>
              <a:t>权衡成本与预期效益，</a:t>
            </a:r>
            <a:r>
              <a:rPr lang="zh-CN" altLang="en-US" sz="3000" b="1" dirty="0">
                <a:latin typeface="仿宋_GB2312" pitchFamily="49" charset="-122"/>
                <a:ea typeface="仿宋_GB2312" pitchFamily="49" charset="-122"/>
              </a:rPr>
              <a:t>以适当的成本实现有效控制。 </a:t>
            </a:r>
            <a:endParaRPr lang="zh-CN" altLang="en-US" sz="3000" b="1" dirty="0">
              <a:latin typeface="仿宋_GB2312" pitchFamily="49" charset="-122"/>
              <a:ea typeface="仿宋_GB2312" pitchFamily="49" charset="-122"/>
            </a:endParaRPr>
          </a:p>
          <a:p>
            <a:pPr marL="469900" indent="-469900">
              <a:lnSpc>
                <a:spcPct val="150000"/>
              </a:lnSpc>
              <a:buFont typeface="Wingdings" panose="05000000000000000000" pitchFamily="2" charset="2"/>
              <a:buNone/>
            </a:pPr>
            <a:endParaRPr lang="zh-CN" altLang="en-US" sz="3000" b="1" dirty="0">
              <a:latin typeface="仿宋_GB2312" pitchFamily="49" charset="-122"/>
              <a:ea typeface="仿宋_GB2312" pitchFamily="49" charset="-122"/>
            </a:endParaRPr>
          </a:p>
          <a:p>
            <a:pPr marL="469900" indent="-469900">
              <a:lnSpc>
                <a:spcPct val="150000"/>
              </a:lnSpc>
              <a:buFont typeface="Wingdings" panose="05000000000000000000" pitchFamily="2" charset="2"/>
              <a:buNone/>
            </a:pPr>
            <a:r>
              <a:rPr lang="zh-CN" altLang="en-US" sz="3000" b="1" dirty="0">
                <a:latin typeface="仿宋_GB2312" pitchFamily="49" charset="-122"/>
                <a:ea typeface="仿宋_GB2312" pitchFamily="49" charset="-122"/>
              </a:rPr>
              <a:t>成本效益</a:t>
            </a:r>
            <a:endParaRPr lang="zh-CN" altLang="en-US" sz="3000" b="1" dirty="0">
              <a:latin typeface="仿宋_GB2312" pitchFamily="49" charset="-122"/>
              <a:ea typeface="仿宋_GB2312" pitchFamily="49" charset="-122"/>
            </a:endParaRPr>
          </a:p>
          <a:p>
            <a:pPr marL="469900" indent="-469900">
              <a:lnSpc>
                <a:spcPct val="150000"/>
              </a:lnSpc>
              <a:buFont typeface="Wingdings" panose="05000000000000000000" pitchFamily="2" charset="2"/>
              <a:buNone/>
            </a:pPr>
            <a:r>
              <a:rPr lang="zh-CN" altLang="en-US" sz="3000" b="1" dirty="0">
                <a:latin typeface="仿宋_GB2312" pitchFamily="49" charset="-122"/>
                <a:ea typeface="仿宋_GB2312" pitchFamily="49" charset="-122"/>
              </a:rPr>
              <a:t>原则要义 </a:t>
            </a:r>
            <a:endParaRPr lang="zh-CN" altLang="en-US" sz="3000" b="1" dirty="0">
              <a:latin typeface="仿宋_GB2312" pitchFamily="49" charset="-122"/>
              <a:ea typeface="仿宋_GB2312" pitchFamily="49" charset="-122"/>
            </a:endParaRPr>
          </a:p>
          <a:p>
            <a:pPr marL="469900" indent="-469900">
              <a:lnSpc>
                <a:spcPct val="150000"/>
              </a:lnSpc>
              <a:buFont typeface="Wingdings" panose="05000000000000000000" pitchFamily="2" charset="2"/>
              <a:buNone/>
            </a:pPr>
            <a:endParaRPr lang="zh-CN" altLang="en-US" sz="3000" b="1" dirty="0">
              <a:latin typeface="仿宋_GB2312" pitchFamily="49" charset="-122"/>
              <a:ea typeface="仿宋_GB2312" pitchFamily="49" charset="-122"/>
            </a:endParaRPr>
          </a:p>
        </p:txBody>
      </p:sp>
      <p:sp>
        <p:nvSpPr>
          <p:cNvPr id="329732" name="左大括号 329731"/>
          <p:cNvSpPr/>
          <p:nvPr/>
        </p:nvSpPr>
        <p:spPr>
          <a:xfrm>
            <a:off x="1979613" y="4149725"/>
            <a:ext cx="288925" cy="1511300"/>
          </a:xfrm>
          <a:prstGeom prst="leftBrace">
            <a:avLst>
              <a:gd name="adj1" fmla="val 43589"/>
              <a:gd name="adj2" fmla="val 50000"/>
            </a:avLst>
          </a:prstGeom>
          <a:noFill/>
          <a:ln w="57150" cap="flat" cmpd="sng">
            <a:solidFill>
              <a:srgbClr val="990099"/>
            </a:solidFill>
            <a:prstDash val="solid"/>
            <a:headEnd type="none" w="med" len="med"/>
            <a:tailEnd type="none" w="med" len="med"/>
          </a:ln>
        </p:spPr>
        <p:txBody>
          <a:bodyPr/>
          <a:p>
            <a:endParaRPr lang="zh-CN" altLang="en-US"/>
          </a:p>
        </p:txBody>
      </p:sp>
      <p:sp>
        <p:nvSpPr>
          <p:cNvPr id="329733" name="文本框 329732"/>
          <p:cNvSpPr txBox="1"/>
          <p:nvPr/>
        </p:nvSpPr>
        <p:spPr>
          <a:xfrm>
            <a:off x="2339975" y="3933825"/>
            <a:ext cx="6048375" cy="1801813"/>
          </a:xfrm>
          <a:prstGeom prst="rect">
            <a:avLst/>
          </a:prstGeom>
          <a:noFill/>
          <a:ln w="9525">
            <a:noFill/>
          </a:ln>
        </p:spPr>
        <p:txBody>
          <a:bodyPr>
            <a:spAutoFit/>
          </a:bodyPr>
          <a:p>
            <a:pPr>
              <a:spcBef>
                <a:spcPct val="50000"/>
              </a:spcBef>
            </a:pPr>
            <a:r>
              <a:rPr lang="zh-CN" altLang="en-US" sz="2800" b="1" dirty="0">
                <a:solidFill>
                  <a:srgbClr val="A50021"/>
                </a:solidFill>
                <a:latin typeface="黑体" pitchFamily="2" charset="-122"/>
                <a:ea typeface="黑体" pitchFamily="2" charset="-122"/>
              </a:rPr>
              <a:t>努力降低内部控制的成本</a:t>
            </a:r>
            <a:r>
              <a:rPr lang="zh-CN" altLang="en-US" sz="2800" b="1" dirty="0">
                <a:latin typeface="黑体" pitchFamily="2" charset="-122"/>
                <a:ea typeface="黑体" pitchFamily="2" charset="-122"/>
              </a:rPr>
              <a:t> </a:t>
            </a:r>
            <a:endParaRPr lang="zh-CN" altLang="en-US" sz="2800" b="1" dirty="0">
              <a:latin typeface="黑体" pitchFamily="2" charset="-122"/>
              <a:ea typeface="黑体" pitchFamily="2" charset="-122"/>
            </a:endParaRPr>
          </a:p>
          <a:p>
            <a:pPr>
              <a:spcBef>
                <a:spcPct val="50000"/>
              </a:spcBef>
            </a:pPr>
            <a:endParaRPr lang="zh-CN" altLang="en-US" sz="2800" b="1" dirty="0">
              <a:latin typeface="黑体" pitchFamily="2" charset="-122"/>
              <a:ea typeface="黑体" pitchFamily="2" charset="-122"/>
            </a:endParaRPr>
          </a:p>
          <a:p>
            <a:pPr>
              <a:spcBef>
                <a:spcPct val="50000"/>
              </a:spcBef>
            </a:pPr>
            <a:r>
              <a:rPr lang="zh-CN" altLang="en-US" sz="2800" b="1" dirty="0">
                <a:solidFill>
                  <a:srgbClr val="A50021"/>
                </a:solidFill>
                <a:latin typeface="黑体" pitchFamily="2" charset="-122"/>
                <a:ea typeface="黑体" pitchFamily="2" charset="-122"/>
              </a:rPr>
              <a:t>合理确定内部控制带来的经济利益</a:t>
            </a:r>
            <a:r>
              <a:rPr lang="zh-CN" altLang="en-US" sz="2800" dirty="0">
                <a:latin typeface="黑体" pitchFamily="2" charset="-122"/>
                <a:ea typeface="黑体" pitchFamily="2" charset="-122"/>
              </a:rPr>
              <a:t> </a:t>
            </a:r>
            <a:endParaRPr lang="zh-CN" altLang="en-US" sz="2800" dirty="0">
              <a:latin typeface="黑体" pitchFamily="2" charset="-122"/>
              <a:ea typeface="黑体"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p:txBody>
          <a:bodyPr vert="horz" lIns="45720" tIns="0" rIns="45720" bIns="0" anchor="b" anchorCtr="0"/>
          <a:p>
            <a:r>
              <a:rPr lang="zh-CN" altLang="en-US" b="1" dirty="0">
                <a:solidFill>
                  <a:srgbClr val="0000CC"/>
                </a:solidFill>
                <a:latin typeface="黑体" pitchFamily="2" charset="-122"/>
                <a:ea typeface="黑体" pitchFamily="2" charset="-122"/>
              </a:rPr>
              <a:t>内部控制的成本 ？</a:t>
            </a:r>
            <a:endParaRPr lang="zh-CN" altLang="en-US" b="1" dirty="0">
              <a:solidFill>
                <a:srgbClr val="0000CC"/>
              </a:solidFill>
              <a:latin typeface="黑体" pitchFamily="2" charset="-122"/>
              <a:ea typeface="黑体" pitchFamily="2" charset="-122"/>
            </a:endParaRPr>
          </a:p>
        </p:txBody>
      </p:sp>
      <p:sp>
        <p:nvSpPr>
          <p:cNvPr id="331779" name="左大括号 331778"/>
          <p:cNvSpPr/>
          <p:nvPr/>
        </p:nvSpPr>
        <p:spPr>
          <a:xfrm>
            <a:off x="755650" y="1844675"/>
            <a:ext cx="358775" cy="4176713"/>
          </a:xfrm>
          <a:prstGeom prst="leftBrace">
            <a:avLst>
              <a:gd name="adj1" fmla="val 97013"/>
              <a:gd name="adj2" fmla="val 50000"/>
            </a:avLst>
          </a:prstGeom>
          <a:noFill/>
          <a:ln w="38100" cap="flat" cmpd="sng">
            <a:solidFill>
              <a:srgbClr val="990099"/>
            </a:solidFill>
            <a:prstDash val="solid"/>
            <a:headEnd type="none" w="med" len="med"/>
            <a:tailEnd type="none" w="med" len="med"/>
          </a:ln>
        </p:spPr>
        <p:txBody>
          <a:bodyPr/>
          <a:p>
            <a:endParaRPr lang="zh-CN" altLang="en-US"/>
          </a:p>
        </p:txBody>
      </p:sp>
      <p:sp>
        <p:nvSpPr>
          <p:cNvPr id="331780" name="文本框 331779"/>
          <p:cNvSpPr txBox="1"/>
          <p:nvPr/>
        </p:nvSpPr>
        <p:spPr>
          <a:xfrm>
            <a:off x="1331913" y="1844675"/>
            <a:ext cx="6911975" cy="4108450"/>
          </a:xfrm>
          <a:prstGeom prst="rect">
            <a:avLst/>
          </a:prstGeom>
          <a:noFill/>
          <a:ln w="9525">
            <a:noFill/>
          </a:ln>
        </p:spPr>
        <p:txBody>
          <a:bodyPr>
            <a:spAutoFit/>
          </a:bodyPr>
          <a:p>
            <a:pPr>
              <a:spcBef>
                <a:spcPct val="50000"/>
              </a:spcBef>
            </a:pPr>
            <a:r>
              <a:rPr lang="zh-CN" altLang="en-US" sz="2400" b="1" dirty="0">
                <a:latin typeface="黑体" pitchFamily="2" charset="-122"/>
                <a:ea typeface="黑体" pitchFamily="2" charset="-122"/>
              </a:rPr>
              <a:t>内部控制的</a:t>
            </a:r>
            <a:r>
              <a:rPr lang="zh-CN" altLang="en-US" sz="2400" b="1" dirty="0">
                <a:solidFill>
                  <a:srgbClr val="A50021"/>
                </a:solidFill>
                <a:latin typeface="黑体" pitchFamily="2" charset="-122"/>
                <a:ea typeface="黑体" pitchFamily="2" charset="-122"/>
              </a:rPr>
              <a:t>设计成本</a:t>
            </a:r>
            <a:r>
              <a:rPr lang="zh-CN" altLang="en-US" sz="2400" b="1" dirty="0">
                <a:latin typeface="黑体" pitchFamily="2" charset="-122"/>
                <a:ea typeface="黑体" pitchFamily="2" charset="-122"/>
              </a:rPr>
              <a:t>：</a:t>
            </a:r>
            <a:endParaRPr lang="zh-CN" altLang="en-US" sz="2400" b="1" dirty="0">
              <a:latin typeface="黑体" pitchFamily="2" charset="-122"/>
              <a:ea typeface="黑体" pitchFamily="2" charset="-122"/>
            </a:endParaRPr>
          </a:p>
          <a:p>
            <a:pPr>
              <a:spcBef>
                <a:spcPct val="50000"/>
              </a:spcBef>
            </a:pPr>
            <a:endParaRPr lang="zh-CN" altLang="en-US" sz="2400" b="1" dirty="0">
              <a:latin typeface="黑体" pitchFamily="2" charset="-122"/>
              <a:ea typeface="黑体" pitchFamily="2" charset="-122"/>
            </a:endParaRPr>
          </a:p>
          <a:p>
            <a:pPr>
              <a:spcBef>
                <a:spcPct val="50000"/>
              </a:spcBef>
            </a:pPr>
            <a:endParaRPr lang="zh-CN" altLang="en-US" sz="2400" b="1" dirty="0">
              <a:latin typeface="黑体" pitchFamily="2" charset="-122"/>
              <a:ea typeface="黑体" pitchFamily="2" charset="-122"/>
            </a:endParaRPr>
          </a:p>
          <a:p>
            <a:pPr>
              <a:spcBef>
                <a:spcPct val="50000"/>
              </a:spcBef>
            </a:pPr>
            <a:r>
              <a:rPr lang="zh-CN" altLang="en-US" sz="2400" b="1" dirty="0">
                <a:latin typeface="黑体" pitchFamily="2" charset="-122"/>
                <a:ea typeface="黑体" pitchFamily="2" charset="-122"/>
              </a:rPr>
              <a:t>内部控制的</a:t>
            </a:r>
            <a:r>
              <a:rPr lang="zh-CN" altLang="en-US" sz="2400" b="1" dirty="0">
                <a:solidFill>
                  <a:srgbClr val="A50021"/>
                </a:solidFill>
                <a:latin typeface="黑体" pitchFamily="2" charset="-122"/>
                <a:ea typeface="黑体" pitchFamily="2" charset="-122"/>
              </a:rPr>
              <a:t>实施成本</a:t>
            </a:r>
            <a:r>
              <a:rPr lang="zh-CN" altLang="en-US" sz="2400" b="1" dirty="0">
                <a:latin typeface="黑体" pitchFamily="2" charset="-122"/>
                <a:ea typeface="黑体" pitchFamily="2" charset="-122"/>
              </a:rPr>
              <a:t> </a:t>
            </a:r>
            <a:endParaRPr lang="zh-CN" altLang="en-US" sz="2400" b="1" dirty="0">
              <a:latin typeface="黑体" pitchFamily="2" charset="-122"/>
              <a:ea typeface="黑体" pitchFamily="2" charset="-122"/>
            </a:endParaRPr>
          </a:p>
          <a:p>
            <a:pPr>
              <a:spcBef>
                <a:spcPct val="50000"/>
              </a:spcBef>
            </a:pPr>
            <a:endParaRPr lang="zh-CN" altLang="en-US" sz="2400" b="1" dirty="0">
              <a:latin typeface="黑体" pitchFamily="2" charset="-122"/>
              <a:ea typeface="黑体" pitchFamily="2" charset="-122"/>
            </a:endParaRPr>
          </a:p>
          <a:p>
            <a:pPr>
              <a:spcBef>
                <a:spcPct val="50000"/>
              </a:spcBef>
            </a:pPr>
            <a:endParaRPr lang="zh-CN" altLang="en-US" sz="2400" b="1" dirty="0">
              <a:latin typeface="黑体" pitchFamily="2" charset="-122"/>
              <a:ea typeface="黑体" pitchFamily="2" charset="-122"/>
            </a:endParaRPr>
          </a:p>
          <a:p>
            <a:pPr>
              <a:spcBef>
                <a:spcPct val="50000"/>
              </a:spcBef>
            </a:pPr>
            <a:r>
              <a:rPr lang="zh-CN" altLang="en-US" sz="2400" b="1" dirty="0">
                <a:latin typeface="黑体" pitchFamily="2" charset="-122"/>
                <a:ea typeface="黑体" pitchFamily="2" charset="-122"/>
              </a:rPr>
              <a:t>内部控制的</a:t>
            </a:r>
            <a:r>
              <a:rPr lang="zh-CN" altLang="en-US" sz="2400" b="1" dirty="0">
                <a:solidFill>
                  <a:srgbClr val="A50021"/>
                </a:solidFill>
                <a:latin typeface="黑体" pitchFamily="2" charset="-122"/>
                <a:ea typeface="黑体" pitchFamily="2" charset="-122"/>
              </a:rPr>
              <a:t>鉴证成本</a:t>
            </a:r>
            <a:r>
              <a:rPr lang="zh-CN" altLang="en-US" sz="2400" b="1" dirty="0">
                <a:latin typeface="黑体" pitchFamily="2" charset="-122"/>
                <a:ea typeface="黑体" pitchFamily="2" charset="-122"/>
              </a:rPr>
              <a:t>：聘请注册会计师实施内部控制审计的鉴证费用 </a:t>
            </a:r>
            <a:endParaRPr lang="zh-CN" altLang="en-US" sz="2400" b="1" dirty="0">
              <a:latin typeface="黑体" pitchFamily="2" charset="-122"/>
              <a:ea typeface="黑体" pitchFamily="2" charset="-122"/>
            </a:endParaRPr>
          </a:p>
        </p:txBody>
      </p:sp>
      <p:sp>
        <p:nvSpPr>
          <p:cNvPr id="331781" name="左大括号 331780"/>
          <p:cNvSpPr/>
          <p:nvPr/>
        </p:nvSpPr>
        <p:spPr>
          <a:xfrm>
            <a:off x="4427538" y="1844675"/>
            <a:ext cx="144462" cy="576263"/>
          </a:xfrm>
          <a:prstGeom prst="leftBrace">
            <a:avLst>
              <a:gd name="adj1" fmla="val 33241"/>
              <a:gd name="adj2" fmla="val 50000"/>
            </a:avLst>
          </a:prstGeom>
          <a:noFill/>
          <a:ln w="38100" cap="flat" cmpd="sng">
            <a:solidFill>
              <a:srgbClr val="990099"/>
            </a:solidFill>
            <a:prstDash val="solid"/>
            <a:headEnd type="none" w="med" len="med"/>
            <a:tailEnd type="none" w="med" len="med"/>
          </a:ln>
        </p:spPr>
        <p:txBody>
          <a:bodyPr/>
          <a:p>
            <a:endParaRPr lang="zh-CN" altLang="en-US"/>
          </a:p>
        </p:txBody>
      </p:sp>
      <p:sp>
        <p:nvSpPr>
          <p:cNvPr id="331782" name="文本框 331781"/>
          <p:cNvSpPr txBox="1"/>
          <p:nvPr/>
        </p:nvSpPr>
        <p:spPr>
          <a:xfrm>
            <a:off x="4643438" y="1700213"/>
            <a:ext cx="2303462" cy="1311275"/>
          </a:xfrm>
          <a:prstGeom prst="rect">
            <a:avLst/>
          </a:prstGeom>
          <a:noFill/>
          <a:ln w="9525">
            <a:noFill/>
          </a:ln>
        </p:spPr>
        <p:txBody>
          <a:bodyPr>
            <a:spAutoFit/>
          </a:bodyPr>
          <a:p>
            <a:pPr>
              <a:spcBef>
                <a:spcPct val="50000"/>
              </a:spcBef>
            </a:pPr>
            <a:r>
              <a:rPr lang="zh-CN" altLang="en-US" sz="2000" b="1" dirty="0">
                <a:latin typeface="黑体" pitchFamily="2" charset="-122"/>
                <a:ea typeface="黑体" pitchFamily="2" charset="-122"/>
              </a:rPr>
              <a:t>自行设计成本</a:t>
            </a:r>
            <a:endParaRPr lang="zh-CN" altLang="en-US" sz="2000" b="1" dirty="0">
              <a:latin typeface="黑体" pitchFamily="2" charset="-122"/>
              <a:ea typeface="黑体" pitchFamily="2" charset="-122"/>
            </a:endParaRPr>
          </a:p>
          <a:p>
            <a:pPr>
              <a:spcBef>
                <a:spcPct val="50000"/>
              </a:spcBef>
            </a:pPr>
            <a:r>
              <a:rPr lang="zh-CN" altLang="en-US" sz="2000" b="1" dirty="0">
                <a:latin typeface="黑体" pitchFamily="2" charset="-122"/>
                <a:ea typeface="黑体" pitchFamily="2" charset="-122"/>
              </a:rPr>
              <a:t>外包设计成本 </a:t>
            </a:r>
            <a:endParaRPr lang="zh-CN" altLang="en-US" sz="2000" b="1" dirty="0">
              <a:latin typeface="黑体" pitchFamily="2" charset="-122"/>
              <a:ea typeface="黑体" pitchFamily="2" charset="-122"/>
            </a:endParaRPr>
          </a:p>
          <a:p>
            <a:pPr>
              <a:spcBef>
                <a:spcPct val="50000"/>
              </a:spcBef>
            </a:pPr>
            <a:endParaRPr lang="zh-CN" altLang="en-US" sz="2000" b="1" dirty="0">
              <a:latin typeface="黑体" pitchFamily="2" charset="-122"/>
              <a:ea typeface="黑体" pitchFamily="2" charset="-122"/>
            </a:endParaRPr>
          </a:p>
        </p:txBody>
      </p:sp>
      <p:sp>
        <p:nvSpPr>
          <p:cNvPr id="331783" name="左大括号 331782"/>
          <p:cNvSpPr/>
          <p:nvPr/>
        </p:nvSpPr>
        <p:spPr>
          <a:xfrm>
            <a:off x="4284663" y="3141663"/>
            <a:ext cx="217487" cy="1511300"/>
          </a:xfrm>
          <a:prstGeom prst="leftBrace">
            <a:avLst>
              <a:gd name="adj1" fmla="val 57907"/>
              <a:gd name="adj2" fmla="val 50000"/>
            </a:avLst>
          </a:prstGeom>
          <a:noFill/>
          <a:ln w="38100" cap="flat" cmpd="sng">
            <a:solidFill>
              <a:srgbClr val="990099"/>
            </a:solidFill>
            <a:prstDash val="solid"/>
            <a:headEnd type="none" w="med" len="med"/>
            <a:tailEnd type="none" w="med" len="med"/>
          </a:ln>
        </p:spPr>
        <p:txBody>
          <a:bodyPr/>
          <a:p>
            <a:endParaRPr lang="zh-CN" altLang="en-US"/>
          </a:p>
        </p:txBody>
      </p:sp>
      <p:sp>
        <p:nvSpPr>
          <p:cNvPr id="331784" name="文本框 331783"/>
          <p:cNvSpPr txBox="1"/>
          <p:nvPr/>
        </p:nvSpPr>
        <p:spPr>
          <a:xfrm>
            <a:off x="4500563" y="2852738"/>
            <a:ext cx="4464050" cy="1920875"/>
          </a:xfrm>
          <a:prstGeom prst="rect">
            <a:avLst/>
          </a:prstGeom>
          <a:noFill/>
          <a:ln w="9525">
            <a:noFill/>
          </a:ln>
        </p:spPr>
        <p:txBody>
          <a:bodyPr>
            <a:spAutoFit/>
          </a:bodyPr>
          <a:p>
            <a:pPr>
              <a:spcBef>
                <a:spcPct val="50000"/>
              </a:spcBef>
            </a:pPr>
            <a:r>
              <a:rPr lang="zh-CN" altLang="en-US" sz="2000" b="1" dirty="0">
                <a:latin typeface="黑体" pitchFamily="2" charset="-122"/>
                <a:ea typeface="黑体" pitchFamily="2" charset="-122"/>
              </a:rPr>
              <a:t>评价和监督人员的工资 </a:t>
            </a:r>
            <a:endParaRPr lang="zh-CN" altLang="en-US" sz="2000" b="1" dirty="0">
              <a:latin typeface="黑体" pitchFamily="2" charset="-122"/>
              <a:ea typeface="黑体" pitchFamily="2" charset="-122"/>
            </a:endParaRPr>
          </a:p>
          <a:p>
            <a:pPr>
              <a:spcBef>
                <a:spcPct val="50000"/>
              </a:spcBef>
            </a:pPr>
            <a:r>
              <a:rPr lang="zh-CN" altLang="en-US" sz="2000" b="1" dirty="0">
                <a:latin typeface="黑体" pitchFamily="2" charset="-122"/>
                <a:ea typeface="黑体" pitchFamily="2" charset="-122"/>
              </a:rPr>
              <a:t>实施内部控制因降低了效率带来的机会成本 </a:t>
            </a:r>
            <a:endParaRPr lang="zh-CN" altLang="en-US" sz="2000" b="1" dirty="0">
              <a:latin typeface="黑体" pitchFamily="2" charset="-122"/>
              <a:ea typeface="黑体" pitchFamily="2" charset="-122"/>
            </a:endParaRPr>
          </a:p>
          <a:p>
            <a:pPr>
              <a:spcBef>
                <a:spcPct val="50000"/>
              </a:spcBef>
            </a:pPr>
            <a:r>
              <a:rPr lang="zh-CN" altLang="en-US" sz="2000" b="1" dirty="0">
                <a:latin typeface="黑体" pitchFamily="2" charset="-122"/>
                <a:ea typeface="黑体" pitchFamily="2" charset="-122"/>
              </a:rPr>
              <a:t>内部控制制度嵌入到信息系统后的信息系统的运行和维护成本 </a:t>
            </a:r>
            <a:endParaRPr lang="zh-CN" altLang="en-US" sz="2000" b="1" dirty="0">
              <a:latin typeface="黑体" pitchFamily="2" charset="-122"/>
              <a:ea typeface="黑体"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3826" name="标题 333825"/>
          <p:cNvSpPr>
            <a:spLocks noGrp="1"/>
          </p:cNvSpPr>
          <p:nvPr>
            <p:ph type="title"/>
          </p:nvPr>
        </p:nvSpPr>
        <p:spPr>
          <a:ln/>
        </p:spPr>
        <p:txBody>
          <a:bodyPr anchor="ctr" anchorCtr="0"/>
          <a:p>
            <a:r>
              <a:rPr lang="zh-CN" altLang="en-US" sz="5700" dirty="0">
                <a:latin typeface="黑体" pitchFamily="2" charset="-122"/>
              </a:rPr>
              <a:t>四、内部控制的要素</a:t>
            </a:r>
            <a:endParaRPr lang="zh-CN" altLang="en-US" sz="5700" dirty="0">
              <a:latin typeface="黑体" pitchFamily="2" charset="-122"/>
            </a:endParaRPr>
          </a:p>
        </p:txBody>
      </p:sp>
      <p:sp>
        <p:nvSpPr>
          <p:cNvPr id="333827" name="文本占位符 333826"/>
          <p:cNvSpPr>
            <a:spLocks noGrp="1"/>
          </p:cNvSpPr>
          <p:nvPr>
            <p:ph type="body" idx="4294967295"/>
          </p:nvPr>
        </p:nvSpPr>
        <p:spPr>
          <a:xfrm>
            <a:off x="0" y="1524000"/>
            <a:ext cx="7239000" cy="4876800"/>
          </a:xfrm>
          <a:ln/>
        </p:spPr>
        <p:txBody>
          <a:bodyPr/>
          <a:p>
            <a:pPr>
              <a:lnSpc>
                <a:spcPct val="170000"/>
              </a:lnSpc>
            </a:pPr>
            <a:r>
              <a:rPr lang="zh-CN" altLang="en-US" sz="2800" b="1" dirty="0">
                <a:ea typeface="仿宋_GB2312" pitchFamily="49" charset="-122"/>
              </a:rPr>
              <a:t>内部控制的内容，归根结底是由基本要素组成的。这些要素及其构成方式，决定着内部控制的内容与形式。</a:t>
            </a:r>
            <a:endParaRPr lang="zh-CN" altLang="en-US" sz="2800" b="1" dirty="0">
              <a:ea typeface="仿宋_GB2312" pitchFamily="49" charset="-122"/>
            </a:endParaRPr>
          </a:p>
          <a:p>
            <a:pPr>
              <a:lnSpc>
                <a:spcPct val="170000"/>
              </a:lnSpc>
            </a:pPr>
            <a:r>
              <a:rPr lang="en-US" altLang="zh-CN" sz="2700" b="1">
                <a:solidFill>
                  <a:srgbClr val="A50021"/>
                </a:solidFill>
                <a:latin typeface="黑体" pitchFamily="2" charset="-122"/>
                <a:ea typeface="仿宋_GB2312" pitchFamily="49" charset="-122"/>
              </a:rPr>
              <a:t>《</a:t>
            </a:r>
            <a:r>
              <a:rPr lang="zh-CN" altLang="en-US" sz="2700" b="1" dirty="0">
                <a:solidFill>
                  <a:srgbClr val="A50021"/>
                </a:solidFill>
                <a:latin typeface="黑体" pitchFamily="2" charset="-122"/>
                <a:ea typeface="仿宋_GB2312" pitchFamily="49" charset="-122"/>
              </a:rPr>
              <a:t>基本规范</a:t>
            </a:r>
            <a:r>
              <a:rPr lang="en-US" altLang="zh-CN" sz="2700" b="1">
                <a:solidFill>
                  <a:srgbClr val="A50021"/>
                </a:solidFill>
                <a:latin typeface="黑体" pitchFamily="2" charset="-122"/>
                <a:ea typeface="仿宋_GB2312" pitchFamily="49" charset="-122"/>
              </a:rPr>
              <a:t>》</a:t>
            </a:r>
            <a:r>
              <a:rPr lang="zh-CN" altLang="en-US" sz="2700" b="1" dirty="0">
                <a:solidFill>
                  <a:srgbClr val="A50021"/>
                </a:solidFill>
                <a:latin typeface="黑体" pitchFamily="2" charset="-122"/>
                <a:ea typeface="仿宋_GB2312" pitchFamily="49" charset="-122"/>
              </a:rPr>
              <a:t>第五条规定了内部控制的五要素：</a:t>
            </a:r>
            <a:r>
              <a:rPr lang="zh-CN" altLang="en-US" sz="2800" b="1" dirty="0">
                <a:solidFill>
                  <a:srgbClr val="0000CC"/>
                </a:solidFill>
                <a:ea typeface="仿宋_GB2312" pitchFamily="49" charset="-122"/>
              </a:rPr>
              <a:t>内部环境、风险评估、控制活动、信息与沟通和内部监督。</a:t>
            </a:r>
            <a:endParaRPr lang="zh-CN" altLang="en-US" sz="2600" b="1" dirty="0">
              <a:solidFill>
                <a:srgbClr val="0000CC"/>
              </a:solidFill>
              <a:latin typeface="黑体" pitchFamily="2" charset="-122"/>
              <a:ea typeface="仿宋_GB2312" pitchFamily="49" charset="-122"/>
            </a:endParaRPr>
          </a:p>
        </p:txBody>
      </p:sp>
      <p:grpSp>
        <p:nvGrpSpPr>
          <p:cNvPr id="333828" name="组合 333827"/>
          <p:cNvGrpSpPr/>
          <p:nvPr/>
        </p:nvGrpSpPr>
        <p:grpSpPr>
          <a:xfrm>
            <a:off x="7240588" y="1844675"/>
            <a:ext cx="1903412" cy="4024313"/>
            <a:chOff x="4296" y="2424"/>
            <a:chExt cx="1328" cy="1654"/>
          </a:xfrm>
        </p:grpSpPr>
        <p:grpSp>
          <p:nvGrpSpPr>
            <p:cNvPr id="333829" name="组合 333828"/>
            <p:cNvGrpSpPr/>
            <p:nvPr/>
          </p:nvGrpSpPr>
          <p:grpSpPr>
            <a:xfrm>
              <a:off x="4296" y="2424"/>
              <a:ext cx="1328" cy="1654"/>
              <a:chOff x="4296" y="2424"/>
              <a:chExt cx="1328" cy="1654"/>
            </a:xfrm>
          </p:grpSpPr>
          <p:graphicFrame>
            <p:nvGraphicFramePr>
              <p:cNvPr id="333830" name="对象 333829">
                <a:hlinkClick r:id="" action="ppaction://ole?verb="/>
              </p:cNvPr>
              <p:cNvGraphicFramePr/>
              <p:nvPr/>
            </p:nvGraphicFramePr>
            <p:xfrm>
              <a:off x="4632" y="3036"/>
              <a:ext cx="992" cy="1042"/>
            </p:xfrm>
            <a:graphic>
              <a:graphicData uri="http://schemas.openxmlformats.org/presentationml/2006/ole">
                <mc:AlternateContent xmlns:mc="http://schemas.openxmlformats.org/markup-compatibility/2006">
                  <mc:Choice xmlns:v="urn:schemas-microsoft-com:vml" Requires="v">
                    <p:oleObj spid="_x0000_s3079" name="" r:id="rId1" imgW="1572260" imgH="1651000" progId="MS_ClipArt_Gallery.2">
                      <p:embed/>
                    </p:oleObj>
                  </mc:Choice>
                  <mc:Fallback>
                    <p:oleObj name="" r:id="rId1" imgW="1572260" imgH="1651000" progId="MS_ClipArt_Gallery.2">
                      <p:embed/>
                      <p:pic>
                        <p:nvPicPr>
                          <p:cNvPr id="0" name="图片 3078"/>
                          <p:cNvPicPr/>
                          <p:nvPr/>
                        </p:nvPicPr>
                        <p:blipFill>
                          <a:blip r:embed="rId2"/>
                          <a:stretch>
                            <a:fillRect/>
                          </a:stretch>
                        </p:blipFill>
                        <p:spPr>
                          <a:xfrm>
                            <a:off x="4632" y="3036"/>
                            <a:ext cx="992" cy="1042"/>
                          </a:xfrm>
                          <a:prstGeom prst="rect">
                            <a:avLst/>
                          </a:prstGeom>
                          <a:noFill/>
                          <a:ln w="38100">
                            <a:noFill/>
                            <a:miter/>
                          </a:ln>
                        </p:spPr>
                      </p:pic>
                    </p:oleObj>
                  </mc:Fallback>
                </mc:AlternateContent>
              </a:graphicData>
            </a:graphic>
          </p:graphicFrame>
          <p:grpSp>
            <p:nvGrpSpPr>
              <p:cNvPr id="333831" name="组合 333830"/>
              <p:cNvGrpSpPr/>
              <p:nvPr/>
            </p:nvGrpSpPr>
            <p:grpSpPr>
              <a:xfrm>
                <a:off x="4296" y="2424"/>
                <a:ext cx="678" cy="699"/>
                <a:chOff x="4296" y="2424"/>
                <a:chExt cx="678" cy="699"/>
              </a:xfrm>
            </p:grpSpPr>
            <p:sp>
              <p:nvSpPr>
                <p:cNvPr id="333832" name="任意多边形 333831"/>
                <p:cNvSpPr/>
                <p:nvPr/>
              </p:nvSpPr>
              <p:spPr>
                <a:xfrm>
                  <a:off x="4296" y="2424"/>
                  <a:ext cx="678" cy="542"/>
                </a:xfrm>
                <a:custGeom>
                  <a:avLst/>
                  <a:gdLst/>
                  <a:ahLst/>
                  <a:cxnLst/>
                  <a:pathLst>
                    <a:path w="678" h="542">
                      <a:moveTo>
                        <a:pt x="569" y="128"/>
                      </a:moveTo>
                      <a:lnTo>
                        <a:pt x="564" y="113"/>
                      </a:lnTo>
                      <a:lnTo>
                        <a:pt x="555" y="98"/>
                      </a:lnTo>
                      <a:lnTo>
                        <a:pt x="542" y="86"/>
                      </a:lnTo>
                      <a:lnTo>
                        <a:pt x="525" y="76"/>
                      </a:lnTo>
                      <a:lnTo>
                        <a:pt x="511" y="71"/>
                      </a:lnTo>
                      <a:lnTo>
                        <a:pt x="494" y="65"/>
                      </a:lnTo>
                      <a:lnTo>
                        <a:pt x="467" y="63"/>
                      </a:lnTo>
                      <a:lnTo>
                        <a:pt x="443" y="65"/>
                      </a:lnTo>
                      <a:lnTo>
                        <a:pt x="419" y="72"/>
                      </a:lnTo>
                      <a:lnTo>
                        <a:pt x="402" y="79"/>
                      </a:lnTo>
                      <a:lnTo>
                        <a:pt x="392" y="54"/>
                      </a:lnTo>
                      <a:lnTo>
                        <a:pt x="378" y="35"/>
                      </a:lnTo>
                      <a:lnTo>
                        <a:pt x="360" y="20"/>
                      </a:lnTo>
                      <a:lnTo>
                        <a:pt x="337" y="9"/>
                      </a:lnTo>
                      <a:lnTo>
                        <a:pt x="308" y="1"/>
                      </a:lnTo>
                      <a:lnTo>
                        <a:pt x="280" y="0"/>
                      </a:lnTo>
                      <a:lnTo>
                        <a:pt x="254" y="4"/>
                      </a:lnTo>
                      <a:lnTo>
                        <a:pt x="226" y="14"/>
                      </a:lnTo>
                      <a:lnTo>
                        <a:pt x="204" y="31"/>
                      </a:lnTo>
                      <a:lnTo>
                        <a:pt x="189" y="48"/>
                      </a:lnTo>
                      <a:lnTo>
                        <a:pt x="179" y="64"/>
                      </a:lnTo>
                      <a:lnTo>
                        <a:pt x="177" y="84"/>
                      </a:lnTo>
                      <a:lnTo>
                        <a:pt x="157" y="77"/>
                      </a:lnTo>
                      <a:lnTo>
                        <a:pt x="133" y="80"/>
                      </a:lnTo>
                      <a:lnTo>
                        <a:pt x="114" y="86"/>
                      </a:lnTo>
                      <a:lnTo>
                        <a:pt x="97" y="100"/>
                      </a:lnTo>
                      <a:lnTo>
                        <a:pt x="85" y="119"/>
                      </a:lnTo>
                      <a:lnTo>
                        <a:pt x="80" y="140"/>
                      </a:lnTo>
                      <a:lnTo>
                        <a:pt x="81" y="156"/>
                      </a:lnTo>
                      <a:lnTo>
                        <a:pt x="70" y="154"/>
                      </a:lnTo>
                      <a:lnTo>
                        <a:pt x="56" y="158"/>
                      </a:lnTo>
                      <a:lnTo>
                        <a:pt x="42" y="165"/>
                      </a:lnTo>
                      <a:lnTo>
                        <a:pt x="30" y="173"/>
                      </a:lnTo>
                      <a:lnTo>
                        <a:pt x="23" y="181"/>
                      </a:lnTo>
                      <a:lnTo>
                        <a:pt x="16" y="190"/>
                      </a:lnTo>
                      <a:lnTo>
                        <a:pt x="9" y="202"/>
                      </a:lnTo>
                      <a:lnTo>
                        <a:pt x="5" y="216"/>
                      </a:lnTo>
                      <a:lnTo>
                        <a:pt x="4" y="227"/>
                      </a:lnTo>
                      <a:lnTo>
                        <a:pt x="6" y="239"/>
                      </a:lnTo>
                      <a:lnTo>
                        <a:pt x="11" y="254"/>
                      </a:lnTo>
                      <a:lnTo>
                        <a:pt x="5" y="269"/>
                      </a:lnTo>
                      <a:lnTo>
                        <a:pt x="2" y="282"/>
                      </a:lnTo>
                      <a:lnTo>
                        <a:pt x="1" y="298"/>
                      </a:lnTo>
                      <a:lnTo>
                        <a:pt x="4" y="316"/>
                      </a:lnTo>
                      <a:lnTo>
                        <a:pt x="7" y="327"/>
                      </a:lnTo>
                      <a:lnTo>
                        <a:pt x="14" y="340"/>
                      </a:lnTo>
                      <a:lnTo>
                        <a:pt x="4" y="358"/>
                      </a:lnTo>
                      <a:lnTo>
                        <a:pt x="1" y="370"/>
                      </a:lnTo>
                      <a:lnTo>
                        <a:pt x="0" y="386"/>
                      </a:lnTo>
                      <a:lnTo>
                        <a:pt x="2" y="403"/>
                      </a:lnTo>
                      <a:lnTo>
                        <a:pt x="8" y="422"/>
                      </a:lnTo>
                      <a:lnTo>
                        <a:pt x="16" y="435"/>
                      </a:lnTo>
                      <a:lnTo>
                        <a:pt x="28" y="447"/>
                      </a:lnTo>
                      <a:lnTo>
                        <a:pt x="48" y="460"/>
                      </a:lnTo>
                      <a:lnTo>
                        <a:pt x="70" y="464"/>
                      </a:lnTo>
                      <a:lnTo>
                        <a:pt x="89" y="461"/>
                      </a:lnTo>
                      <a:lnTo>
                        <a:pt x="102" y="454"/>
                      </a:lnTo>
                      <a:lnTo>
                        <a:pt x="110" y="467"/>
                      </a:lnTo>
                      <a:lnTo>
                        <a:pt x="120" y="477"/>
                      </a:lnTo>
                      <a:lnTo>
                        <a:pt x="128" y="484"/>
                      </a:lnTo>
                      <a:lnTo>
                        <a:pt x="143" y="493"/>
                      </a:lnTo>
                      <a:lnTo>
                        <a:pt x="157" y="499"/>
                      </a:lnTo>
                      <a:lnTo>
                        <a:pt x="177" y="503"/>
                      </a:lnTo>
                      <a:lnTo>
                        <a:pt x="196" y="502"/>
                      </a:lnTo>
                      <a:lnTo>
                        <a:pt x="216" y="496"/>
                      </a:lnTo>
                      <a:lnTo>
                        <a:pt x="233" y="486"/>
                      </a:lnTo>
                      <a:lnTo>
                        <a:pt x="243" y="504"/>
                      </a:lnTo>
                      <a:lnTo>
                        <a:pt x="252" y="514"/>
                      </a:lnTo>
                      <a:lnTo>
                        <a:pt x="265" y="523"/>
                      </a:lnTo>
                      <a:lnTo>
                        <a:pt x="279" y="530"/>
                      </a:lnTo>
                      <a:lnTo>
                        <a:pt x="295" y="533"/>
                      </a:lnTo>
                      <a:lnTo>
                        <a:pt x="309" y="533"/>
                      </a:lnTo>
                      <a:lnTo>
                        <a:pt x="323" y="530"/>
                      </a:lnTo>
                      <a:lnTo>
                        <a:pt x="341" y="521"/>
                      </a:lnTo>
                      <a:lnTo>
                        <a:pt x="351" y="512"/>
                      </a:lnTo>
                      <a:lnTo>
                        <a:pt x="360" y="523"/>
                      </a:lnTo>
                      <a:lnTo>
                        <a:pt x="370" y="530"/>
                      </a:lnTo>
                      <a:lnTo>
                        <a:pt x="382" y="536"/>
                      </a:lnTo>
                      <a:lnTo>
                        <a:pt x="400" y="541"/>
                      </a:lnTo>
                      <a:lnTo>
                        <a:pt x="418" y="540"/>
                      </a:lnTo>
                      <a:lnTo>
                        <a:pt x="437" y="534"/>
                      </a:lnTo>
                      <a:lnTo>
                        <a:pt x="450" y="526"/>
                      </a:lnTo>
                      <a:lnTo>
                        <a:pt x="463" y="511"/>
                      </a:lnTo>
                      <a:lnTo>
                        <a:pt x="471" y="496"/>
                      </a:lnTo>
                      <a:lnTo>
                        <a:pt x="485" y="502"/>
                      </a:lnTo>
                      <a:lnTo>
                        <a:pt x="502" y="505"/>
                      </a:lnTo>
                      <a:lnTo>
                        <a:pt x="521" y="504"/>
                      </a:lnTo>
                      <a:lnTo>
                        <a:pt x="538" y="497"/>
                      </a:lnTo>
                      <a:lnTo>
                        <a:pt x="550" y="488"/>
                      </a:lnTo>
                      <a:lnTo>
                        <a:pt x="561" y="477"/>
                      </a:lnTo>
                      <a:lnTo>
                        <a:pt x="570" y="463"/>
                      </a:lnTo>
                      <a:lnTo>
                        <a:pt x="572" y="447"/>
                      </a:lnTo>
                      <a:lnTo>
                        <a:pt x="581" y="451"/>
                      </a:lnTo>
                      <a:lnTo>
                        <a:pt x="597" y="452"/>
                      </a:lnTo>
                      <a:lnTo>
                        <a:pt x="614" y="447"/>
                      </a:lnTo>
                      <a:lnTo>
                        <a:pt x="631" y="437"/>
                      </a:lnTo>
                      <a:lnTo>
                        <a:pt x="644" y="423"/>
                      </a:lnTo>
                      <a:lnTo>
                        <a:pt x="654" y="405"/>
                      </a:lnTo>
                      <a:lnTo>
                        <a:pt x="660" y="386"/>
                      </a:lnTo>
                      <a:lnTo>
                        <a:pt x="662" y="361"/>
                      </a:lnTo>
                      <a:lnTo>
                        <a:pt x="661" y="344"/>
                      </a:lnTo>
                      <a:lnTo>
                        <a:pt x="656" y="318"/>
                      </a:lnTo>
                      <a:lnTo>
                        <a:pt x="668" y="303"/>
                      </a:lnTo>
                      <a:lnTo>
                        <a:pt x="674" y="284"/>
                      </a:lnTo>
                      <a:lnTo>
                        <a:pt x="677" y="264"/>
                      </a:lnTo>
                      <a:lnTo>
                        <a:pt x="677" y="243"/>
                      </a:lnTo>
                      <a:lnTo>
                        <a:pt x="673" y="220"/>
                      </a:lnTo>
                      <a:lnTo>
                        <a:pt x="665" y="203"/>
                      </a:lnTo>
                      <a:lnTo>
                        <a:pt x="652" y="185"/>
                      </a:lnTo>
                      <a:lnTo>
                        <a:pt x="637" y="171"/>
                      </a:lnTo>
                      <a:lnTo>
                        <a:pt x="621" y="158"/>
                      </a:lnTo>
                      <a:lnTo>
                        <a:pt x="599" y="149"/>
                      </a:lnTo>
                      <a:lnTo>
                        <a:pt x="579" y="144"/>
                      </a:lnTo>
                      <a:lnTo>
                        <a:pt x="570" y="142"/>
                      </a:lnTo>
                      <a:lnTo>
                        <a:pt x="569" y="128"/>
                      </a:lnTo>
                    </a:path>
                  </a:pathLst>
                </a:custGeom>
                <a:solidFill>
                  <a:srgbClr val="FFFFFF"/>
                </a:solidFill>
                <a:ln w="12700" cap="rnd" cmpd="sng">
                  <a:solidFill>
                    <a:srgbClr val="000000">
                      <a:alpha val="100000"/>
                    </a:srgbClr>
                  </a:solidFill>
                  <a:prstDash val="solid"/>
                  <a:headEnd type="none" w="med" len="med"/>
                  <a:tailEnd type="none" w="med" len="med"/>
                </a:ln>
              </p:spPr>
              <p:txBody>
                <a:bodyPr/>
                <a:p>
                  <a:endParaRPr lang="zh-CN" altLang="en-US"/>
                </a:p>
              </p:txBody>
            </p:sp>
            <p:sp>
              <p:nvSpPr>
                <p:cNvPr id="333833" name="椭圆 333832"/>
                <p:cNvSpPr/>
                <p:nvPr/>
              </p:nvSpPr>
              <p:spPr>
                <a:xfrm>
                  <a:off x="4818" y="2932"/>
                  <a:ext cx="95" cy="70"/>
                </a:xfrm>
                <a:prstGeom prst="ellipse">
                  <a:avLst/>
                </a:prstGeom>
                <a:solidFill>
                  <a:srgbClr val="FFFFFF"/>
                </a:solidFill>
                <a:ln w="12700" cap="flat" cmpd="sng">
                  <a:solidFill>
                    <a:srgbClr val="000000"/>
                  </a:solidFill>
                  <a:prstDash val="solid"/>
                  <a:headEnd type="none" w="med" len="med"/>
                  <a:tailEnd type="none" w="med" len="med"/>
                </a:ln>
              </p:spPr>
              <p:txBody>
                <a:bodyPr/>
                <a:p>
                  <a:endParaRPr lang="zh-CN" altLang="en-US"/>
                </a:p>
              </p:txBody>
            </p:sp>
            <p:sp>
              <p:nvSpPr>
                <p:cNvPr id="333834" name="椭圆 333833"/>
                <p:cNvSpPr/>
                <p:nvPr/>
              </p:nvSpPr>
              <p:spPr>
                <a:xfrm>
                  <a:off x="4884" y="3029"/>
                  <a:ext cx="70" cy="43"/>
                </a:xfrm>
                <a:prstGeom prst="ellipse">
                  <a:avLst/>
                </a:prstGeom>
                <a:solidFill>
                  <a:srgbClr val="FFFFFF"/>
                </a:solidFill>
                <a:ln w="12700" cap="flat" cmpd="sng">
                  <a:solidFill>
                    <a:srgbClr val="000000"/>
                  </a:solidFill>
                  <a:prstDash val="solid"/>
                  <a:headEnd type="none" w="med" len="med"/>
                  <a:tailEnd type="none" w="med" len="med"/>
                </a:ln>
              </p:spPr>
              <p:txBody>
                <a:bodyPr/>
                <a:p>
                  <a:endParaRPr lang="zh-CN" altLang="en-US"/>
                </a:p>
              </p:txBody>
            </p:sp>
            <p:sp>
              <p:nvSpPr>
                <p:cNvPr id="333835" name="椭圆 333834"/>
                <p:cNvSpPr/>
                <p:nvPr/>
              </p:nvSpPr>
              <p:spPr>
                <a:xfrm>
                  <a:off x="4932" y="3088"/>
                  <a:ext cx="37" cy="35"/>
                </a:xfrm>
                <a:prstGeom prst="ellipse">
                  <a:avLst/>
                </a:prstGeom>
                <a:solidFill>
                  <a:srgbClr val="FFFFFF"/>
                </a:solidFill>
                <a:ln w="12700" cap="flat" cmpd="sng">
                  <a:solidFill>
                    <a:srgbClr val="000000"/>
                  </a:solidFill>
                  <a:prstDash val="solid"/>
                  <a:headEnd type="none" w="med" len="med"/>
                  <a:tailEnd type="none" w="med" len="med"/>
                </a:ln>
              </p:spPr>
              <p:txBody>
                <a:bodyPr/>
                <a:p>
                  <a:endParaRPr lang="zh-CN" altLang="en-US"/>
                </a:p>
              </p:txBody>
            </p:sp>
          </p:grpSp>
        </p:grpSp>
        <p:sp>
          <p:nvSpPr>
            <p:cNvPr id="333836" name="矩形 333835"/>
            <p:cNvSpPr/>
            <p:nvPr/>
          </p:nvSpPr>
          <p:spPr>
            <a:xfrm>
              <a:off x="4356" y="2575"/>
              <a:ext cx="565" cy="273"/>
            </a:xfrm>
            <a:prstGeom prst="rect">
              <a:avLst/>
            </a:prstGeom>
            <a:noFill/>
            <a:ln w="12700">
              <a:noFill/>
            </a:ln>
          </p:spPr>
          <p:txBody>
            <a:bodyPr wrap="none" lIns="90488" tIns="44450" rIns="90488" bIns="44450" anchor="ctr" anchorCtr="0"/>
            <a:p>
              <a:pPr algn="ctr" eaLnBrk="0" hangingPunct="0"/>
              <a:r>
                <a:rPr lang="zh-CN" altLang="en-US" b="1" dirty="0">
                  <a:solidFill>
                    <a:srgbClr val="FF33CC"/>
                  </a:solidFill>
                  <a:effectLst>
                    <a:outerShdw blurRad="38100" dist="38100" dir="2700000">
                      <a:srgbClr val="C0C0C0"/>
                    </a:outerShdw>
                  </a:effectLst>
                  <a:latin typeface="Times New Roman" panose="02020603050405020304" pitchFamily="18" charset="0"/>
                  <a:ea typeface="黑体" pitchFamily="2" charset="-122"/>
                </a:rPr>
                <a:t>五个要素</a:t>
              </a:r>
              <a:endParaRPr lang="zh-CN" altLang="en-US" b="1" dirty="0">
                <a:solidFill>
                  <a:srgbClr val="FF33CC"/>
                </a:solidFill>
                <a:effectLst>
                  <a:outerShdw blurRad="38100" dist="38100" dir="2700000">
                    <a:srgbClr val="C0C0C0"/>
                  </a:outerShdw>
                </a:effectLst>
                <a:latin typeface="Times New Roman" panose="02020603050405020304" pitchFamily="18" charset="0"/>
                <a:ea typeface="黑体"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33828"/>
                                        </p:tgtEl>
                                        <p:attrNameLst>
                                          <p:attrName>style.visibility</p:attrName>
                                        </p:attrNameLst>
                                      </p:cBhvr>
                                      <p:to>
                                        <p:strVal val="visible"/>
                                      </p:to>
                                    </p:set>
                                    <p:animEffect transition="in" filter="dissolve">
                                      <p:cBhvr>
                                        <p:cTn id="7" dur="500"/>
                                        <p:tgtEl>
                                          <p:spTgt spid="333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95266" name="组合 395265"/>
          <p:cNvGrpSpPr/>
          <p:nvPr/>
        </p:nvGrpSpPr>
        <p:grpSpPr>
          <a:xfrm>
            <a:off x="823913" y="1330325"/>
            <a:ext cx="7515225" cy="4945063"/>
            <a:chOff x="519" y="838"/>
            <a:chExt cx="4734" cy="3115"/>
          </a:xfrm>
        </p:grpSpPr>
        <p:sp>
          <p:nvSpPr>
            <p:cNvPr id="395267" name="直接连接符 395266"/>
            <p:cNvSpPr/>
            <p:nvPr/>
          </p:nvSpPr>
          <p:spPr>
            <a:xfrm>
              <a:off x="1083" y="838"/>
              <a:ext cx="6" cy="3115"/>
            </a:xfrm>
            <a:prstGeom prst="line">
              <a:avLst/>
            </a:prstGeom>
            <a:ln w="38100" cap="flat" cmpd="sng">
              <a:solidFill>
                <a:schemeClr val="tx1"/>
              </a:solidFill>
              <a:prstDash val="solid"/>
              <a:headEnd type="stealth" w="med" len="lg"/>
              <a:tailEnd type="stealth" w="med" len="lg"/>
            </a:ln>
          </p:spPr>
        </p:sp>
        <p:sp>
          <p:nvSpPr>
            <p:cNvPr id="395268" name="矩形 395267"/>
            <p:cNvSpPr/>
            <p:nvPr/>
          </p:nvSpPr>
          <p:spPr>
            <a:xfrm>
              <a:off x="519" y="2120"/>
              <a:ext cx="1127" cy="276"/>
            </a:xfrm>
            <a:prstGeom prst="rect">
              <a:avLst/>
            </a:prstGeom>
            <a:gradFill rotWithShape="0">
              <a:gsLst>
                <a:gs pos="0">
                  <a:schemeClr val="accent2"/>
                </a:gs>
                <a:gs pos="50000">
                  <a:srgbClr val="FFFFFF"/>
                </a:gs>
                <a:gs pos="100000">
                  <a:schemeClr val="accent2"/>
                </a:gs>
              </a:gsLst>
              <a:lin ang="0" scaled="1"/>
              <a:tileRect/>
            </a:gradFill>
            <a:ln w="12700" cap="rnd" cmpd="sng">
              <a:solidFill>
                <a:srgbClr val="A50021"/>
              </a:solidFill>
              <a:prstDash val="solid"/>
              <a:miter/>
              <a:headEnd type="none" w="med" len="med"/>
              <a:tailEnd type="none" w="med" len="med"/>
            </a:ln>
          </p:spPr>
          <p:txBody>
            <a:bodyPr/>
            <a:p>
              <a:pPr algn="ctr" defTabSz="933450" eaLnBrk="0" hangingPunct="0">
                <a:spcBef>
                  <a:spcPct val="50000"/>
                </a:spcBef>
              </a:pPr>
              <a:r>
                <a:rPr lang="zh-CN" altLang="en-US" sz="2000" b="1" dirty="0">
                  <a:latin typeface="Arial" panose="020B0604020202020204" pitchFamily="34" charset="0"/>
                  <a:ea typeface="幼圆" pitchFamily="49" charset="-122"/>
                </a:rPr>
                <a:t>信息与沟通</a:t>
              </a:r>
              <a:endParaRPr lang="zh-CN" altLang="en-US" sz="2000" b="1" dirty="0">
                <a:latin typeface="Arial" panose="020B0604020202020204" pitchFamily="34" charset="0"/>
                <a:ea typeface="幼圆" pitchFamily="49" charset="-122"/>
              </a:endParaRPr>
            </a:p>
          </p:txBody>
        </p:sp>
        <p:sp>
          <p:nvSpPr>
            <p:cNvPr id="395269" name="矩形 395268"/>
            <p:cNvSpPr/>
            <p:nvPr/>
          </p:nvSpPr>
          <p:spPr>
            <a:xfrm>
              <a:off x="2191" y="3624"/>
              <a:ext cx="1701" cy="257"/>
            </a:xfrm>
            <a:prstGeom prst="rect">
              <a:avLst/>
            </a:prstGeom>
            <a:solidFill>
              <a:schemeClr val="accent2"/>
            </a:solidFill>
            <a:ln w="9525" cap="flat" cmpd="sng">
              <a:solidFill>
                <a:srgbClr val="A50021"/>
              </a:solidFill>
              <a:prstDash val="solid"/>
              <a:miter/>
              <a:headEnd type="none" w="med" len="med"/>
              <a:tailEnd type="none" w="med" len="med"/>
            </a:ln>
          </p:spPr>
          <p:txBody>
            <a:bodyPr/>
            <a:p>
              <a:endParaRPr lang="zh-CN" altLang="en-US"/>
            </a:p>
          </p:txBody>
        </p:sp>
        <p:sp>
          <p:nvSpPr>
            <p:cNvPr id="395270" name="矩形 395269"/>
            <p:cNvSpPr/>
            <p:nvPr/>
          </p:nvSpPr>
          <p:spPr>
            <a:xfrm>
              <a:off x="2191" y="3624"/>
              <a:ext cx="1701" cy="257"/>
            </a:xfrm>
            <a:prstGeom prst="rect">
              <a:avLst/>
            </a:prstGeom>
            <a:solidFill>
              <a:schemeClr val="accent2"/>
            </a:solidFill>
            <a:ln w="9525" cap="flat" cmpd="sng">
              <a:solidFill>
                <a:srgbClr val="A50021"/>
              </a:solidFill>
              <a:prstDash val="solid"/>
              <a:miter/>
              <a:headEnd type="none" w="med" len="med"/>
              <a:tailEnd type="none" w="med" len="med"/>
            </a:ln>
          </p:spPr>
          <p:txBody>
            <a:bodyPr/>
            <a:p>
              <a:endParaRPr lang="zh-CN" altLang="en-US"/>
            </a:p>
          </p:txBody>
        </p:sp>
        <p:sp>
          <p:nvSpPr>
            <p:cNvPr id="395271" name="任意多边形 395270"/>
            <p:cNvSpPr/>
            <p:nvPr/>
          </p:nvSpPr>
          <p:spPr>
            <a:xfrm>
              <a:off x="1561" y="2826"/>
              <a:ext cx="3188" cy="386"/>
            </a:xfrm>
            <a:custGeom>
              <a:avLst/>
              <a:gdLst/>
              <a:ahLst/>
              <a:cxnLst/>
              <a:pathLst>
                <a:path w="3418" h="432">
                  <a:moveTo>
                    <a:pt x="0" y="431"/>
                  </a:moveTo>
                  <a:lnTo>
                    <a:pt x="3095" y="431"/>
                  </a:lnTo>
                  <a:lnTo>
                    <a:pt x="3417" y="0"/>
                  </a:lnTo>
                  <a:lnTo>
                    <a:pt x="612" y="2"/>
                  </a:lnTo>
                  <a:lnTo>
                    <a:pt x="0" y="431"/>
                  </a:lnTo>
                </a:path>
              </a:pathLst>
            </a:custGeom>
            <a:solidFill>
              <a:schemeClr val="accent2"/>
            </a:solidFill>
            <a:ln w="12700" cap="rnd" cmpd="sng">
              <a:solidFill>
                <a:srgbClr val="A50021">
                  <a:alpha val="100000"/>
                </a:srgbClr>
              </a:solidFill>
              <a:prstDash val="solid"/>
              <a:headEnd type="none" w="med" len="med"/>
              <a:tailEnd type="none" w="med" len="med"/>
            </a:ln>
          </p:spPr>
          <p:txBody>
            <a:bodyPr/>
            <a:p>
              <a:endParaRPr lang="zh-CN" altLang="en-US"/>
            </a:p>
          </p:txBody>
        </p:sp>
        <p:sp>
          <p:nvSpPr>
            <p:cNvPr id="395272" name="任意多边形 395271"/>
            <p:cNvSpPr/>
            <p:nvPr/>
          </p:nvSpPr>
          <p:spPr>
            <a:xfrm>
              <a:off x="4448" y="2826"/>
              <a:ext cx="805" cy="1095"/>
            </a:xfrm>
            <a:custGeom>
              <a:avLst/>
              <a:gdLst/>
              <a:ahLst/>
              <a:cxnLst/>
              <a:pathLst>
                <a:path w="863" h="1225">
                  <a:moveTo>
                    <a:pt x="440" y="1224"/>
                  </a:moveTo>
                  <a:lnTo>
                    <a:pt x="0" y="429"/>
                  </a:lnTo>
                  <a:lnTo>
                    <a:pt x="322" y="0"/>
                  </a:lnTo>
                  <a:lnTo>
                    <a:pt x="862" y="675"/>
                  </a:lnTo>
                  <a:lnTo>
                    <a:pt x="440" y="1224"/>
                  </a:lnTo>
                </a:path>
              </a:pathLst>
            </a:custGeom>
            <a:solidFill>
              <a:schemeClr val="accent2"/>
            </a:solidFill>
            <a:ln w="12700" cap="rnd" cmpd="sng">
              <a:solidFill>
                <a:srgbClr val="A50021">
                  <a:alpha val="100000"/>
                </a:srgbClr>
              </a:solidFill>
              <a:prstDash val="solid"/>
              <a:headEnd type="none" w="med" len="med"/>
              <a:tailEnd type="none" w="med" len="med"/>
            </a:ln>
          </p:spPr>
          <p:txBody>
            <a:bodyPr/>
            <a:p>
              <a:endParaRPr lang="zh-CN" altLang="en-US"/>
            </a:p>
          </p:txBody>
        </p:sp>
        <p:sp>
          <p:nvSpPr>
            <p:cNvPr id="395273" name="任意多边形 395272"/>
            <p:cNvSpPr/>
            <p:nvPr/>
          </p:nvSpPr>
          <p:spPr>
            <a:xfrm>
              <a:off x="1156" y="3210"/>
              <a:ext cx="3703" cy="711"/>
            </a:xfrm>
            <a:custGeom>
              <a:avLst/>
              <a:gdLst/>
              <a:ahLst/>
              <a:cxnLst/>
              <a:pathLst>
                <a:path w="3970" h="796">
                  <a:moveTo>
                    <a:pt x="0" y="795"/>
                  </a:moveTo>
                  <a:lnTo>
                    <a:pt x="3969" y="795"/>
                  </a:lnTo>
                  <a:lnTo>
                    <a:pt x="3529" y="0"/>
                  </a:lnTo>
                  <a:lnTo>
                    <a:pt x="436" y="0"/>
                  </a:lnTo>
                  <a:lnTo>
                    <a:pt x="0" y="795"/>
                  </a:lnTo>
                </a:path>
              </a:pathLst>
            </a:custGeom>
            <a:gradFill rotWithShape="0">
              <a:gsLst>
                <a:gs pos="0">
                  <a:schemeClr val="accent2"/>
                </a:gs>
                <a:gs pos="50000">
                  <a:srgbClr val="FFFFFF">
                    <a:alpha val="100000"/>
                  </a:srgbClr>
                </a:gs>
                <a:gs pos="100000">
                  <a:schemeClr val="accent2"/>
                </a:gs>
              </a:gsLst>
              <a:lin ang="0" scaled="1"/>
              <a:tileRect/>
            </a:gradFill>
            <a:ln w="12700" cap="rnd" cmpd="sng">
              <a:solidFill>
                <a:srgbClr val="A50021">
                  <a:alpha val="100000"/>
                </a:srgbClr>
              </a:solidFill>
              <a:prstDash val="solid"/>
              <a:headEnd type="none" w="med" len="med"/>
              <a:tailEnd type="none" w="med" len="med"/>
            </a:ln>
          </p:spPr>
          <p:txBody>
            <a:bodyPr/>
            <a:p>
              <a:endParaRPr lang="zh-CN" altLang="en-US"/>
            </a:p>
          </p:txBody>
        </p:sp>
        <p:sp>
          <p:nvSpPr>
            <p:cNvPr id="395274" name="矩形 395273"/>
            <p:cNvSpPr/>
            <p:nvPr/>
          </p:nvSpPr>
          <p:spPr>
            <a:xfrm>
              <a:off x="2283" y="3580"/>
              <a:ext cx="1520" cy="290"/>
            </a:xfrm>
            <a:prstGeom prst="rect">
              <a:avLst/>
            </a:prstGeom>
            <a:noFill/>
            <a:ln w="9525">
              <a:noFill/>
            </a:ln>
          </p:spPr>
          <p:txBody>
            <a:bodyPr lIns="93944" tIns="46973" rIns="93944" bIns="46973">
              <a:spAutoFit/>
            </a:bodyPr>
            <a:p>
              <a:pPr algn="ctr" defTabSz="933450" eaLnBrk="0" hangingPunct="0">
                <a:spcBef>
                  <a:spcPct val="50000"/>
                </a:spcBef>
              </a:pPr>
              <a:r>
                <a:rPr lang="zh-CN" altLang="en-US" sz="2400" b="1" dirty="0">
                  <a:latin typeface="幼圆" pitchFamily="49" charset="-122"/>
                  <a:ea typeface="幼圆" pitchFamily="49" charset="-122"/>
                </a:rPr>
                <a:t>控 制 环 境</a:t>
              </a:r>
              <a:endParaRPr lang="zh-CN" altLang="en-US" sz="2400" b="1" dirty="0">
                <a:latin typeface="幼圆" pitchFamily="49" charset="-122"/>
                <a:ea typeface="幼圆" pitchFamily="49" charset="-122"/>
              </a:endParaRPr>
            </a:p>
          </p:txBody>
        </p:sp>
        <p:sp>
          <p:nvSpPr>
            <p:cNvPr id="395275" name="任意多边形 395274"/>
            <p:cNvSpPr/>
            <p:nvPr/>
          </p:nvSpPr>
          <p:spPr>
            <a:xfrm>
              <a:off x="3973" y="2175"/>
              <a:ext cx="705" cy="949"/>
            </a:xfrm>
            <a:custGeom>
              <a:avLst/>
              <a:gdLst/>
              <a:ahLst/>
              <a:cxnLst/>
              <a:pathLst>
                <a:path w="756" h="1061">
                  <a:moveTo>
                    <a:pt x="0" y="289"/>
                  </a:moveTo>
                  <a:lnTo>
                    <a:pt x="448" y="1060"/>
                  </a:lnTo>
                  <a:lnTo>
                    <a:pt x="755" y="666"/>
                  </a:lnTo>
                  <a:lnTo>
                    <a:pt x="217" y="0"/>
                  </a:lnTo>
                  <a:lnTo>
                    <a:pt x="0" y="289"/>
                  </a:lnTo>
                </a:path>
              </a:pathLst>
            </a:custGeom>
            <a:solidFill>
              <a:schemeClr val="accent2"/>
            </a:solidFill>
            <a:ln w="12700" cap="rnd" cmpd="sng">
              <a:solidFill>
                <a:srgbClr val="A50021">
                  <a:alpha val="100000"/>
                </a:srgbClr>
              </a:solidFill>
              <a:prstDash val="solid"/>
              <a:headEnd type="none" w="med" len="med"/>
              <a:tailEnd type="none" w="med" len="med"/>
            </a:ln>
          </p:spPr>
          <p:txBody>
            <a:bodyPr/>
            <a:p>
              <a:endParaRPr lang="zh-CN" altLang="en-US"/>
            </a:p>
          </p:txBody>
        </p:sp>
        <p:sp>
          <p:nvSpPr>
            <p:cNvPr id="395276" name="任意多边形 395275"/>
            <p:cNvSpPr/>
            <p:nvPr/>
          </p:nvSpPr>
          <p:spPr>
            <a:xfrm>
              <a:off x="2044" y="2175"/>
              <a:ext cx="2129" cy="259"/>
            </a:xfrm>
            <a:custGeom>
              <a:avLst/>
              <a:gdLst/>
              <a:ahLst/>
              <a:cxnLst/>
              <a:pathLst>
                <a:path w="2283" h="289">
                  <a:moveTo>
                    <a:pt x="0" y="288"/>
                  </a:moveTo>
                  <a:lnTo>
                    <a:pt x="2065" y="288"/>
                  </a:lnTo>
                  <a:lnTo>
                    <a:pt x="2282" y="0"/>
                  </a:lnTo>
                  <a:lnTo>
                    <a:pt x="577" y="0"/>
                  </a:lnTo>
                  <a:lnTo>
                    <a:pt x="0" y="288"/>
                  </a:lnTo>
                </a:path>
              </a:pathLst>
            </a:custGeom>
            <a:solidFill>
              <a:schemeClr val="accent2"/>
            </a:solidFill>
            <a:ln w="12700" cap="rnd" cmpd="sng">
              <a:solidFill>
                <a:srgbClr val="A50021">
                  <a:alpha val="100000"/>
                </a:srgbClr>
              </a:solidFill>
              <a:prstDash val="solid"/>
              <a:headEnd type="none" w="med" len="med"/>
              <a:tailEnd type="none" w="med" len="med"/>
            </a:ln>
          </p:spPr>
          <p:txBody>
            <a:bodyPr/>
            <a:p>
              <a:endParaRPr lang="zh-CN" altLang="en-US"/>
            </a:p>
          </p:txBody>
        </p:sp>
        <p:sp>
          <p:nvSpPr>
            <p:cNvPr id="395277" name="任意多边形 395276"/>
            <p:cNvSpPr/>
            <p:nvPr/>
          </p:nvSpPr>
          <p:spPr>
            <a:xfrm>
              <a:off x="1635" y="2433"/>
              <a:ext cx="2755" cy="692"/>
            </a:xfrm>
            <a:custGeom>
              <a:avLst/>
              <a:gdLst/>
              <a:ahLst/>
              <a:cxnLst/>
              <a:pathLst>
                <a:path w="2954" h="774">
                  <a:moveTo>
                    <a:pt x="0" y="773"/>
                  </a:moveTo>
                  <a:lnTo>
                    <a:pt x="2953" y="773"/>
                  </a:lnTo>
                  <a:lnTo>
                    <a:pt x="2505" y="0"/>
                  </a:lnTo>
                  <a:lnTo>
                    <a:pt x="440" y="0"/>
                  </a:lnTo>
                  <a:lnTo>
                    <a:pt x="0" y="773"/>
                  </a:lnTo>
                </a:path>
              </a:pathLst>
            </a:custGeom>
            <a:gradFill rotWithShape="0">
              <a:gsLst>
                <a:gs pos="0">
                  <a:schemeClr val="accent2"/>
                </a:gs>
                <a:gs pos="50000">
                  <a:srgbClr val="FFFFFF">
                    <a:alpha val="100000"/>
                  </a:srgbClr>
                </a:gs>
                <a:gs pos="100000">
                  <a:schemeClr val="accent2"/>
                </a:gs>
              </a:gsLst>
              <a:lin ang="0" scaled="1"/>
              <a:tileRect/>
            </a:gradFill>
            <a:ln w="12700" cap="rnd" cmpd="sng">
              <a:solidFill>
                <a:srgbClr val="A50021">
                  <a:alpha val="100000"/>
                </a:srgbClr>
              </a:solidFill>
              <a:prstDash val="solid"/>
              <a:headEnd type="none" w="med" len="med"/>
              <a:tailEnd type="none" w="med" len="med"/>
            </a:ln>
          </p:spPr>
          <p:txBody>
            <a:bodyPr/>
            <a:p>
              <a:endParaRPr lang="zh-CN" altLang="en-US"/>
            </a:p>
          </p:txBody>
        </p:sp>
        <p:sp>
          <p:nvSpPr>
            <p:cNvPr id="395278" name="矩形 395277"/>
            <p:cNvSpPr/>
            <p:nvPr/>
          </p:nvSpPr>
          <p:spPr>
            <a:xfrm>
              <a:off x="2400" y="2784"/>
              <a:ext cx="1314" cy="290"/>
            </a:xfrm>
            <a:prstGeom prst="rect">
              <a:avLst/>
            </a:prstGeom>
            <a:noFill/>
            <a:ln w="9525">
              <a:noFill/>
            </a:ln>
          </p:spPr>
          <p:txBody>
            <a:bodyPr lIns="93944" tIns="46973" rIns="93944" bIns="46973">
              <a:spAutoFit/>
            </a:bodyPr>
            <a:p>
              <a:pPr algn="ctr" defTabSz="933450" eaLnBrk="0" hangingPunct="0">
                <a:spcBef>
                  <a:spcPct val="50000"/>
                </a:spcBef>
              </a:pPr>
              <a:r>
                <a:rPr lang="zh-CN" altLang="en-US" sz="2400" b="1" dirty="0">
                  <a:latin typeface="幼圆" pitchFamily="49" charset="-122"/>
                  <a:ea typeface="幼圆" pitchFamily="49" charset="-122"/>
                </a:rPr>
                <a:t>风 险 评 估</a:t>
              </a:r>
              <a:endParaRPr lang="zh-CN" altLang="en-US" sz="2400" b="1" dirty="0">
                <a:latin typeface="幼圆" pitchFamily="49" charset="-122"/>
                <a:ea typeface="幼圆" pitchFamily="49" charset="-122"/>
              </a:endParaRPr>
            </a:p>
          </p:txBody>
        </p:sp>
        <p:sp>
          <p:nvSpPr>
            <p:cNvPr id="395279" name="任意多边形 395278"/>
            <p:cNvSpPr/>
            <p:nvPr/>
          </p:nvSpPr>
          <p:spPr>
            <a:xfrm>
              <a:off x="3497" y="1494"/>
              <a:ext cx="606" cy="828"/>
            </a:xfrm>
            <a:custGeom>
              <a:avLst/>
              <a:gdLst/>
              <a:ahLst/>
              <a:cxnLst/>
              <a:pathLst>
                <a:path w="650" h="927">
                  <a:moveTo>
                    <a:pt x="444" y="926"/>
                  </a:moveTo>
                  <a:lnTo>
                    <a:pt x="649" y="661"/>
                  </a:lnTo>
                  <a:lnTo>
                    <a:pt x="112" y="0"/>
                  </a:lnTo>
                  <a:lnTo>
                    <a:pt x="0" y="139"/>
                  </a:lnTo>
                  <a:lnTo>
                    <a:pt x="444" y="926"/>
                  </a:lnTo>
                </a:path>
              </a:pathLst>
            </a:custGeom>
            <a:solidFill>
              <a:schemeClr val="accent2"/>
            </a:solidFill>
            <a:ln w="12700" cap="rnd" cmpd="sng">
              <a:solidFill>
                <a:srgbClr val="A50021">
                  <a:alpha val="100000"/>
                </a:srgbClr>
              </a:solidFill>
              <a:prstDash val="solid"/>
              <a:headEnd type="none" w="med" len="med"/>
              <a:tailEnd type="none" w="med" len="med"/>
            </a:ln>
          </p:spPr>
          <p:txBody>
            <a:bodyPr/>
            <a:p>
              <a:endParaRPr lang="zh-CN" altLang="en-US"/>
            </a:p>
          </p:txBody>
        </p:sp>
        <p:sp>
          <p:nvSpPr>
            <p:cNvPr id="395280" name="任意多边形 395279"/>
            <p:cNvSpPr/>
            <p:nvPr/>
          </p:nvSpPr>
          <p:spPr>
            <a:xfrm>
              <a:off x="2537" y="1493"/>
              <a:ext cx="1063" cy="125"/>
            </a:xfrm>
            <a:custGeom>
              <a:avLst/>
              <a:gdLst/>
              <a:ahLst/>
              <a:cxnLst/>
              <a:pathLst>
                <a:path w="1140" h="140">
                  <a:moveTo>
                    <a:pt x="0" y="139"/>
                  </a:moveTo>
                  <a:lnTo>
                    <a:pt x="1026" y="139"/>
                  </a:lnTo>
                  <a:lnTo>
                    <a:pt x="1139" y="0"/>
                  </a:lnTo>
                  <a:lnTo>
                    <a:pt x="355" y="0"/>
                  </a:lnTo>
                  <a:lnTo>
                    <a:pt x="0" y="139"/>
                  </a:lnTo>
                </a:path>
              </a:pathLst>
            </a:custGeom>
            <a:solidFill>
              <a:schemeClr val="accent2"/>
            </a:solidFill>
            <a:ln w="12700" cap="rnd" cmpd="sng">
              <a:solidFill>
                <a:srgbClr val="A50021">
                  <a:alpha val="100000"/>
                </a:srgbClr>
              </a:solidFill>
              <a:prstDash val="solid"/>
              <a:headEnd type="none" w="med" len="med"/>
              <a:tailEnd type="none" w="med" len="med"/>
            </a:ln>
          </p:spPr>
          <p:txBody>
            <a:bodyPr/>
            <a:p>
              <a:endParaRPr lang="zh-CN" altLang="en-US"/>
            </a:p>
          </p:txBody>
        </p:sp>
        <p:sp>
          <p:nvSpPr>
            <p:cNvPr id="395281" name="任意多边形 395280"/>
            <p:cNvSpPr/>
            <p:nvPr/>
          </p:nvSpPr>
          <p:spPr>
            <a:xfrm>
              <a:off x="2119" y="1617"/>
              <a:ext cx="1792" cy="705"/>
            </a:xfrm>
            <a:custGeom>
              <a:avLst/>
              <a:gdLst/>
              <a:ahLst/>
              <a:cxnLst/>
              <a:pathLst>
                <a:path w="1921" h="789">
                  <a:moveTo>
                    <a:pt x="0" y="788"/>
                  </a:moveTo>
                  <a:lnTo>
                    <a:pt x="1920" y="788"/>
                  </a:lnTo>
                  <a:lnTo>
                    <a:pt x="1474" y="0"/>
                  </a:lnTo>
                  <a:lnTo>
                    <a:pt x="448" y="0"/>
                  </a:lnTo>
                  <a:lnTo>
                    <a:pt x="0" y="788"/>
                  </a:lnTo>
                </a:path>
              </a:pathLst>
            </a:custGeom>
            <a:gradFill rotWithShape="0">
              <a:gsLst>
                <a:gs pos="0">
                  <a:schemeClr val="accent2"/>
                </a:gs>
                <a:gs pos="50000">
                  <a:srgbClr val="FFFFFF">
                    <a:alpha val="100000"/>
                  </a:srgbClr>
                </a:gs>
                <a:gs pos="100000">
                  <a:schemeClr val="accent2"/>
                </a:gs>
              </a:gsLst>
              <a:lin ang="0" scaled="1"/>
              <a:tileRect/>
            </a:gradFill>
            <a:ln w="12700" cap="rnd" cmpd="sng">
              <a:solidFill>
                <a:srgbClr val="A50021">
                  <a:alpha val="100000"/>
                </a:srgbClr>
              </a:solidFill>
              <a:prstDash val="solid"/>
              <a:headEnd type="none" w="med" len="med"/>
              <a:tailEnd type="none" w="med" len="med"/>
            </a:ln>
          </p:spPr>
          <p:txBody>
            <a:bodyPr/>
            <a:p>
              <a:endParaRPr lang="zh-CN" altLang="en-US"/>
            </a:p>
          </p:txBody>
        </p:sp>
        <p:sp>
          <p:nvSpPr>
            <p:cNvPr id="395282" name="矩形 395281"/>
            <p:cNvSpPr/>
            <p:nvPr/>
          </p:nvSpPr>
          <p:spPr>
            <a:xfrm>
              <a:off x="2448" y="1968"/>
              <a:ext cx="1183" cy="290"/>
            </a:xfrm>
            <a:prstGeom prst="rect">
              <a:avLst/>
            </a:prstGeom>
            <a:noFill/>
            <a:ln w="9525">
              <a:noFill/>
            </a:ln>
          </p:spPr>
          <p:txBody>
            <a:bodyPr lIns="93944" tIns="46973" rIns="93944" bIns="46973">
              <a:spAutoFit/>
            </a:bodyPr>
            <a:p>
              <a:pPr algn="ctr" defTabSz="933450" eaLnBrk="0" hangingPunct="0">
                <a:spcBef>
                  <a:spcPct val="50000"/>
                </a:spcBef>
              </a:pPr>
              <a:r>
                <a:rPr lang="zh-CN" altLang="en-US" sz="2400" b="1" dirty="0">
                  <a:latin typeface="Arial" panose="020B0604020202020204" pitchFamily="34" charset="0"/>
                  <a:ea typeface="幼圆" pitchFamily="49" charset="-122"/>
                </a:rPr>
                <a:t>控 制 活 动</a:t>
              </a:r>
              <a:endParaRPr lang="zh-CN" altLang="en-US" sz="2400" b="1" dirty="0">
                <a:latin typeface="Arial" panose="020B0604020202020204" pitchFamily="34" charset="0"/>
                <a:ea typeface="幼圆" pitchFamily="49" charset="-122"/>
              </a:endParaRPr>
            </a:p>
          </p:txBody>
        </p:sp>
        <p:sp>
          <p:nvSpPr>
            <p:cNvPr id="395283" name="任意多边形 395282"/>
            <p:cNvSpPr/>
            <p:nvPr/>
          </p:nvSpPr>
          <p:spPr>
            <a:xfrm>
              <a:off x="3019" y="838"/>
              <a:ext cx="511" cy="702"/>
            </a:xfrm>
            <a:custGeom>
              <a:avLst/>
              <a:gdLst/>
              <a:ahLst/>
              <a:cxnLst/>
              <a:pathLst>
                <a:path w="548" h="786">
                  <a:moveTo>
                    <a:pt x="444" y="785"/>
                  </a:moveTo>
                  <a:lnTo>
                    <a:pt x="547" y="663"/>
                  </a:lnTo>
                  <a:lnTo>
                    <a:pt x="0" y="0"/>
                  </a:lnTo>
                  <a:lnTo>
                    <a:pt x="444" y="785"/>
                  </a:lnTo>
                </a:path>
              </a:pathLst>
            </a:custGeom>
            <a:solidFill>
              <a:schemeClr val="accent2"/>
            </a:solidFill>
            <a:ln w="12700" cap="rnd" cmpd="sng">
              <a:solidFill>
                <a:srgbClr val="A50021">
                  <a:alpha val="100000"/>
                </a:srgbClr>
              </a:solidFill>
              <a:prstDash val="solid"/>
              <a:headEnd type="none" w="med" len="med"/>
              <a:tailEnd type="none" w="med" len="med"/>
            </a:ln>
          </p:spPr>
          <p:txBody>
            <a:bodyPr/>
            <a:p>
              <a:endParaRPr lang="zh-CN" altLang="en-US"/>
            </a:p>
          </p:txBody>
        </p:sp>
        <p:sp>
          <p:nvSpPr>
            <p:cNvPr id="395284" name="任意多边形 395283"/>
            <p:cNvSpPr/>
            <p:nvPr/>
          </p:nvSpPr>
          <p:spPr>
            <a:xfrm>
              <a:off x="2604" y="838"/>
              <a:ext cx="828" cy="702"/>
            </a:xfrm>
            <a:custGeom>
              <a:avLst/>
              <a:gdLst/>
              <a:ahLst/>
              <a:cxnLst/>
              <a:pathLst>
                <a:path w="889" h="786">
                  <a:moveTo>
                    <a:pt x="0" y="785"/>
                  </a:moveTo>
                  <a:lnTo>
                    <a:pt x="888" y="785"/>
                  </a:lnTo>
                  <a:lnTo>
                    <a:pt x="445" y="0"/>
                  </a:lnTo>
                  <a:lnTo>
                    <a:pt x="0" y="785"/>
                  </a:lnTo>
                </a:path>
              </a:pathLst>
            </a:custGeom>
            <a:gradFill rotWithShape="0">
              <a:gsLst>
                <a:gs pos="0">
                  <a:schemeClr val="accent2"/>
                </a:gs>
                <a:gs pos="50000">
                  <a:srgbClr val="FFFFFF"/>
                </a:gs>
                <a:gs pos="100000">
                  <a:schemeClr val="accent2"/>
                </a:gs>
              </a:gsLst>
              <a:lin ang="0" scaled="1"/>
              <a:tileRect/>
            </a:gradFill>
            <a:ln w="12700" cap="rnd" cmpd="sng">
              <a:solidFill>
                <a:srgbClr val="A50021">
                  <a:alpha val="100000"/>
                </a:srgbClr>
              </a:solidFill>
              <a:prstDash val="solid"/>
              <a:headEnd type="none" w="med" len="med"/>
              <a:tailEnd type="none" w="med" len="med"/>
            </a:ln>
          </p:spPr>
          <p:txBody>
            <a:bodyPr/>
            <a:p>
              <a:endParaRPr lang="zh-CN" altLang="en-US"/>
            </a:p>
          </p:txBody>
        </p:sp>
        <p:sp>
          <p:nvSpPr>
            <p:cNvPr id="395285" name="矩形 395284"/>
            <p:cNvSpPr/>
            <p:nvPr/>
          </p:nvSpPr>
          <p:spPr>
            <a:xfrm>
              <a:off x="2640" y="1248"/>
              <a:ext cx="778" cy="290"/>
            </a:xfrm>
            <a:prstGeom prst="rect">
              <a:avLst/>
            </a:prstGeom>
            <a:noFill/>
            <a:ln w="9525">
              <a:noFill/>
            </a:ln>
          </p:spPr>
          <p:txBody>
            <a:bodyPr lIns="93944" tIns="46973" rIns="93944" bIns="46973">
              <a:spAutoFit/>
            </a:bodyPr>
            <a:p>
              <a:pPr algn="ctr" defTabSz="933450" eaLnBrk="0" hangingPunct="0">
                <a:spcBef>
                  <a:spcPct val="50000"/>
                </a:spcBef>
              </a:pPr>
              <a:r>
                <a:rPr lang="zh-CN" altLang="en-US" sz="2400" b="1" dirty="0">
                  <a:latin typeface="Arial" panose="020B0604020202020204" pitchFamily="34" charset="0"/>
                  <a:ea typeface="幼圆" pitchFamily="49" charset="-122"/>
                </a:rPr>
                <a:t>监 控</a:t>
              </a:r>
              <a:endParaRPr lang="zh-CN" altLang="en-US" sz="2400" b="1" dirty="0">
                <a:latin typeface="Arial" panose="020B0604020202020204" pitchFamily="34" charset="0"/>
                <a:ea typeface="幼圆" pitchFamily="49" charset="-122"/>
              </a:endParaRPr>
            </a:p>
          </p:txBody>
        </p:sp>
      </p:grpSp>
      <p:sp>
        <p:nvSpPr>
          <p:cNvPr id="395286" name="直接连接符 395285"/>
          <p:cNvSpPr/>
          <p:nvPr/>
        </p:nvSpPr>
        <p:spPr>
          <a:xfrm>
            <a:off x="5486400" y="0"/>
            <a:ext cx="0" cy="457200"/>
          </a:xfrm>
          <a:prstGeom prst="line">
            <a:avLst/>
          </a:prstGeom>
          <a:ln w="9525" cap="flat" cmpd="sng">
            <a:solidFill>
              <a:schemeClr val="accent2"/>
            </a:solidFill>
            <a:prstDash val="solid"/>
            <a:headEnd type="none" w="med" len="med"/>
            <a:tailEnd type="none" w="med" len="med"/>
          </a:ln>
        </p:spPr>
      </p:sp>
      <p:sp>
        <p:nvSpPr>
          <p:cNvPr id="395288" name="矩形 395287"/>
          <p:cNvSpPr/>
          <p:nvPr/>
        </p:nvSpPr>
        <p:spPr>
          <a:xfrm>
            <a:off x="0" y="0"/>
            <a:ext cx="5638800" cy="457200"/>
          </a:xfrm>
          <a:prstGeom prst="rect">
            <a:avLst/>
          </a:prstGeom>
          <a:gradFill rotWithShape="0">
            <a:gsLst>
              <a:gs pos="0">
                <a:schemeClr val="hlink"/>
              </a:gs>
              <a:gs pos="100000">
                <a:schemeClr val="accent2"/>
              </a:gs>
            </a:gsLst>
            <a:path path="shape">
              <a:fillToRect l="50000" t="50000" r="50000" b="50000"/>
            </a:path>
            <a:tileRect/>
          </a:gradFill>
          <a:ln w="9525">
            <a:noFill/>
          </a:ln>
        </p:spPr>
        <p:txBody>
          <a:bodyPr lIns="92075" tIns="46038" rIns="92075" bIns="46038" anchor="ctr" anchorCtr="0"/>
          <a:p>
            <a:pPr eaLnBrk="0" hangingPunct="0"/>
            <a:r>
              <a:rPr lang="en-US" altLang="zh-CN" sz="2400" b="1" dirty="0">
                <a:solidFill>
                  <a:srgbClr val="FFFF00"/>
                </a:solidFill>
                <a:latin typeface="幼圆" pitchFamily="49" charset="-122"/>
                <a:ea typeface="幼圆" pitchFamily="49" charset="-122"/>
              </a:rPr>
              <a:t> </a:t>
            </a:r>
            <a:r>
              <a:rPr lang="zh-CN" altLang="en-US" sz="2400" b="1" dirty="0">
                <a:solidFill>
                  <a:srgbClr val="FFFF00"/>
                </a:solidFill>
                <a:latin typeface="幼圆" pitchFamily="49" charset="-122"/>
                <a:ea typeface="幼圆" pitchFamily="49" charset="-122"/>
              </a:rPr>
              <a:t>内 部 控 制 五 要 素 ：</a:t>
            </a:r>
            <a:endParaRPr lang="zh-CN" altLang="en-US" sz="2400" b="1" dirty="0">
              <a:solidFill>
                <a:srgbClr val="FFFF00"/>
              </a:solidFill>
              <a:latin typeface="幼圆" pitchFamily="49" charset="-122"/>
              <a:ea typeface="幼圆"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95266"/>
                                        </p:tgtEl>
                                        <p:attrNameLst>
                                          <p:attrName>style.visibility</p:attrName>
                                        </p:attrNameLst>
                                      </p:cBhvr>
                                      <p:to>
                                        <p:strVal val="visible"/>
                                      </p:to>
                                    </p:set>
                                    <p:animEffect transition="in" filter="barn(outVertical)">
                                      <p:cBhvr>
                                        <p:cTn id="7" dur="500"/>
                                        <p:tgtEl>
                                          <p:spTgt spid="395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25314" name="组合 525313"/>
          <p:cNvGrpSpPr/>
          <p:nvPr/>
        </p:nvGrpSpPr>
        <p:grpSpPr>
          <a:xfrm>
            <a:off x="0" y="0"/>
            <a:ext cx="9540875" cy="6858000"/>
            <a:chOff x="1152" y="720"/>
            <a:chExt cx="3504" cy="3128"/>
          </a:xfrm>
        </p:grpSpPr>
        <p:pic>
          <p:nvPicPr>
            <p:cNvPr id="525315" name="图片 525314" descr="未标题-1 副本"/>
            <p:cNvPicPr>
              <a:picLocks noChangeAspect="1"/>
            </p:cNvPicPr>
            <p:nvPr/>
          </p:nvPicPr>
          <p:blipFill>
            <a:blip r:embed="rId1"/>
            <a:stretch>
              <a:fillRect/>
            </a:stretch>
          </p:blipFill>
          <p:spPr>
            <a:xfrm>
              <a:off x="1152" y="720"/>
              <a:ext cx="3504" cy="3128"/>
            </a:xfrm>
            <a:prstGeom prst="rect">
              <a:avLst/>
            </a:prstGeom>
            <a:solidFill>
              <a:schemeClr val="bg1"/>
            </a:solidFill>
            <a:ln w="9525">
              <a:noFill/>
            </a:ln>
          </p:spPr>
        </p:pic>
        <p:sp>
          <p:nvSpPr>
            <p:cNvPr id="525316" name="矩形 525315"/>
            <p:cNvSpPr/>
            <p:nvPr/>
          </p:nvSpPr>
          <p:spPr>
            <a:xfrm>
              <a:off x="1824" y="1488"/>
              <a:ext cx="2160" cy="12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algn="ctr"/>
              <a:r>
                <a:rPr lang="zh-CN" altLang="en-US" sz="3600" b="1" dirty="0">
                  <a:solidFill>
                    <a:schemeClr val="tx2"/>
                  </a:solidFill>
                  <a:latin typeface="Arial" panose="020B0604020202020204" pitchFamily="34" charset="0"/>
                  <a:ea typeface="黑体" pitchFamily="2" charset="-122"/>
                </a:rPr>
                <a:t>第三部分</a:t>
              </a:r>
              <a:endParaRPr lang="zh-CN" altLang="en-US" sz="3600" b="1" dirty="0">
                <a:solidFill>
                  <a:schemeClr val="tx2"/>
                </a:solidFill>
                <a:latin typeface="Arial" panose="020B0604020202020204" pitchFamily="34" charset="0"/>
                <a:ea typeface="黑体" pitchFamily="2" charset="-122"/>
              </a:endParaRPr>
            </a:p>
            <a:p>
              <a:pPr algn="ctr"/>
              <a:r>
                <a:rPr lang="zh-CN" altLang="en-US" sz="3600" b="1" dirty="0">
                  <a:solidFill>
                    <a:schemeClr val="tx2"/>
                  </a:solidFill>
                  <a:latin typeface="Arial" panose="020B0604020202020204" pitchFamily="34" charset="0"/>
                  <a:ea typeface="黑体" pitchFamily="2" charset="-122"/>
                </a:rPr>
                <a:t>内部控制环境分析</a:t>
              </a:r>
              <a:endParaRPr lang="zh-CN" altLang="en-US" sz="3600" b="1">
                <a:solidFill>
                  <a:schemeClr val="tx2"/>
                </a:solidFill>
                <a:latin typeface="Arial" panose="020B0604020202020204" pitchFamily="34" charset="0"/>
                <a:ea typeface="黑体" pitchFamily="2" charset="-122"/>
              </a:endParaRPr>
            </a:p>
          </p:txBody>
        </p:sp>
      </p:grpSp>
    </p:spTree>
  </p:cSld>
  <p:clrMapOvr>
    <a:masterClrMapping/>
  </p:clrMapOvr>
  <p:transition spd="med">
    <p:cover dir="l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413699" name="Rectangle 8"/>
          <p:cNvSpPr>
            <a:spLocks noGrp="1"/>
          </p:cNvSpPr>
          <p:nvPr>
            <p:ph type="body" idx="4294967295"/>
          </p:nvPr>
        </p:nvSpPr>
        <p:spPr>
          <a:xfrm>
            <a:off x="468313" y="1773238"/>
            <a:ext cx="8229600" cy="1800225"/>
          </a:xfrm>
          <a:ln/>
        </p:spPr>
        <p:txBody>
          <a:bodyPr vert="horz" wrap="square" lIns="91440" tIns="45720" rIns="91440" bIns="45720" anchor="t" anchorCtr="0"/>
          <a:p>
            <a:r>
              <a:rPr lang="zh-CN" altLang="en-US" sz="2100" dirty="0">
                <a:latin typeface="Times New Roman" panose="02020603050405020304" pitchFamily="18" charset="0"/>
              </a:rPr>
              <a:t>控制环境是组织的基调</a:t>
            </a:r>
            <a:endParaRPr lang="zh-CN" altLang="en-US" sz="2100" dirty="0">
              <a:latin typeface="Times New Roman" panose="02020603050405020304" pitchFamily="18" charset="0"/>
            </a:endParaRPr>
          </a:p>
          <a:p>
            <a:r>
              <a:rPr lang="zh-CN" altLang="en-US" sz="2100" dirty="0">
                <a:latin typeface="Times New Roman" panose="02020603050405020304" pitchFamily="18" charset="0"/>
              </a:rPr>
              <a:t>主导或左右着组织成员的控制理念</a:t>
            </a:r>
            <a:endParaRPr lang="zh-CN" altLang="en-US" sz="2100" dirty="0">
              <a:latin typeface="Times New Roman" panose="02020603050405020304" pitchFamily="18" charset="0"/>
            </a:endParaRPr>
          </a:p>
          <a:p>
            <a:r>
              <a:rPr lang="zh-CN" altLang="en-US" sz="2100" dirty="0">
                <a:latin typeface="Times New Roman" panose="02020603050405020304" pitchFamily="18" charset="0"/>
              </a:rPr>
              <a:t>是其他内部控制要素的基础</a:t>
            </a:r>
            <a:endParaRPr lang="zh-CN" altLang="en-US" sz="2100" dirty="0">
              <a:latin typeface="Times New Roman" panose="02020603050405020304" pitchFamily="18" charset="0"/>
            </a:endParaRPr>
          </a:p>
          <a:p>
            <a:r>
              <a:rPr lang="zh-CN" altLang="en-US" sz="2100" dirty="0">
                <a:latin typeface="Times New Roman" panose="02020603050405020304" pitchFamily="18" charset="0"/>
              </a:rPr>
              <a:t>决定着控制的边界和结果。</a:t>
            </a:r>
            <a:endParaRPr lang="zh-CN" altLang="en-US" sz="2100" dirty="0">
              <a:latin typeface="Times New Roman" panose="02020603050405020304" pitchFamily="18" charset="0"/>
            </a:endParaRPr>
          </a:p>
          <a:p>
            <a:pPr>
              <a:buClr>
                <a:srgbClr val="5F5F5F"/>
              </a:buClr>
              <a:buNone/>
            </a:pPr>
            <a:endParaRPr lang="zh-CN" altLang="en-US" sz="2100" dirty="0"/>
          </a:p>
        </p:txBody>
      </p:sp>
      <p:sp>
        <p:nvSpPr>
          <p:cNvPr id="413700" name="Rectangle 11"/>
          <p:cNvSpPr/>
          <p:nvPr/>
        </p:nvSpPr>
        <p:spPr>
          <a:xfrm>
            <a:off x="468313" y="1103313"/>
            <a:ext cx="4865687" cy="1163637"/>
          </a:xfrm>
          <a:prstGeom prst="rect">
            <a:avLst/>
          </a:prstGeom>
          <a:noFill/>
          <a:ln w="9525">
            <a:noFill/>
          </a:ln>
        </p:spPr>
        <p:txBody>
          <a:bodyPr>
            <a:spAutoFit/>
          </a:bodyPr>
          <a:p>
            <a:pPr>
              <a:spcBef>
                <a:spcPct val="20000"/>
              </a:spcBef>
              <a:buClr>
                <a:schemeClr val="accent1"/>
              </a:buClr>
              <a:buSzPct val="65000"/>
              <a:buFont typeface="Wingdings" panose="05000000000000000000" pitchFamily="2" charset="2"/>
            </a:pPr>
            <a:r>
              <a:rPr lang="zh-CN" altLang="en-US" sz="3200" dirty="0">
                <a:latin typeface="Times New Roman" panose="02020603050405020304" pitchFamily="18" charset="0"/>
                <a:ea typeface="仿宋_GB2312" pitchFamily="49" charset="-122"/>
              </a:rPr>
              <a:t>控制环境的</a:t>
            </a:r>
            <a:r>
              <a:rPr lang="zh-CN" altLang="en-US" sz="3200" dirty="0">
                <a:latin typeface="Arial" panose="020B0604020202020204" pitchFamily="34" charset="0"/>
                <a:ea typeface="仿宋_GB2312" pitchFamily="49" charset="-122"/>
              </a:rPr>
              <a:t>概念和内容</a:t>
            </a:r>
            <a:endParaRPr lang="zh-CN" altLang="en-US" sz="3200" dirty="0">
              <a:latin typeface="Arial" panose="020B0604020202020204" pitchFamily="34" charset="0"/>
              <a:ea typeface="仿宋_GB2312" pitchFamily="49" charset="-122"/>
            </a:endParaRPr>
          </a:p>
          <a:p>
            <a:pPr>
              <a:spcBef>
                <a:spcPct val="20000"/>
              </a:spcBef>
              <a:buClr>
                <a:schemeClr val="accent1"/>
              </a:buClr>
              <a:buSzPct val="65000"/>
              <a:buFont typeface="Wingdings" panose="05000000000000000000" pitchFamily="2" charset="2"/>
            </a:pPr>
            <a:endParaRPr lang="zh-CN" altLang="en-US" sz="3200" dirty="0">
              <a:latin typeface="Times New Roman" panose="02020603050405020304" pitchFamily="18" charset="0"/>
              <a:ea typeface="仿宋_GB2312" pitchFamily="49" charset="-122"/>
            </a:endParaRPr>
          </a:p>
        </p:txBody>
      </p:sp>
      <p:sp>
        <p:nvSpPr>
          <p:cNvPr id="413701" name="Oval 21"/>
          <p:cNvSpPr/>
          <p:nvPr/>
        </p:nvSpPr>
        <p:spPr>
          <a:xfrm>
            <a:off x="971550" y="3933825"/>
            <a:ext cx="1066800" cy="1008063"/>
          </a:xfrm>
          <a:prstGeom prst="ellipse">
            <a:avLst/>
          </a:prstGeom>
          <a:solidFill>
            <a:srgbClr val="C9C38D"/>
          </a:solidFill>
          <a:ln w="9525">
            <a:noFill/>
          </a:ln>
        </p:spPr>
        <p:txBody>
          <a:bodyPr wrap="none" anchor="ctr" anchorCtr="0"/>
          <a:p>
            <a:pPr algn="ctr"/>
            <a:r>
              <a:rPr lang="zh-CN" altLang="en-US" sz="1600" dirty="0">
                <a:latin typeface="Times New Roman" panose="02020603050405020304" pitchFamily="18" charset="0"/>
                <a:ea typeface="宋体" pitchFamily="2" charset="-122"/>
              </a:rPr>
              <a:t>正直与</a:t>
            </a:r>
            <a:endParaRPr lang="zh-CN" altLang="en-US" sz="1600" dirty="0">
              <a:latin typeface="Times New Roman" panose="02020603050405020304" pitchFamily="18" charset="0"/>
              <a:ea typeface="宋体" pitchFamily="2" charset="-122"/>
            </a:endParaRPr>
          </a:p>
          <a:p>
            <a:pPr algn="ctr"/>
            <a:r>
              <a:rPr lang="zh-CN" altLang="en-US" sz="1600" dirty="0">
                <a:latin typeface="Times New Roman" panose="02020603050405020304" pitchFamily="18" charset="0"/>
                <a:ea typeface="宋体" pitchFamily="2" charset="-122"/>
              </a:rPr>
              <a:t>道德</a:t>
            </a:r>
            <a:endParaRPr lang="zh-CN" altLang="en-US" sz="1600" dirty="0">
              <a:latin typeface="Times New Roman" panose="02020603050405020304" pitchFamily="18" charset="0"/>
              <a:ea typeface="宋体" pitchFamily="2" charset="-122"/>
            </a:endParaRPr>
          </a:p>
          <a:p>
            <a:pPr algn="ctr"/>
            <a:r>
              <a:rPr lang="zh-CN" altLang="en-US" sz="1600" dirty="0">
                <a:latin typeface="Times New Roman" panose="02020603050405020304" pitchFamily="18" charset="0"/>
                <a:ea typeface="宋体" pitchFamily="2" charset="-122"/>
              </a:rPr>
              <a:t>价值观</a:t>
            </a:r>
            <a:endParaRPr lang="zh-CN" altLang="en-US" sz="1600" dirty="0">
              <a:latin typeface="Times New Roman" panose="02020603050405020304" pitchFamily="18" charset="0"/>
              <a:ea typeface="宋体" pitchFamily="2" charset="-122"/>
            </a:endParaRPr>
          </a:p>
        </p:txBody>
      </p:sp>
      <p:sp>
        <p:nvSpPr>
          <p:cNvPr id="413702" name="Oval 22"/>
          <p:cNvSpPr/>
          <p:nvPr/>
        </p:nvSpPr>
        <p:spPr>
          <a:xfrm>
            <a:off x="2268538" y="3933825"/>
            <a:ext cx="1066800" cy="1008063"/>
          </a:xfrm>
          <a:prstGeom prst="ellipse">
            <a:avLst/>
          </a:prstGeom>
          <a:solidFill>
            <a:srgbClr val="AAC181"/>
          </a:solidFill>
          <a:ln w="9525">
            <a:noFill/>
          </a:ln>
        </p:spPr>
        <p:txBody>
          <a:bodyPr wrap="none" anchor="ctr" anchorCtr="0"/>
          <a:p>
            <a:pPr algn="ctr"/>
            <a:endParaRPr lang="en-US" altLang="zh-CN" sz="1600" dirty="0">
              <a:latin typeface="Times New Roman" panose="02020603050405020304" pitchFamily="18" charset="0"/>
              <a:ea typeface="宋体" pitchFamily="2" charset="-122"/>
            </a:endParaRPr>
          </a:p>
          <a:p>
            <a:pPr algn="ctr"/>
            <a:r>
              <a:rPr lang="zh-CN" altLang="en-US" sz="1600" dirty="0">
                <a:latin typeface="Times New Roman" panose="02020603050405020304" pitchFamily="18" charset="0"/>
                <a:ea typeface="宋体" pitchFamily="2" charset="-122"/>
              </a:rPr>
              <a:t>员工素质</a:t>
            </a:r>
            <a:endParaRPr lang="zh-CN" altLang="en-US" sz="1600" dirty="0">
              <a:latin typeface="Times New Roman" panose="02020603050405020304" pitchFamily="18" charset="0"/>
              <a:ea typeface="宋体" pitchFamily="2" charset="-122"/>
            </a:endParaRPr>
          </a:p>
          <a:p>
            <a:pPr algn="ctr"/>
            <a:r>
              <a:rPr lang="zh-CN" altLang="en-US" sz="1600" dirty="0">
                <a:latin typeface="Times New Roman" panose="02020603050405020304" pitchFamily="18" charset="0"/>
                <a:ea typeface="宋体" pitchFamily="2" charset="-122"/>
              </a:rPr>
              <a:t>与政策</a:t>
            </a:r>
            <a:endParaRPr lang="zh-CN" altLang="en-US" sz="1600" dirty="0">
              <a:latin typeface="Times New Roman" panose="02020603050405020304" pitchFamily="18" charset="0"/>
              <a:ea typeface="宋体" pitchFamily="2" charset="-122"/>
            </a:endParaRPr>
          </a:p>
          <a:p>
            <a:pPr algn="ctr"/>
            <a:endParaRPr lang="zh-CN" altLang="en-US" sz="1600" dirty="0">
              <a:latin typeface="Times New Roman" panose="02020603050405020304" pitchFamily="18" charset="0"/>
              <a:ea typeface="宋体" pitchFamily="2" charset="-122"/>
            </a:endParaRPr>
          </a:p>
        </p:txBody>
      </p:sp>
      <p:sp>
        <p:nvSpPr>
          <p:cNvPr id="413703" name="Oval 23"/>
          <p:cNvSpPr/>
          <p:nvPr/>
        </p:nvSpPr>
        <p:spPr>
          <a:xfrm>
            <a:off x="3779838" y="3933825"/>
            <a:ext cx="1066800" cy="1008063"/>
          </a:xfrm>
          <a:prstGeom prst="ellipse">
            <a:avLst/>
          </a:prstGeom>
          <a:solidFill>
            <a:srgbClr val="FFFF99"/>
          </a:solidFill>
          <a:ln w="9525">
            <a:noFill/>
          </a:ln>
        </p:spPr>
        <p:txBody>
          <a:bodyPr wrap="none" anchor="ctr" anchorCtr="0"/>
          <a:p>
            <a:pPr algn="ctr"/>
            <a:r>
              <a:rPr lang="zh-CN" altLang="en-US" sz="1600" dirty="0">
                <a:latin typeface="Times New Roman" panose="02020603050405020304" pitchFamily="18" charset="0"/>
                <a:ea typeface="宋体" pitchFamily="2" charset="-122"/>
              </a:rPr>
              <a:t>董事会</a:t>
            </a:r>
            <a:endParaRPr lang="zh-CN" altLang="en-US" sz="1600" dirty="0">
              <a:latin typeface="Times New Roman" panose="02020603050405020304" pitchFamily="18" charset="0"/>
              <a:ea typeface="宋体" pitchFamily="2" charset="-122"/>
            </a:endParaRPr>
          </a:p>
          <a:p>
            <a:pPr algn="ctr"/>
            <a:r>
              <a:rPr lang="zh-CN" altLang="en-US" sz="1600" dirty="0">
                <a:latin typeface="Times New Roman" panose="02020603050405020304" pitchFamily="18" charset="0"/>
                <a:ea typeface="宋体" pitchFamily="2" charset="-122"/>
              </a:rPr>
              <a:t>审计</a:t>
            </a:r>
            <a:endParaRPr lang="zh-CN" altLang="en-US" sz="1600" dirty="0">
              <a:latin typeface="Times New Roman" panose="02020603050405020304" pitchFamily="18" charset="0"/>
              <a:ea typeface="宋体" pitchFamily="2" charset="-122"/>
            </a:endParaRPr>
          </a:p>
          <a:p>
            <a:pPr algn="ctr"/>
            <a:r>
              <a:rPr lang="zh-CN" altLang="en-US" sz="1600" dirty="0">
                <a:latin typeface="Times New Roman" panose="02020603050405020304" pitchFamily="18" charset="0"/>
                <a:ea typeface="宋体" pitchFamily="2" charset="-122"/>
              </a:rPr>
              <a:t>委员会</a:t>
            </a:r>
            <a:endParaRPr lang="zh-CN" altLang="en-US" sz="1600" dirty="0">
              <a:latin typeface="Times New Roman" panose="02020603050405020304" pitchFamily="18" charset="0"/>
              <a:ea typeface="宋体" pitchFamily="2" charset="-122"/>
            </a:endParaRPr>
          </a:p>
        </p:txBody>
      </p:sp>
      <p:sp>
        <p:nvSpPr>
          <p:cNvPr id="413704" name="Oval 24"/>
          <p:cNvSpPr/>
          <p:nvPr/>
        </p:nvSpPr>
        <p:spPr>
          <a:xfrm>
            <a:off x="5160963" y="3933825"/>
            <a:ext cx="1066800" cy="1008063"/>
          </a:xfrm>
          <a:prstGeom prst="ellipse">
            <a:avLst/>
          </a:prstGeom>
          <a:solidFill>
            <a:srgbClr val="C7EDA5"/>
          </a:solidFill>
          <a:ln w="9525">
            <a:noFill/>
          </a:ln>
        </p:spPr>
        <p:txBody>
          <a:bodyPr wrap="none" anchor="ctr" anchorCtr="0"/>
          <a:p>
            <a:pPr algn="ctr"/>
            <a:r>
              <a:rPr lang="zh-CN" altLang="en-US" sz="1400" dirty="0">
                <a:latin typeface="Times New Roman" panose="02020603050405020304" pitchFamily="18" charset="0"/>
                <a:ea typeface="宋体" pitchFamily="2" charset="-122"/>
              </a:rPr>
              <a:t>管理哲学</a:t>
            </a:r>
            <a:endParaRPr lang="zh-CN" altLang="en-US" sz="1400" dirty="0">
              <a:latin typeface="Times New Roman" panose="02020603050405020304" pitchFamily="18" charset="0"/>
              <a:ea typeface="宋体" pitchFamily="2" charset="-122"/>
            </a:endParaRPr>
          </a:p>
          <a:p>
            <a:pPr algn="ctr"/>
            <a:r>
              <a:rPr lang="zh-CN" altLang="en-US" sz="1400" dirty="0">
                <a:latin typeface="Times New Roman" panose="02020603050405020304" pitchFamily="18" charset="0"/>
                <a:ea typeface="宋体" pitchFamily="2" charset="-122"/>
              </a:rPr>
              <a:t>与</a:t>
            </a:r>
            <a:endParaRPr lang="zh-CN" altLang="en-US" sz="1400" dirty="0">
              <a:latin typeface="Times New Roman" panose="02020603050405020304" pitchFamily="18" charset="0"/>
              <a:ea typeface="宋体" pitchFamily="2" charset="-122"/>
            </a:endParaRPr>
          </a:p>
          <a:p>
            <a:pPr algn="ctr"/>
            <a:r>
              <a:rPr lang="zh-CN" altLang="en-US" sz="1400" dirty="0">
                <a:latin typeface="Times New Roman" panose="02020603050405020304" pitchFamily="18" charset="0"/>
                <a:ea typeface="宋体" pitchFamily="2" charset="-122"/>
              </a:rPr>
              <a:t>行事作风</a:t>
            </a:r>
            <a:endParaRPr lang="zh-CN" altLang="en-US" sz="1400" dirty="0">
              <a:latin typeface="Times New Roman" panose="02020603050405020304" pitchFamily="18" charset="0"/>
              <a:ea typeface="宋体" pitchFamily="2" charset="-122"/>
            </a:endParaRPr>
          </a:p>
        </p:txBody>
      </p:sp>
      <p:sp>
        <p:nvSpPr>
          <p:cNvPr id="413705" name="Oval 25"/>
          <p:cNvSpPr/>
          <p:nvPr/>
        </p:nvSpPr>
        <p:spPr>
          <a:xfrm>
            <a:off x="6456363" y="3933825"/>
            <a:ext cx="1066800" cy="1008063"/>
          </a:xfrm>
          <a:prstGeom prst="ellipse">
            <a:avLst/>
          </a:prstGeom>
          <a:solidFill>
            <a:srgbClr val="76BA76"/>
          </a:solidFill>
          <a:ln w="9525">
            <a:noFill/>
          </a:ln>
        </p:spPr>
        <p:txBody>
          <a:bodyPr wrap="none" anchor="ctr" anchorCtr="0"/>
          <a:p>
            <a:pPr algn="ctr"/>
            <a:r>
              <a:rPr lang="zh-CN" altLang="en-US" sz="1600" dirty="0">
                <a:latin typeface="Times New Roman" panose="02020603050405020304" pitchFamily="18" charset="0"/>
                <a:ea typeface="宋体" pitchFamily="2" charset="-122"/>
              </a:rPr>
              <a:t>组织结构</a:t>
            </a:r>
            <a:endParaRPr lang="zh-CN" altLang="en-US" sz="1600" dirty="0">
              <a:latin typeface="Times New Roman" panose="02020603050405020304" pitchFamily="18" charset="0"/>
              <a:ea typeface="宋体" pitchFamily="2" charset="-122"/>
            </a:endParaRPr>
          </a:p>
          <a:p>
            <a:pPr algn="ctr"/>
            <a:r>
              <a:rPr lang="zh-CN" altLang="en-US" sz="1600" dirty="0">
                <a:latin typeface="Times New Roman" panose="02020603050405020304" pitchFamily="18" charset="0"/>
                <a:ea typeface="宋体" pitchFamily="2" charset="-122"/>
              </a:rPr>
              <a:t>设计</a:t>
            </a:r>
            <a:endParaRPr lang="zh-CN" altLang="en-US" sz="1600" dirty="0">
              <a:latin typeface="Times New Roman" panose="02020603050405020304" pitchFamily="18" charset="0"/>
              <a:ea typeface="宋体" pitchFamily="2" charset="-122"/>
            </a:endParaRPr>
          </a:p>
        </p:txBody>
      </p:sp>
      <p:sp>
        <p:nvSpPr>
          <p:cNvPr id="413706" name="Line 26"/>
          <p:cNvSpPr/>
          <p:nvPr/>
        </p:nvSpPr>
        <p:spPr>
          <a:xfrm>
            <a:off x="1403350" y="4940300"/>
            <a:ext cx="6584950" cy="0"/>
          </a:xfrm>
          <a:prstGeom prst="line">
            <a:avLst/>
          </a:prstGeom>
          <a:ln w="9525" cap="flat" cmpd="sng">
            <a:solidFill>
              <a:schemeClr val="tx1"/>
            </a:solidFill>
            <a:prstDash val="solid"/>
            <a:miter/>
            <a:headEnd type="none" w="med" len="med"/>
            <a:tailEnd type="triangle" w="med" len="med"/>
          </a:ln>
        </p:spPr>
      </p:sp>
      <p:sp>
        <p:nvSpPr>
          <p:cNvPr id="413707" name="Oval 27"/>
          <p:cNvSpPr/>
          <p:nvPr/>
        </p:nvSpPr>
        <p:spPr>
          <a:xfrm>
            <a:off x="7608888" y="3933825"/>
            <a:ext cx="1066800" cy="1008063"/>
          </a:xfrm>
          <a:prstGeom prst="ellipse">
            <a:avLst/>
          </a:prstGeom>
          <a:solidFill>
            <a:srgbClr val="A7B9A8"/>
          </a:solidFill>
          <a:ln w="9525">
            <a:noFill/>
          </a:ln>
        </p:spPr>
        <p:txBody>
          <a:bodyPr wrap="none" anchor="ctr" anchorCtr="0"/>
          <a:p>
            <a:pPr algn="ctr"/>
            <a:r>
              <a:rPr lang="zh-CN" altLang="en-US" sz="1600" dirty="0">
                <a:latin typeface="Times New Roman" panose="02020603050405020304" pitchFamily="18" charset="0"/>
                <a:ea typeface="宋体" pitchFamily="2" charset="-122"/>
              </a:rPr>
              <a:t>责任</a:t>
            </a:r>
            <a:endParaRPr lang="zh-CN" altLang="en-US" sz="1600" dirty="0">
              <a:latin typeface="Times New Roman" panose="02020603050405020304" pitchFamily="18" charset="0"/>
              <a:ea typeface="宋体" pitchFamily="2" charset="-122"/>
            </a:endParaRPr>
          </a:p>
          <a:p>
            <a:pPr algn="ctr"/>
            <a:r>
              <a:rPr lang="zh-CN" altLang="en-US" sz="1600" dirty="0">
                <a:latin typeface="Times New Roman" panose="02020603050405020304" pitchFamily="18" charset="0"/>
                <a:ea typeface="宋体" pitchFamily="2" charset="-122"/>
              </a:rPr>
              <a:t>与</a:t>
            </a:r>
            <a:endParaRPr lang="zh-CN" altLang="en-US" sz="1600" dirty="0">
              <a:latin typeface="Times New Roman" panose="02020603050405020304" pitchFamily="18" charset="0"/>
              <a:ea typeface="宋体" pitchFamily="2" charset="-122"/>
            </a:endParaRPr>
          </a:p>
          <a:p>
            <a:pPr algn="ctr"/>
            <a:r>
              <a:rPr lang="zh-CN" altLang="en-US" sz="1600" dirty="0">
                <a:latin typeface="Times New Roman" panose="02020603050405020304" pitchFamily="18" charset="0"/>
                <a:ea typeface="宋体" pitchFamily="2" charset="-122"/>
              </a:rPr>
              <a:t>权力分配</a:t>
            </a:r>
            <a:endParaRPr lang="zh-CN" altLang="en-US" sz="1600" dirty="0">
              <a:latin typeface="Times New Roman" panose="02020603050405020304" pitchFamily="18" charset="0"/>
              <a:ea typeface="宋体" pitchFamily="2" charset="-122"/>
            </a:endParaRPr>
          </a:p>
        </p:txBody>
      </p:sp>
      <p:sp>
        <p:nvSpPr>
          <p:cNvPr id="413708" name="Oval 28"/>
          <p:cNvSpPr/>
          <p:nvPr/>
        </p:nvSpPr>
        <p:spPr>
          <a:xfrm>
            <a:off x="3490913" y="4941888"/>
            <a:ext cx="850900" cy="842962"/>
          </a:xfrm>
          <a:prstGeom prst="ellipse">
            <a:avLst/>
          </a:prstGeom>
          <a:solidFill>
            <a:srgbClr val="EAEC98"/>
          </a:solidFill>
          <a:ln w="9525">
            <a:noFill/>
          </a:ln>
        </p:spPr>
        <p:txBody>
          <a:bodyPr wrap="none" anchor="ctr" anchorCtr="0"/>
          <a:p>
            <a:pPr algn="ctr"/>
            <a:r>
              <a:rPr lang="zh-CN" altLang="en-US" sz="1400" dirty="0">
                <a:latin typeface="Times New Roman" panose="02020603050405020304" pitchFamily="18" charset="0"/>
                <a:ea typeface="宋体" pitchFamily="2" charset="-122"/>
              </a:rPr>
              <a:t>治理结构</a:t>
            </a:r>
            <a:endParaRPr lang="zh-CN" altLang="en-US" sz="1400" dirty="0">
              <a:latin typeface="Times New Roman" panose="02020603050405020304" pitchFamily="18" charset="0"/>
              <a:ea typeface="宋体" pitchFamily="2" charset="-122"/>
            </a:endParaRPr>
          </a:p>
        </p:txBody>
      </p:sp>
      <p:sp>
        <p:nvSpPr>
          <p:cNvPr id="413709" name="Oval 29"/>
          <p:cNvSpPr/>
          <p:nvPr/>
        </p:nvSpPr>
        <p:spPr>
          <a:xfrm>
            <a:off x="6961188" y="4941888"/>
            <a:ext cx="1066800" cy="987425"/>
          </a:xfrm>
          <a:prstGeom prst="ellipse">
            <a:avLst/>
          </a:prstGeom>
          <a:solidFill>
            <a:schemeClr val="accent1"/>
          </a:solidFill>
          <a:ln w="9525">
            <a:noFill/>
          </a:ln>
        </p:spPr>
        <p:txBody>
          <a:bodyPr wrap="none" anchor="ctr" anchorCtr="0"/>
          <a:p>
            <a:pPr algn="ctr"/>
            <a:r>
              <a:rPr lang="zh-CN" altLang="en-US" sz="1600" dirty="0">
                <a:latin typeface="Times New Roman" panose="02020603050405020304" pitchFamily="18" charset="0"/>
                <a:ea typeface="宋体" pitchFamily="2" charset="-122"/>
              </a:rPr>
              <a:t>机构设置</a:t>
            </a:r>
            <a:endParaRPr lang="zh-CN" altLang="en-US" sz="1600" dirty="0">
              <a:latin typeface="Times New Roman" panose="02020603050405020304" pitchFamily="18" charset="0"/>
              <a:ea typeface="宋体" pitchFamily="2" charset="-122"/>
            </a:endParaRPr>
          </a:p>
          <a:p>
            <a:pPr algn="ctr"/>
            <a:r>
              <a:rPr lang="zh-CN" altLang="en-US" sz="1600" dirty="0">
                <a:latin typeface="Times New Roman" panose="02020603050405020304" pitchFamily="18" charset="0"/>
                <a:ea typeface="宋体" pitchFamily="2" charset="-122"/>
              </a:rPr>
              <a:t>权责分配</a:t>
            </a:r>
            <a:endParaRPr lang="zh-CN" altLang="en-US" sz="1600" dirty="0">
              <a:latin typeface="Times New Roman" panose="02020603050405020304" pitchFamily="18" charset="0"/>
              <a:ea typeface="宋体" pitchFamily="2" charset="-122"/>
            </a:endParaRPr>
          </a:p>
        </p:txBody>
      </p:sp>
      <p:sp>
        <p:nvSpPr>
          <p:cNvPr id="413710" name="Oval 30"/>
          <p:cNvSpPr/>
          <p:nvPr/>
        </p:nvSpPr>
        <p:spPr>
          <a:xfrm>
            <a:off x="2268538" y="4941888"/>
            <a:ext cx="1066800" cy="987425"/>
          </a:xfrm>
          <a:prstGeom prst="ellipse">
            <a:avLst/>
          </a:prstGeom>
          <a:solidFill>
            <a:srgbClr val="9FBF7F"/>
          </a:solidFill>
          <a:ln w="9525">
            <a:noFill/>
          </a:ln>
        </p:spPr>
        <p:txBody>
          <a:bodyPr wrap="none" anchor="ctr" anchorCtr="0"/>
          <a:p>
            <a:pPr algn="ctr"/>
            <a:r>
              <a:rPr lang="zh-CN" altLang="en-US" sz="1600" dirty="0">
                <a:latin typeface="Times New Roman" panose="02020603050405020304" pitchFamily="18" charset="0"/>
                <a:ea typeface="宋体" pitchFamily="2" charset="-122"/>
              </a:rPr>
              <a:t>人力资源</a:t>
            </a:r>
            <a:endParaRPr lang="zh-CN" altLang="en-US" sz="1600" dirty="0">
              <a:latin typeface="Times New Roman" panose="02020603050405020304" pitchFamily="18" charset="0"/>
              <a:ea typeface="宋体" pitchFamily="2" charset="-122"/>
            </a:endParaRPr>
          </a:p>
          <a:p>
            <a:pPr algn="ctr"/>
            <a:r>
              <a:rPr lang="zh-CN" altLang="en-US" sz="1600" dirty="0">
                <a:latin typeface="Times New Roman" panose="02020603050405020304" pitchFamily="18" charset="0"/>
                <a:ea typeface="宋体" pitchFamily="2" charset="-122"/>
              </a:rPr>
              <a:t>政策</a:t>
            </a:r>
            <a:endParaRPr lang="zh-CN" altLang="en-US" sz="1600" dirty="0">
              <a:latin typeface="Times New Roman" panose="02020603050405020304" pitchFamily="18" charset="0"/>
              <a:ea typeface="宋体" pitchFamily="2" charset="-122"/>
            </a:endParaRPr>
          </a:p>
        </p:txBody>
      </p:sp>
      <p:sp>
        <p:nvSpPr>
          <p:cNvPr id="413711" name="Oval 31"/>
          <p:cNvSpPr/>
          <p:nvPr/>
        </p:nvSpPr>
        <p:spPr>
          <a:xfrm>
            <a:off x="4354513" y="4941888"/>
            <a:ext cx="865187" cy="842962"/>
          </a:xfrm>
          <a:prstGeom prst="ellipse">
            <a:avLst/>
          </a:prstGeom>
          <a:solidFill>
            <a:srgbClr val="EAEC98"/>
          </a:solidFill>
          <a:ln w="9525">
            <a:noFill/>
          </a:ln>
        </p:spPr>
        <p:txBody>
          <a:bodyPr wrap="none" anchor="ctr" anchorCtr="0"/>
          <a:p>
            <a:pPr algn="ctr"/>
            <a:r>
              <a:rPr lang="zh-CN" altLang="en-US" sz="1400" dirty="0">
                <a:latin typeface="Times New Roman" panose="02020603050405020304" pitchFamily="18" charset="0"/>
                <a:ea typeface="宋体" pitchFamily="2" charset="-122"/>
              </a:rPr>
              <a:t>内部审计</a:t>
            </a:r>
            <a:endParaRPr lang="zh-CN" altLang="en-US" sz="1400" dirty="0">
              <a:latin typeface="Times New Roman" panose="02020603050405020304" pitchFamily="18" charset="0"/>
              <a:ea typeface="宋体" pitchFamily="2" charset="-122"/>
            </a:endParaRPr>
          </a:p>
        </p:txBody>
      </p:sp>
      <p:sp>
        <p:nvSpPr>
          <p:cNvPr id="413712" name="Oval 32"/>
          <p:cNvSpPr/>
          <p:nvPr/>
        </p:nvSpPr>
        <p:spPr>
          <a:xfrm>
            <a:off x="971550" y="4994275"/>
            <a:ext cx="1066800" cy="987425"/>
          </a:xfrm>
          <a:prstGeom prst="ellipse">
            <a:avLst/>
          </a:prstGeom>
          <a:solidFill>
            <a:srgbClr val="B3A279"/>
          </a:solidFill>
          <a:ln w="9525">
            <a:noFill/>
          </a:ln>
        </p:spPr>
        <p:txBody>
          <a:bodyPr wrap="none" anchor="ctr" anchorCtr="0"/>
          <a:p>
            <a:pPr algn="ctr"/>
            <a:r>
              <a:rPr lang="zh-CN" altLang="en-US" sz="1600" dirty="0">
                <a:latin typeface="Times New Roman" panose="02020603050405020304" pitchFamily="18" charset="0"/>
                <a:ea typeface="宋体" pitchFamily="2" charset="-122"/>
              </a:rPr>
              <a:t>企业文化</a:t>
            </a:r>
            <a:endParaRPr lang="zh-CN" altLang="en-US" sz="1600" dirty="0">
              <a:latin typeface="Times New Roman" panose="02020603050405020304" pitchFamily="18" charset="0"/>
              <a:ea typeface="宋体" pitchFamily="2"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2546" name="Rectangle 2"/>
          <p:cNvSpPr>
            <a:spLocks noGrp="1"/>
          </p:cNvSpPr>
          <p:nvPr>
            <p:ph type="title" idx="4294967295"/>
          </p:nvPr>
        </p:nvSpPr>
        <p:spPr>
          <a:xfrm>
            <a:off x="477838" y="430213"/>
            <a:ext cx="7931150" cy="644525"/>
          </a:xfrm>
          <a:ln/>
        </p:spPr>
        <p:txBody>
          <a:bodyPr anchor="ctr" anchorCtr="0"/>
          <a:p>
            <a:r>
              <a:rPr lang="zh-CN" altLang="en-US" sz="3200" dirty="0">
                <a:solidFill>
                  <a:srgbClr val="990000"/>
                </a:solidFill>
                <a:latin typeface="黑体" pitchFamily="2" charset="-122"/>
                <a:ea typeface="黑体" pitchFamily="2" charset="-122"/>
              </a:rPr>
              <a:t>美国经济陷入资产负债表衰退</a:t>
            </a:r>
            <a:endParaRPr lang="zh-CN" altLang="en-US" sz="3200" dirty="0">
              <a:solidFill>
                <a:srgbClr val="990000"/>
              </a:solidFill>
              <a:latin typeface="黑体" pitchFamily="2" charset="-122"/>
              <a:ea typeface="黑体" pitchFamily="2" charset="-122"/>
            </a:endParaRPr>
          </a:p>
        </p:txBody>
      </p:sp>
      <p:sp>
        <p:nvSpPr>
          <p:cNvPr id="492547" name="Text Box 4"/>
          <p:cNvSpPr txBox="1"/>
          <p:nvPr/>
        </p:nvSpPr>
        <p:spPr>
          <a:xfrm>
            <a:off x="0" y="1490663"/>
            <a:ext cx="4716463" cy="5457825"/>
          </a:xfrm>
          <a:prstGeom prst="rect">
            <a:avLst/>
          </a:prstGeom>
          <a:noFill/>
          <a:ln w="9525">
            <a:noFill/>
          </a:ln>
        </p:spPr>
        <p:txBody>
          <a:bodyPr>
            <a:spAutoFit/>
          </a:bodyPr>
          <a:p>
            <a:pPr algn="just">
              <a:lnSpc>
                <a:spcPct val="110000"/>
              </a:lnSpc>
              <a:buClr>
                <a:srgbClr val="CC3300"/>
              </a:buClr>
              <a:buSzPct val="85000"/>
              <a:buFont typeface="Wingdings" panose="05000000000000000000" pitchFamily="2" charset="2"/>
              <a:buChar char="q"/>
            </a:pPr>
            <a:r>
              <a:rPr lang="en-US" altLang="zh-CN" sz="1600" b="1" dirty="0">
                <a:solidFill>
                  <a:schemeClr val="tx2"/>
                </a:solidFill>
                <a:latin typeface="Arial" panose="020B0604020202020204" pitchFamily="34" charset="0"/>
                <a:ea typeface="宋体" pitchFamily="2" charset="-122"/>
              </a:rPr>
              <a:t> </a:t>
            </a:r>
            <a:r>
              <a:rPr lang="zh-CN" altLang="en-US" sz="1600" b="1" dirty="0">
                <a:solidFill>
                  <a:schemeClr val="tx2"/>
                </a:solidFill>
                <a:latin typeface="Arial" panose="020B0604020202020204" pitchFamily="34" charset="0"/>
                <a:ea typeface="宋体" pitchFamily="2" charset="-122"/>
              </a:rPr>
              <a:t>什么是资产负债表衰退</a:t>
            </a:r>
            <a:endParaRPr lang="zh-CN" altLang="en-US" sz="1600" b="1" dirty="0">
              <a:solidFill>
                <a:schemeClr val="tx2"/>
              </a:solidFill>
              <a:latin typeface="Arial" panose="020B0604020202020204" pitchFamily="34" charset="0"/>
              <a:ea typeface="宋体" pitchFamily="2" charset="-122"/>
            </a:endParaRPr>
          </a:p>
          <a:p>
            <a:pPr lvl="1" algn="just">
              <a:lnSpc>
                <a:spcPct val="110000"/>
              </a:lnSpc>
              <a:buClr>
                <a:srgbClr val="CC3300"/>
              </a:buClr>
              <a:buSzPct val="85000"/>
              <a:buFont typeface="Wingdings" panose="05000000000000000000" pitchFamily="2" charset="2"/>
              <a:buChar char="q"/>
            </a:pPr>
            <a:r>
              <a:rPr lang="zh-CN" altLang="en-US" sz="1600" b="1" dirty="0">
                <a:solidFill>
                  <a:schemeClr val="tx2"/>
                </a:solidFill>
                <a:latin typeface="Arial" panose="020B0604020202020204" pitchFamily="34" charset="0"/>
                <a:ea typeface="宋体" pitchFamily="2" charset="-122"/>
              </a:rPr>
              <a:t> 过度负债的经济体遭受资产价格泡沫破裂对资产负债表的冲击</a:t>
            </a:r>
            <a:r>
              <a:rPr lang="en-US" altLang="zh-CN" sz="1600" b="1">
                <a:solidFill>
                  <a:schemeClr val="tx2"/>
                </a:solidFill>
                <a:latin typeface="Arial" panose="020B0604020202020204" pitchFamily="34" charset="0"/>
                <a:ea typeface="宋体" pitchFamily="2" charset="-122"/>
              </a:rPr>
              <a:t>——</a:t>
            </a:r>
            <a:r>
              <a:rPr lang="zh-CN" altLang="en-US" sz="1600" b="1" dirty="0">
                <a:solidFill>
                  <a:schemeClr val="tx2"/>
                </a:solidFill>
                <a:latin typeface="Arial" panose="020B0604020202020204" pitchFamily="34" charset="0"/>
                <a:ea typeface="宋体" pitchFamily="2" charset="-122"/>
              </a:rPr>
              <a:t>资不抵债；</a:t>
            </a:r>
            <a:endParaRPr lang="zh-CN" altLang="en-US" sz="1600" b="1" dirty="0">
              <a:solidFill>
                <a:schemeClr val="tx2"/>
              </a:solidFill>
              <a:latin typeface="Arial" panose="020B0604020202020204" pitchFamily="34" charset="0"/>
              <a:ea typeface="宋体" pitchFamily="2" charset="-122"/>
            </a:endParaRPr>
          </a:p>
          <a:p>
            <a:pPr lvl="1" algn="just">
              <a:lnSpc>
                <a:spcPct val="110000"/>
              </a:lnSpc>
              <a:buClr>
                <a:srgbClr val="CC3300"/>
              </a:buClr>
              <a:buSzPct val="85000"/>
              <a:buFont typeface="Wingdings" panose="05000000000000000000" pitchFamily="2" charset="2"/>
              <a:buChar char="q"/>
            </a:pPr>
            <a:r>
              <a:rPr lang="zh-CN" altLang="en-US" sz="1600" b="1" dirty="0">
                <a:solidFill>
                  <a:schemeClr val="tx2"/>
                </a:solidFill>
                <a:latin typeface="Arial" panose="020B0604020202020204" pitchFamily="34" charset="0"/>
                <a:ea typeface="宋体" pitchFamily="2" charset="-122"/>
              </a:rPr>
              <a:t> 私人部门转向使用收入（包括企业利润）来修复资产负债表，从而抑制投资与消费意愿。</a:t>
            </a:r>
            <a:endParaRPr lang="zh-CN" altLang="en-US" sz="1600" b="1" dirty="0">
              <a:solidFill>
                <a:schemeClr val="tx2"/>
              </a:solidFill>
              <a:latin typeface="Arial" panose="020B0604020202020204" pitchFamily="34" charset="0"/>
              <a:ea typeface="宋体" pitchFamily="2" charset="-122"/>
            </a:endParaRPr>
          </a:p>
          <a:p>
            <a:pPr algn="just">
              <a:lnSpc>
                <a:spcPct val="110000"/>
              </a:lnSpc>
              <a:buClr>
                <a:srgbClr val="CC3300"/>
              </a:buClr>
              <a:buSzPct val="85000"/>
              <a:buFont typeface="Wingdings" panose="05000000000000000000" pitchFamily="2" charset="2"/>
              <a:buChar char="q"/>
            </a:pPr>
            <a:endParaRPr lang="zh-CN" altLang="en-US" sz="1600" b="1" dirty="0">
              <a:solidFill>
                <a:schemeClr val="tx2"/>
              </a:solidFill>
              <a:latin typeface="Arial" panose="020B0604020202020204" pitchFamily="34" charset="0"/>
              <a:ea typeface="宋体" pitchFamily="2" charset="-122"/>
            </a:endParaRPr>
          </a:p>
          <a:p>
            <a:pPr algn="just">
              <a:lnSpc>
                <a:spcPct val="110000"/>
              </a:lnSpc>
              <a:buClr>
                <a:srgbClr val="CC3300"/>
              </a:buClr>
              <a:buSzPct val="85000"/>
              <a:buFont typeface="Wingdings" panose="05000000000000000000" pitchFamily="2" charset="2"/>
              <a:buChar char="q"/>
            </a:pPr>
            <a:r>
              <a:rPr lang="zh-CN" altLang="en-US" sz="1600" b="1" dirty="0">
                <a:solidFill>
                  <a:schemeClr val="tx2"/>
                </a:solidFill>
                <a:latin typeface="Arial" panose="020B0604020202020204" pitchFamily="34" charset="0"/>
                <a:ea typeface="宋体" pitchFamily="2" charset="-122"/>
              </a:rPr>
              <a:t> 美国正在经历一次典型的资产负债表衰退</a:t>
            </a:r>
            <a:endParaRPr lang="zh-CN" altLang="en-US" sz="1600" b="1" dirty="0">
              <a:solidFill>
                <a:schemeClr val="tx2"/>
              </a:solidFill>
              <a:latin typeface="Arial" panose="020B0604020202020204" pitchFamily="34" charset="0"/>
              <a:ea typeface="宋体" pitchFamily="2" charset="-122"/>
            </a:endParaRPr>
          </a:p>
          <a:p>
            <a:pPr lvl="1" algn="just">
              <a:lnSpc>
                <a:spcPct val="110000"/>
              </a:lnSpc>
              <a:buClr>
                <a:srgbClr val="CC3300"/>
              </a:buClr>
              <a:buSzPct val="85000"/>
              <a:buFont typeface="Wingdings" panose="05000000000000000000" pitchFamily="2" charset="2"/>
              <a:buChar char="q"/>
            </a:pPr>
            <a:r>
              <a:rPr lang="zh-CN" altLang="en-US" sz="1600" b="1" dirty="0">
                <a:solidFill>
                  <a:schemeClr val="tx2"/>
                </a:solidFill>
                <a:latin typeface="Arial" panose="020B0604020202020204" pitchFamily="34" charset="0"/>
                <a:ea typeface="宋体" pitchFamily="2" charset="-122"/>
              </a:rPr>
              <a:t> 金融危机前，美国各部门总负债从</a:t>
            </a:r>
            <a:r>
              <a:rPr lang="en-US" altLang="zh-CN" sz="1600" b="1">
                <a:solidFill>
                  <a:schemeClr val="tx2"/>
                </a:solidFill>
                <a:latin typeface="Arial" panose="020B0604020202020204" pitchFamily="34" charset="0"/>
                <a:ea typeface="宋体" pitchFamily="2" charset="-122"/>
              </a:rPr>
              <a:t>80</a:t>
            </a:r>
            <a:r>
              <a:rPr lang="zh-CN" altLang="en-US" sz="1600" b="1" dirty="0">
                <a:solidFill>
                  <a:schemeClr val="tx2"/>
                </a:solidFill>
                <a:latin typeface="Arial" panose="020B0604020202020204" pitchFamily="34" charset="0"/>
                <a:ea typeface="宋体" pitchFamily="2" charset="-122"/>
              </a:rPr>
              <a:t>年代约占</a:t>
            </a:r>
            <a:r>
              <a:rPr lang="en-US" altLang="zh-CN" sz="1600" b="1">
                <a:solidFill>
                  <a:schemeClr val="tx2"/>
                </a:solidFill>
                <a:latin typeface="Arial" panose="020B0604020202020204" pitchFamily="34" charset="0"/>
                <a:ea typeface="宋体" pitchFamily="2" charset="-122"/>
              </a:rPr>
              <a:t>GDP</a:t>
            </a:r>
            <a:r>
              <a:rPr lang="zh-CN" altLang="en-US" sz="1600" b="1" dirty="0">
                <a:solidFill>
                  <a:schemeClr val="tx2"/>
                </a:solidFill>
                <a:latin typeface="Arial" panose="020B0604020202020204" pitchFamily="34" charset="0"/>
                <a:ea typeface="宋体" pitchFamily="2" charset="-122"/>
              </a:rPr>
              <a:t>的</a:t>
            </a:r>
            <a:r>
              <a:rPr lang="en-US" altLang="zh-CN" sz="1600" b="1">
                <a:solidFill>
                  <a:schemeClr val="tx2"/>
                </a:solidFill>
                <a:latin typeface="Arial" panose="020B0604020202020204" pitchFamily="34" charset="0"/>
                <a:ea typeface="宋体" pitchFamily="2" charset="-122"/>
              </a:rPr>
              <a:t>340%</a:t>
            </a:r>
            <a:r>
              <a:rPr lang="zh-CN" altLang="en-US" sz="1600" b="1" dirty="0">
                <a:solidFill>
                  <a:schemeClr val="tx2"/>
                </a:solidFill>
                <a:latin typeface="Arial" panose="020B0604020202020204" pitchFamily="34" charset="0"/>
                <a:ea typeface="宋体" pitchFamily="2" charset="-122"/>
              </a:rPr>
              <a:t>上升至</a:t>
            </a:r>
            <a:r>
              <a:rPr lang="en-US" altLang="zh-CN" sz="1600" b="1">
                <a:solidFill>
                  <a:schemeClr val="tx2"/>
                </a:solidFill>
                <a:latin typeface="Arial" panose="020B0604020202020204" pitchFamily="34" charset="0"/>
                <a:ea typeface="宋体" pitchFamily="2" charset="-122"/>
              </a:rPr>
              <a:t>2008</a:t>
            </a:r>
            <a:r>
              <a:rPr lang="zh-CN" altLang="en-US" sz="1600" b="1" dirty="0">
                <a:solidFill>
                  <a:schemeClr val="tx2"/>
                </a:solidFill>
                <a:latin typeface="Arial" panose="020B0604020202020204" pitchFamily="34" charset="0"/>
                <a:ea typeface="宋体" pitchFamily="2" charset="-122"/>
              </a:rPr>
              <a:t>年末的</a:t>
            </a:r>
            <a:r>
              <a:rPr lang="en-US" altLang="zh-CN" sz="1600" b="1">
                <a:solidFill>
                  <a:schemeClr val="tx2"/>
                </a:solidFill>
                <a:latin typeface="Arial" panose="020B0604020202020204" pitchFamily="34" charset="0"/>
                <a:ea typeface="宋体" pitchFamily="2" charset="-122"/>
              </a:rPr>
              <a:t>680%</a:t>
            </a:r>
            <a:r>
              <a:rPr lang="zh-CN" altLang="en-US" sz="1600" b="1" dirty="0">
                <a:solidFill>
                  <a:schemeClr val="tx2"/>
                </a:solidFill>
                <a:latin typeface="Arial" panose="020B0604020202020204" pitchFamily="34" charset="0"/>
                <a:ea typeface="宋体" pitchFamily="2" charset="-122"/>
              </a:rPr>
              <a:t>。金融部门因信贷金融创新加大杆杠，负债占</a:t>
            </a:r>
            <a:r>
              <a:rPr lang="en-US" altLang="zh-CN" sz="1600" b="1">
                <a:solidFill>
                  <a:schemeClr val="tx2"/>
                </a:solidFill>
                <a:latin typeface="Arial" panose="020B0604020202020204" pitchFamily="34" charset="0"/>
                <a:ea typeface="宋体" pitchFamily="2" charset="-122"/>
              </a:rPr>
              <a:t>GDP</a:t>
            </a:r>
            <a:r>
              <a:rPr lang="zh-CN" altLang="en-US" sz="1600" b="1" dirty="0">
                <a:solidFill>
                  <a:schemeClr val="tx2"/>
                </a:solidFill>
                <a:latin typeface="Arial" panose="020B0604020202020204" pitchFamily="34" charset="0"/>
                <a:ea typeface="宋体" pitchFamily="2" charset="-122"/>
              </a:rPr>
              <a:t>比例从</a:t>
            </a:r>
            <a:r>
              <a:rPr lang="en-US" altLang="zh-CN" sz="1600" b="1">
                <a:solidFill>
                  <a:schemeClr val="tx2"/>
                </a:solidFill>
                <a:latin typeface="Arial" panose="020B0604020202020204" pitchFamily="34" charset="0"/>
                <a:ea typeface="宋体" pitchFamily="2" charset="-122"/>
              </a:rPr>
              <a:t>160%</a:t>
            </a:r>
            <a:r>
              <a:rPr lang="zh-CN" altLang="en-US" sz="1600" b="1" dirty="0">
                <a:solidFill>
                  <a:schemeClr val="tx2"/>
                </a:solidFill>
                <a:latin typeface="Arial" panose="020B0604020202020204" pitchFamily="34" charset="0"/>
                <a:ea typeface="宋体" pitchFamily="2" charset="-122"/>
              </a:rPr>
              <a:t>膨胀到</a:t>
            </a:r>
            <a:r>
              <a:rPr lang="en-US" altLang="zh-CN" sz="1600" b="1">
                <a:solidFill>
                  <a:schemeClr val="tx2"/>
                </a:solidFill>
                <a:latin typeface="Arial" panose="020B0604020202020204" pitchFamily="34" charset="0"/>
                <a:ea typeface="宋体" pitchFamily="2" charset="-122"/>
              </a:rPr>
              <a:t>320%</a:t>
            </a:r>
            <a:r>
              <a:rPr lang="zh-CN" altLang="en-US" sz="1600" b="1" dirty="0">
                <a:solidFill>
                  <a:schemeClr val="tx2"/>
                </a:solidFill>
                <a:latin typeface="Arial" panose="020B0604020202020204" pitchFamily="34" charset="0"/>
                <a:ea typeface="宋体" pitchFamily="2" charset="-122"/>
              </a:rPr>
              <a:t>；居民部门过度负债提前消费，负债占</a:t>
            </a:r>
            <a:r>
              <a:rPr lang="en-US" altLang="zh-CN" sz="1600" b="1">
                <a:solidFill>
                  <a:schemeClr val="tx2"/>
                </a:solidFill>
                <a:latin typeface="Arial" panose="020B0604020202020204" pitchFamily="34" charset="0"/>
                <a:ea typeface="宋体" pitchFamily="2" charset="-122"/>
              </a:rPr>
              <a:t>GDP</a:t>
            </a:r>
            <a:r>
              <a:rPr lang="zh-CN" altLang="en-US" sz="1600" b="1" dirty="0">
                <a:solidFill>
                  <a:schemeClr val="tx2"/>
                </a:solidFill>
                <a:latin typeface="Arial" panose="020B0604020202020204" pitchFamily="34" charset="0"/>
                <a:ea typeface="宋体" pitchFamily="2" charset="-122"/>
              </a:rPr>
              <a:t>比例从</a:t>
            </a:r>
            <a:r>
              <a:rPr lang="en-US" altLang="zh-CN" sz="1600" b="1">
                <a:solidFill>
                  <a:schemeClr val="tx2"/>
                </a:solidFill>
                <a:latin typeface="Arial" panose="020B0604020202020204" pitchFamily="34" charset="0"/>
                <a:ea typeface="宋体" pitchFamily="2" charset="-122"/>
              </a:rPr>
              <a:t>50%</a:t>
            </a:r>
            <a:r>
              <a:rPr lang="zh-CN" altLang="en-US" sz="1600" b="1" dirty="0">
                <a:solidFill>
                  <a:schemeClr val="tx2"/>
                </a:solidFill>
                <a:latin typeface="Arial" panose="020B0604020202020204" pitchFamily="34" charset="0"/>
                <a:ea typeface="宋体" pitchFamily="2" charset="-122"/>
              </a:rPr>
              <a:t>膨胀到</a:t>
            </a:r>
            <a:r>
              <a:rPr lang="en-US" altLang="zh-CN" sz="1600" b="1">
                <a:solidFill>
                  <a:schemeClr val="tx2"/>
                </a:solidFill>
                <a:latin typeface="Arial" panose="020B0604020202020204" pitchFamily="34" charset="0"/>
                <a:ea typeface="宋体" pitchFamily="2" charset="-122"/>
              </a:rPr>
              <a:t>100%</a:t>
            </a:r>
            <a:r>
              <a:rPr lang="zh-CN" altLang="en-US" sz="1600" b="1" dirty="0">
                <a:solidFill>
                  <a:schemeClr val="tx2"/>
                </a:solidFill>
                <a:latin typeface="Arial" panose="020B0604020202020204" pitchFamily="34" charset="0"/>
                <a:ea typeface="宋体" pitchFamily="2" charset="-122"/>
              </a:rPr>
              <a:t>。</a:t>
            </a:r>
            <a:endParaRPr lang="zh-CN" altLang="en-US" sz="1600" b="1" dirty="0">
              <a:solidFill>
                <a:schemeClr val="tx2"/>
              </a:solidFill>
              <a:latin typeface="Arial" panose="020B0604020202020204" pitchFamily="34" charset="0"/>
              <a:ea typeface="宋体" pitchFamily="2" charset="-122"/>
            </a:endParaRPr>
          </a:p>
          <a:p>
            <a:pPr lvl="1" algn="just">
              <a:lnSpc>
                <a:spcPct val="110000"/>
              </a:lnSpc>
              <a:buClr>
                <a:srgbClr val="CC3300"/>
              </a:buClr>
              <a:buSzPct val="85000"/>
              <a:buFont typeface="Wingdings" panose="05000000000000000000" pitchFamily="2" charset="2"/>
              <a:buChar char="q"/>
            </a:pPr>
            <a:r>
              <a:rPr lang="zh-CN" altLang="en-US" sz="1600" b="1" dirty="0">
                <a:solidFill>
                  <a:schemeClr val="tx2"/>
                </a:solidFill>
                <a:latin typeface="Arial" panose="020B0604020202020204" pitchFamily="34" charset="0"/>
                <a:ea typeface="宋体" pitchFamily="2" charset="-122"/>
              </a:rPr>
              <a:t> 金融危机导致居民部门在房地产和股票资产上的最大损失接近</a:t>
            </a:r>
            <a:r>
              <a:rPr lang="en-US" altLang="zh-CN" sz="1600" b="1">
                <a:solidFill>
                  <a:schemeClr val="tx2"/>
                </a:solidFill>
                <a:latin typeface="Arial" panose="020B0604020202020204" pitchFamily="34" charset="0"/>
                <a:ea typeface="宋体" pitchFamily="2" charset="-122"/>
              </a:rPr>
              <a:t>08</a:t>
            </a:r>
            <a:r>
              <a:rPr lang="zh-CN" altLang="en-US" sz="1600" b="1" dirty="0">
                <a:solidFill>
                  <a:schemeClr val="tx2"/>
                </a:solidFill>
                <a:latin typeface="Arial" panose="020B0604020202020204" pitchFamily="34" charset="0"/>
                <a:ea typeface="宋体" pitchFamily="2" charset="-122"/>
              </a:rPr>
              <a:t>年</a:t>
            </a:r>
            <a:r>
              <a:rPr lang="en-US" altLang="zh-CN" sz="1600" b="1">
                <a:solidFill>
                  <a:schemeClr val="tx2"/>
                </a:solidFill>
                <a:latin typeface="Arial" panose="020B0604020202020204" pitchFamily="34" charset="0"/>
                <a:ea typeface="宋体" pitchFamily="2" charset="-122"/>
              </a:rPr>
              <a:t>GDP</a:t>
            </a:r>
            <a:r>
              <a:rPr lang="zh-CN" altLang="en-US" sz="1600" b="1" dirty="0">
                <a:solidFill>
                  <a:schemeClr val="tx2"/>
                </a:solidFill>
                <a:latin typeface="Arial" panose="020B0604020202020204" pitchFamily="34" charset="0"/>
                <a:ea typeface="宋体" pitchFamily="2" charset="-122"/>
              </a:rPr>
              <a:t>（</a:t>
            </a:r>
            <a:r>
              <a:rPr lang="en-US" altLang="zh-CN" sz="1600" b="1">
                <a:solidFill>
                  <a:schemeClr val="tx2"/>
                </a:solidFill>
                <a:latin typeface="Arial" panose="020B0604020202020204" pitchFamily="34" charset="0"/>
                <a:ea typeface="宋体" pitchFamily="2" charset="-122"/>
              </a:rPr>
              <a:t>14.44</a:t>
            </a:r>
            <a:r>
              <a:rPr lang="zh-CN" altLang="en-US" sz="1600" b="1" dirty="0">
                <a:solidFill>
                  <a:schemeClr val="tx2"/>
                </a:solidFill>
                <a:latin typeface="Arial" panose="020B0604020202020204" pitchFamily="34" charset="0"/>
                <a:ea typeface="宋体" pitchFamily="2" charset="-122"/>
              </a:rPr>
              <a:t>万亿）。</a:t>
            </a:r>
            <a:endParaRPr lang="zh-CN" altLang="en-US" sz="1600" b="1" dirty="0">
              <a:solidFill>
                <a:schemeClr val="tx2"/>
              </a:solidFill>
              <a:latin typeface="Arial" panose="020B0604020202020204" pitchFamily="34" charset="0"/>
              <a:ea typeface="宋体" pitchFamily="2" charset="-122"/>
            </a:endParaRPr>
          </a:p>
          <a:p>
            <a:pPr lvl="1" algn="just">
              <a:lnSpc>
                <a:spcPct val="110000"/>
              </a:lnSpc>
              <a:buClr>
                <a:srgbClr val="CC3300"/>
              </a:buClr>
              <a:buSzPct val="85000"/>
              <a:buFont typeface="Wingdings" panose="05000000000000000000" pitchFamily="2" charset="2"/>
              <a:buChar char="q"/>
            </a:pPr>
            <a:r>
              <a:rPr lang="zh-CN" altLang="en-US" sz="1600" b="1" dirty="0">
                <a:solidFill>
                  <a:schemeClr val="tx2"/>
                </a:solidFill>
                <a:latin typeface="Arial" panose="020B0604020202020204" pitchFamily="34" charset="0"/>
                <a:ea typeface="宋体" pitchFamily="2" charset="-122"/>
              </a:rPr>
              <a:t> 美国家庭原先就相当脆弱的资产负债表进一步受到破坏，穆迪预计目前约有</a:t>
            </a:r>
            <a:r>
              <a:rPr lang="en-US" altLang="zh-CN" sz="1600" b="1">
                <a:solidFill>
                  <a:schemeClr val="tx2"/>
                </a:solidFill>
                <a:latin typeface="Arial" panose="020B0604020202020204" pitchFamily="34" charset="0"/>
                <a:ea typeface="宋体" pitchFamily="2" charset="-122"/>
              </a:rPr>
              <a:t>1000</a:t>
            </a:r>
            <a:r>
              <a:rPr lang="zh-CN" altLang="en-US" sz="1600" b="1" dirty="0">
                <a:solidFill>
                  <a:schemeClr val="tx2"/>
                </a:solidFill>
                <a:latin typeface="Arial" panose="020B0604020202020204" pitchFamily="34" charset="0"/>
                <a:ea typeface="宋体" pitchFamily="2" charset="-122"/>
              </a:rPr>
              <a:t>万美国家庭资不抵债。</a:t>
            </a:r>
            <a:endParaRPr lang="zh-CN" altLang="en-US" sz="1600" b="1" dirty="0">
              <a:solidFill>
                <a:schemeClr val="tx2"/>
              </a:solidFill>
              <a:latin typeface="Arial" panose="020B0604020202020204" pitchFamily="34" charset="0"/>
              <a:ea typeface="宋体" pitchFamily="2" charset="-122"/>
            </a:endParaRPr>
          </a:p>
        </p:txBody>
      </p:sp>
      <p:sp>
        <p:nvSpPr>
          <p:cNvPr id="492548" name="Rectangle 6"/>
          <p:cNvSpPr/>
          <p:nvPr/>
        </p:nvSpPr>
        <p:spPr>
          <a:xfrm>
            <a:off x="4859338" y="1485900"/>
            <a:ext cx="3111500" cy="212725"/>
          </a:xfrm>
          <a:prstGeom prst="rect">
            <a:avLst/>
          </a:prstGeom>
          <a:noFill/>
          <a:ln w="28575">
            <a:noFill/>
          </a:ln>
        </p:spPr>
        <p:txBody>
          <a:bodyPr wrap="none" lIns="0" tIns="0" rIns="0" bIns="0" anchor="ctr" anchorCtr="0">
            <a:spAutoFit/>
          </a:bodyPr>
          <a:p>
            <a:pPr eaLnBrk="0" hangingPunct="0"/>
            <a:r>
              <a:rPr lang="zh-CN" altLang="en-GB" sz="1400" b="1" dirty="0">
                <a:solidFill>
                  <a:srgbClr val="990000"/>
                </a:solidFill>
                <a:latin typeface="黑体" pitchFamily="2" charset="-122"/>
                <a:ea typeface="黑体" pitchFamily="2" charset="-122"/>
              </a:rPr>
              <a:t>美国房市泡沫破裂后住房价格显著下降 </a:t>
            </a:r>
            <a:endParaRPr lang="zh-CN" altLang="en-GB" sz="1400" b="1" dirty="0">
              <a:solidFill>
                <a:srgbClr val="990000"/>
              </a:solidFill>
              <a:latin typeface="黑体" pitchFamily="2" charset="-122"/>
              <a:ea typeface="黑体" pitchFamily="2" charset="-122"/>
            </a:endParaRPr>
          </a:p>
        </p:txBody>
      </p:sp>
      <p:sp>
        <p:nvSpPr>
          <p:cNvPr id="492549" name="Rectangle 9"/>
          <p:cNvSpPr/>
          <p:nvPr/>
        </p:nvSpPr>
        <p:spPr>
          <a:xfrm>
            <a:off x="4933950" y="3933825"/>
            <a:ext cx="3022600" cy="212725"/>
          </a:xfrm>
          <a:prstGeom prst="rect">
            <a:avLst/>
          </a:prstGeom>
          <a:noFill/>
          <a:ln w="28575">
            <a:noFill/>
          </a:ln>
        </p:spPr>
        <p:txBody>
          <a:bodyPr wrap="none" lIns="0" tIns="0" rIns="0" bIns="0" anchor="ctr" anchorCtr="0">
            <a:spAutoFit/>
          </a:bodyPr>
          <a:p>
            <a:pPr eaLnBrk="0" hangingPunct="0"/>
            <a:r>
              <a:rPr lang="zh-CN" altLang="en-US" sz="1400" b="1" dirty="0">
                <a:solidFill>
                  <a:srgbClr val="990000"/>
                </a:solidFill>
                <a:latin typeface="黑体" pitchFamily="2" charset="-122"/>
                <a:ea typeface="黑体" pitchFamily="2" charset="-122"/>
              </a:rPr>
              <a:t>金融危机导致美国家庭净财富大幅下跌</a:t>
            </a:r>
            <a:endParaRPr lang="zh-CN" altLang="en-GB" sz="1400" b="1" dirty="0">
              <a:solidFill>
                <a:srgbClr val="990000"/>
              </a:solidFill>
              <a:latin typeface="黑体" pitchFamily="2" charset="-122"/>
              <a:ea typeface="黑体" pitchFamily="2" charset="-122"/>
            </a:endParaRPr>
          </a:p>
        </p:txBody>
      </p:sp>
      <p:pic>
        <p:nvPicPr>
          <p:cNvPr id="492550" name="Picture 13"/>
          <p:cNvPicPr>
            <a:picLocks noChangeAspect="1"/>
          </p:cNvPicPr>
          <p:nvPr/>
        </p:nvPicPr>
        <p:blipFill>
          <a:blip r:embed="rId1"/>
          <a:stretch>
            <a:fillRect/>
          </a:stretch>
        </p:blipFill>
        <p:spPr>
          <a:xfrm>
            <a:off x="4643438" y="1700213"/>
            <a:ext cx="4032250" cy="2187575"/>
          </a:xfrm>
          <a:prstGeom prst="rect">
            <a:avLst/>
          </a:prstGeom>
          <a:noFill/>
          <a:ln w="9525">
            <a:noFill/>
          </a:ln>
        </p:spPr>
      </p:pic>
      <p:pic>
        <p:nvPicPr>
          <p:cNvPr id="492551" name="Picture 14"/>
          <p:cNvPicPr>
            <a:picLocks noChangeAspect="1"/>
          </p:cNvPicPr>
          <p:nvPr/>
        </p:nvPicPr>
        <p:blipFill>
          <a:blip r:embed="rId2"/>
          <a:stretch>
            <a:fillRect/>
          </a:stretch>
        </p:blipFill>
        <p:spPr>
          <a:xfrm>
            <a:off x="4716463" y="4179888"/>
            <a:ext cx="3960812" cy="2201862"/>
          </a:xfrm>
          <a:prstGeom prst="rect">
            <a:avLst/>
          </a:prstGeom>
          <a:noFill/>
          <a:ln w="9525">
            <a:noFill/>
          </a:ln>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414723" name="Rectangle 3"/>
          <p:cNvSpPr>
            <a:spLocks noGrp="1"/>
          </p:cNvSpPr>
          <p:nvPr>
            <p:ph type="body" idx="4294967295"/>
          </p:nvPr>
        </p:nvSpPr>
        <p:spPr>
          <a:xfrm>
            <a:off x="304800" y="762000"/>
            <a:ext cx="8393113" cy="5403850"/>
          </a:xfrm>
          <a:ln/>
        </p:spPr>
        <p:txBody>
          <a:bodyPr vert="horz" wrap="square" lIns="91440" tIns="45720" rIns="91440" bIns="45720" anchor="t" anchorCtr="0"/>
          <a:p>
            <a:pPr marL="571500" indent="-571500">
              <a:buNone/>
            </a:pPr>
            <a:r>
              <a:rPr lang="zh-CN" altLang="en-US" sz="1900" dirty="0">
                <a:latin typeface="黑体" pitchFamily="2" charset="-122"/>
                <a:ea typeface="黑体" pitchFamily="2" charset="-122"/>
              </a:rPr>
              <a:t>一、正直与道德价值观</a:t>
            </a:r>
            <a:r>
              <a:rPr lang="en-US" altLang="zh-CN" sz="1900">
                <a:latin typeface="黑体" pitchFamily="2" charset="-122"/>
                <a:ea typeface="黑体" pitchFamily="2" charset="-122"/>
              </a:rPr>
              <a:t>-</a:t>
            </a:r>
            <a:r>
              <a:rPr lang="zh-CN" altLang="en-US" sz="1900" dirty="0">
                <a:solidFill>
                  <a:schemeClr val="folHlink"/>
                </a:solidFill>
                <a:latin typeface="黑体" pitchFamily="2" charset="-122"/>
                <a:ea typeface="黑体" pitchFamily="2" charset="-122"/>
              </a:rPr>
              <a:t>企业文化的核心</a:t>
            </a:r>
            <a:endParaRPr lang="zh-CN" altLang="en-US" sz="1900" dirty="0">
              <a:solidFill>
                <a:schemeClr val="folHlink"/>
              </a:solidFill>
              <a:latin typeface="黑体" pitchFamily="2" charset="-122"/>
              <a:ea typeface="黑体" pitchFamily="2" charset="-122"/>
            </a:endParaRPr>
          </a:p>
          <a:p>
            <a:pPr marL="571500" indent="-571500"/>
            <a:r>
              <a:rPr lang="zh-CN" altLang="en-US" sz="1900" dirty="0">
                <a:latin typeface="黑体" pitchFamily="2" charset="-122"/>
                <a:ea typeface="黑体" pitchFamily="2" charset="-122"/>
              </a:rPr>
              <a:t>一个</a:t>
            </a:r>
            <a:r>
              <a:rPr lang="zh-CN" altLang="en-US" sz="1900" dirty="0">
                <a:solidFill>
                  <a:schemeClr val="folHlink"/>
                </a:solidFill>
                <a:latin typeface="黑体" pitchFamily="2" charset="-122"/>
                <a:ea typeface="黑体" pitchFamily="2" charset="-122"/>
              </a:rPr>
              <a:t>渗透所有层次</a:t>
            </a:r>
            <a:r>
              <a:rPr lang="zh-CN" altLang="en-US" sz="1900" dirty="0">
                <a:latin typeface="黑体" pitchFamily="2" charset="-122"/>
                <a:ea typeface="黑体" pitchFamily="2" charset="-122"/>
              </a:rPr>
              <a:t>之良好公司道德氛围，</a:t>
            </a:r>
            <a:r>
              <a:rPr lang="zh-CN" altLang="en-US" sz="1900" dirty="0">
                <a:solidFill>
                  <a:schemeClr val="folHlink"/>
                </a:solidFill>
                <a:latin typeface="黑体" pitchFamily="2" charset="-122"/>
                <a:ea typeface="黑体" pitchFamily="2" charset="-122"/>
              </a:rPr>
              <a:t>对公司</a:t>
            </a:r>
            <a:r>
              <a:rPr lang="zh-CN" altLang="en-US" sz="1900" dirty="0">
                <a:latin typeface="黑体" pitchFamily="2" charset="-122"/>
                <a:ea typeface="黑体" pitchFamily="2" charset="-122"/>
              </a:rPr>
              <a:t>的健康运作、</a:t>
            </a:r>
            <a:r>
              <a:rPr lang="zh-CN" altLang="en-US" sz="1900" dirty="0">
                <a:solidFill>
                  <a:schemeClr val="folHlink"/>
                </a:solidFill>
                <a:latin typeface="黑体" pitchFamily="2" charset="-122"/>
                <a:ea typeface="黑体" pitchFamily="2" charset="-122"/>
              </a:rPr>
              <a:t>对公共大众</a:t>
            </a:r>
            <a:r>
              <a:rPr lang="zh-CN" altLang="en-US" sz="1900" dirty="0">
                <a:latin typeface="黑体" pitchFamily="2" charset="-122"/>
                <a:ea typeface="黑体" pitchFamily="2" charset="-122"/>
              </a:rPr>
              <a:t>，都是根本</a:t>
            </a:r>
            <a:endParaRPr lang="zh-CN" altLang="en-US" sz="1900" dirty="0">
              <a:latin typeface="黑体" pitchFamily="2" charset="-122"/>
              <a:ea typeface="黑体" pitchFamily="2" charset="-122"/>
            </a:endParaRPr>
          </a:p>
          <a:p>
            <a:pPr marL="571500" indent="-571500">
              <a:buFont typeface="Wingdings" panose="05000000000000000000" pitchFamily="2" charset="2"/>
              <a:buAutoNum type="arabicPeriod"/>
            </a:pPr>
            <a:r>
              <a:rPr lang="zh-CN" altLang="en-US" sz="1900" dirty="0">
                <a:latin typeface="黑体" pitchFamily="2" charset="-122"/>
                <a:ea typeface="黑体" pitchFamily="2" charset="-122"/>
              </a:rPr>
              <a:t>有益于公司控制制度的效用</a:t>
            </a:r>
            <a:endParaRPr lang="zh-CN" altLang="en-US" sz="1900" dirty="0">
              <a:latin typeface="黑体" pitchFamily="2" charset="-122"/>
              <a:ea typeface="黑体" pitchFamily="2" charset="-122"/>
            </a:endParaRPr>
          </a:p>
          <a:p>
            <a:pPr marL="571500" indent="-571500">
              <a:buFont typeface="Wingdings" panose="05000000000000000000" pitchFamily="2" charset="2"/>
              <a:buAutoNum type="arabicPeriod"/>
            </a:pPr>
            <a:r>
              <a:rPr lang="zh-CN" altLang="en-US" sz="1900" dirty="0">
                <a:latin typeface="黑体" pitchFamily="2" charset="-122"/>
                <a:ea typeface="黑体" pitchFamily="2" charset="-122"/>
              </a:rPr>
              <a:t>有助于影响人们的行为方式而无须借助精心设计的制度</a:t>
            </a:r>
            <a:endParaRPr lang="zh-CN" altLang="en-US" sz="1900" dirty="0">
              <a:latin typeface="黑体" pitchFamily="2" charset="-122"/>
              <a:ea typeface="黑体" pitchFamily="2" charset="-122"/>
            </a:endParaRPr>
          </a:p>
          <a:p>
            <a:pPr marL="571500" indent="-571500">
              <a:buFont typeface="Wingdings" panose="05000000000000000000" pitchFamily="2" charset="2"/>
              <a:buAutoNum type="arabicPeriod"/>
            </a:pPr>
            <a:r>
              <a:rPr lang="zh-CN" altLang="en-US" sz="1900" dirty="0">
                <a:latin typeface="黑体" pitchFamily="2" charset="-122"/>
                <a:ea typeface="黑体" pitchFamily="2" charset="-122"/>
              </a:rPr>
              <a:t>一个强调受托报告责任的道德氛围，可防止公司的财务报告欺诈</a:t>
            </a:r>
            <a:endParaRPr lang="zh-CN" altLang="en-US" sz="1900" dirty="0">
              <a:latin typeface="黑体" pitchFamily="2" charset="-122"/>
              <a:ea typeface="黑体" pitchFamily="2" charset="-122"/>
            </a:endParaRPr>
          </a:p>
        </p:txBody>
      </p:sp>
      <p:pic>
        <p:nvPicPr>
          <p:cNvPr id="414725" name="Picture 6" descr="President George W. Bush addresses corporate leaders on Wall Street in New York, Tuesday, July 09. The President, who unveiled plans to create a new Corporate Fraud Task Force, introduced criminal penalties for corporate fraud and fund new initiatives in the SEC that will provide accountability to corporate America. White House photo by Eric Draper."/>
          <p:cNvPicPr>
            <a:picLocks noChangeAspect="1"/>
          </p:cNvPicPr>
          <p:nvPr/>
        </p:nvPicPr>
        <p:blipFill>
          <a:blip r:embed="rId1"/>
          <a:stretch>
            <a:fillRect/>
          </a:stretch>
        </p:blipFill>
        <p:spPr>
          <a:xfrm>
            <a:off x="1042988" y="3573463"/>
            <a:ext cx="3095625" cy="1800225"/>
          </a:xfrm>
          <a:prstGeom prst="rect">
            <a:avLst/>
          </a:prstGeom>
          <a:noFill/>
          <a:ln w="9525">
            <a:noFill/>
          </a:ln>
        </p:spPr>
      </p:pic>
      <p:sp>
        <p:nvSpPr>
          <p:cNvPr id="414726" name="Rectangle 7"/>
          <p:cNvSpPr/>
          <p:nvPr/>
        </p:nvSpPr>
        <p:spPr>
          <a:xfrm>
            <a:off x="4211638" y="3573463"/>
            <a:ext cx="2881312" cy="1128712"/>
          </a:xfrm>
          <a:prstGeom prst="rect">
            <a:avLst/>
          </a:prstGeom>
          <a:solidFill>
            <a:schemeClr val="bg1"/>
          </a:solidFill>
          <a:ln w="3175" cap="flat" cmpd="sng">
            <a:solidFill>
              <a:schemeClr val="tx1"/>
            </a:solidFill>
            <a:prstDash val="solid"/>
            <a:miter/>
            <a:headEnd type="none" w="med" len="med"/>
            <a:tailEnd type="none" w="med" len="med"/>
          </a:ln>
        </p:spPr>
        <p:txBody>
          <a:bodyPr anchor="ctr" anchorCtr="0">
            <a:spAutoFit/>
          </a:bodyPr>
          <a:p>
            <a:r>
              <a:rPr lang="en-US" altLang="zh-CN" sz="1400" dirty="0">
                <a:latin typeface="Times New Roman" panose="02020603050405020304" pitchFamily="18" charset="0"/>
                <a:ea typeface="宋体" pitchFamily="2" charset="-122"/>
              </a:rPr>
              <a:t>“</a:t>
            </a:r>
            <a:r>
              <a:rPr lang="zh-CN" altLang="en-US" sz="1400" dirty="0">
                <a:latin typeface="Times New Roman" panose="02020603050405020304" pitchFamily="18" charset="0"/>
                <a:ea typeface="宋体" pitchFamily="2" charset="-122"/>
              </a:rPr>
              <a:t>此时此刻，美国最大的经济需求</a:t>
            </a:r>
            <a:endParaRPr lang="zh-CN" altLang="en-US" sz="1400" dirty="0">
              <a:latin typeface="Times New Roman" panose="02020603050405020304" pitchFamily="18" charset="0"/>
              <a:ea typeface="宋体" pitchFamily="2" charset="-122"/>
            </a:endParaRPr>
          </a:p>
          <a:p>
            <a:r>
              <a:rPr lang="zh-CN" altLang="en-US" sz="1400" dirty="0">
                <a:latin typeface="Times New Roman" panose="02020603050405020304" pitchFamily="18" charset="0"/>
                <a:ea typeface="宋体" pitchFamily="2" charset="-122"/>
              </a:rPr>
              <a:t>是更高的道德标准：</a:t>
            </a:r>
            <a:endParaRPr lang="zh-CN" altLang="en-US" sz="1400" dirty="0">
              <a:latin typeface="Times New Roman" panose="02020603050405020304" pitchFamily="18" charset="0"/>
              <a:ea typeface="宋体" pitchFamily="2" charset="-122"/>
            </a:endParaRPr>
          </a:p>
          <a:p>
            <a:r>
              <a:rPr lang="zh-CN" altLang="en-US" sz="1400" dirty="0">
                <a:latin typeface="Times New Roman" panose="02020603050405020304" pitchFamily="18" charset="0"/>
                <a:ea typeface="宋体" pitchFamily="2" charset="-122"/>
              </a:rPr>
              <a:t>由严格的法律加强的、</a:t>
            </a:r>
            <a:endParaRPr lang="zh-CN" altLang="en-US" sz="1400" dirty="0">
              <a:latin typeface="Times New Roman" panose="02020603050405020304" pitchFamily="18" charset="0"/>
              <a:ea typeface="宋体" pitchFamily="2" charset="-122"/>
            </a:endParaRPr>
          </a:p>
          <a:p>
            <a:r>
              <a:rPr lang="zh-CN" altLang="en-US" sz="1400" dirty="0">
                <a:latin typeface="Times New Roman" panose="02020603050405020304" pitchFamily="18" charset="0"/>
                <a:ea typeface="宋体" pitchFamily="2" charset="-122"/>
              </a:rPr>
              <a:t>相关企业领导人支持的道德标准。” </a:t>
            </a:r>
            <a:endParaRPr lang="zh-CN" altLang="en-US" sz="1400" dirty="0">
              <a:latin typeface="Times New Roman" panose="02020603050405020304" pitchFamily="18" charset="0"/>
              <a:ea typeface="宋体" pitchFamily="2" charset="-122"/>
            </a:endParaRPr>
          </a:p>
          <a:p>
            <a:r>
              <a:rPr lang="zh-CN" altLang="en-US" sz="1200" dirty="0">
                <a:latin typeface="Times New Roman" panose="02020603050405020304" pitchFamily="18" charset="0"/>
                <a:ea typeface="宋体" pitchFamily="2" charset="-122"/>
              </a:rPr>
              <a:t>        </a:t>
            </a:r>
            <a:r>
              <a:rPr lang="en-US" altLang="zh-CN" sz="1200">
                <a:latin typeface="Times New Roman" panose="02020603050405020304" pitchFamily="18" charset="0"/>
                <a:ea typeface="宋体" pitchFamily="2" charset="-122"/>
              </a:rPr>
              <a:t>-- </a:t>
            </a:r>
            <a:r>
              <a:rPr lang="zh-CN" altLang="en-US" sz="1200" dirty="0">
                <a:latin typeface="Times New Roman" panose="02020603050405020304" pitchFamily="18" charset="0"/>
                <a:ea typeface="宋体" pitchFamily="2" charset="-122"/>
              </a:rPr>
              <a:t>乔治 </a:t>
            </a:r>
            <a:r>
              <a:rPr lang="en-US" altLang="zh-CN" sz="1200">
                <a:latin typeface="Times New Roman" panose="02020603050405020304" pitchFamily="18" charset="0"/>
                <a:ea typeface="宋体" pitchFamily="2" charset="-122"/>
              </a:rPr>
              <a:t>W  </a:t>
            </a:r>
            <a:r>
              <a:rPr lang="zh-CN" altLang="en-US" sz="1200" dirty="0">
                <a:latin typeface="Times New Roman" panose="02020603050405020304" pitchFamily="18" charset="0"/>
                <a:ea typeface="宋体" pitchFamily="2" charset="-122"/>
              </a:rPr>
              <a:t>布什  </a:t>
            </a:r>
            <a:r>
              <a:rPr lang="en-US" altLang="zh-CN" sz="1200">
                <a:latin typeface="Times New Roman" panose="02020603050405020304" pitchFamily="18" charset="0"/>
                <a:ea typeface="宋体" pitchFamily="2" charset="-122"/>
              </a:rPr>
              <a:t>2002-7 </a:t>
            </a:r>
            <a:r>
              <a:rPr lang="zh-CN" altLang="en-US" sz="1200" dirty="0">
                <a:latin typeface="Times New Roman" panose="02020603050405020304" pitchFamily="18" charset="0"/>
                <a:ea typeface="宋体" pitchFamily="2" charset="-122"/>
              </a:rPr>
              <a:t>于华尔街</a:t>
            </a:r>
            <a:endParaRPr lang="zh-CN" altLang="en-US" sz="1200" dirty="0">
              <a:latin typeface="Times New Roman" panose="02020603050405020304" pitchFamily="18" charset="0"/>
              <a:ea typeface="宋体" pitchFamily="2" charset="-122"/>
            </a:endParaRPr>
          </a:p>
        </p:txBody>
      </p:sp>
      <p:sp>
        <p:nvSpPr>
          <p:cNvPr id="115720" name="Rectangle 8"/>
          <p:cNvSpPr>
            <a:spLocks noChangeArrowheads="1"/>
          </p:cNvSpPr>
          <p:nvPr/>
        </p:nvSpPr>
        <p:spPr bwMode="auto">
          <a:xfrm>
            <a:off x="1042988" y="5445125"/>
            <a:ext cx="3097213" cy="703263"/>
          </a:xfrm>
          <a:prstGeom prst="rect">
            <a:avLst/>
          </a:prstGeom>
          <a:solidFill>
            <a:schemeClr val="bg1"/>
          </a:solidFill>
          <a:ln w="3175">
            <a:noFill/>
            <a:miter lim="800000"/>
          </a:ln>
          <a:effectLst>
            <a:outerShdw dist="35921" dir="2700000" algn="ctr" rotWithShape="0">
              <a:schemeClr val="bg2">
                <a:alpha val="50000"/>
              </a:schemeClr>
            </a:outerShdw>
          </a:effectLst>
        </p:spPr>
        <p:txBody>
          <a:bodyPr anchor="ctr">
            <a:spAutoFit/>
          </a:bodyPr>
          <a:p>
            <a:r>
              <a:rPr lang="en-US" altLang="zh-CN" sz="1400" dirty="0">
                <a:latin typeface="Times New Roman" panose="02020603050405020304" pitchFamily="18" charset="0"/>
                <a:ea typeface="宋体" pitchFamily="2" charset="-122"/>
              </a:rPr>
              <a:t>“</a:t>
            </a:r>
            <a:r>
              <a:rPr lang="zh-CN" altLang="en-US" sz="1400" dirty="0">
                <a:latin typeface="Arial" panose="020B0604020202020204" pitchFamily="34" charset="0"/>
                <a:ea typeface="宋体" pitchFamily="2" charset="-122"/>
              </a:rPr>
              <a:t>目前经济制度惟一不能解决的就是道德风险问题</a:t>
            </a:r>
            <a:r>
              <a:rPr lang="zh-CN" altLang="en-US" sz="1400" dirty="0">
                <a:latin typeface="Times New Roman" panose="02020603050405020304" pitchFamily="18" charset="0"/>
                <a:ea typeface="宋体" pitchFamily="2" charset="-122"/>
              </a:rPr>
              <a:t>。” </a:t>
            </a:r>
            <a:endParaRPr lang="zh-CN" altLang="en-US" sz="1400" dirty="0">
              <a:latin typeface="Times New Roman" panose="02020603050405020304" pitchFamily="18" charset="0"/>
              <a:ea typeface="宋体" pitchFamily="2" charset="-122"/>
            </a:endParaRPr>
          </a:p>
          <a:p>
            <a:r>
              <a:rPr lang="zh-CN" altLang="en-US" sz="1200" dirty="0">
                <a:latin typeface="Times New Roman" panose="02020603050405020304" pitchFamily="18" charset="0"/>
                <a:ea typeface="宋体" pitchFamily="2" charset="-122"/>
              </a:rPr>
              <a:t>                                              </a:t>
            </a:r>
            <a:r>
              <a:rPr lang="en-US" altLang="zh-CN" sz="1200">
                <a:latin typeface="Times New Roman" panose="02020603050405020304" pitchFamily="18" charset="0"/>
                <a:ea typeface="宋体" pitchFamily="2" charset="-122"/>
              </a:rPr>
              <a:t>-- </a:t>
            </a:r>
            <a:r>
              <a:rPr lang="zh-CN" altLang="en-US" sz="1200" dirty="0">
                <a:latin typeface="Times New Roman" panose="02020603050405020304" pitchFamily="18" charset="0"/>
                <a:ea typeface="宋体" pitchFamily="2" charset="-122"/>
              </a:rPr>
              <a:t>克鲁格曼</a:t>
            </a:r>
            <a:endParaRPr lang="zh-CN" altLang="en-US" sz="1200" dirty="0">
              <a:latin typeface="Times New Roman" panose="02020603050405020304" pitchFamily="18" charset="0"/>
              <a:ea typeface="宋体" pitchFamily="2" charset="-122"/>
            </a:endParaRPr>
          </a:p>
        </p:txBody>
      </p:sp>
      <p:sp>
        <p:nvSpPr>
          <p:cNvPr id="414728" name="Rectangle 9"/>
          <p:cNvSpPr/>
          <p:nvPr/>
        </p:nvSpPr>
        <p:spPr>
          <a:xfrm>
            <a:off x="4211638" y="4878388"/>
            <a:ext cx="2881312" cy="1187450"/>
          </a:xfrm>
          <a:prstGeom prst="rect">
            <a:avLst/>
          </a:prstGeom>
          <a:solidFill>
            <a:schemeClr val="bg1"/>
          </a:solidFill>
          <a:ln w="3175" cap="flat" cmpd="sng">
            <a:solidFill>
              <a:schemeClr val="tx1"/>
            </a:solidFill>
            <a:prstDash val="solid"/>
            <a:miter/>
            <a:headEnd type="none" w="med" len="med"/>
            <a:tailEnd type="none" w="med" len="med"/>
          </a:ln>
        </p:spPr>
        <p:txBody>
          <a:bodyPr anchor="ctr" anchorCtr="0">
            <a:spAutoFit/>
          </a:bodyPr>
          <a:p>
            <a:r>
              <a:rPr lang="zh-CN" altLang="en-US" sz="1200" dirty="0">
                <a:latin typeface="Times New Roman" panose="02020603050405020304" pitchFamily="18" charset="0"/>
                <a:ea typeface="宋体" pitchFamily="2" charset="-122"/>
              </a:rPr>
              <a:t>立法还不是答案的全部。在改变法律的同时，必须改变基本态度。人们必须充分意识到公共利益而不只是自我利益。没有这个精神的转变，新的管制和新的立法只会鼓励更多的规避行为。</a:t>
            </a:r>
            <a:endParaRPr lang="zh-CN" altLang="en-US" sz="1200" dirty="0">
              <a:latin typeface="Times New Roman" panose="02020603050405020304" pitchFamily="18" charset="0"/>
              <a:ea typeface="宋体" pitchFamily="2" charset="-122"/>
            </a:endParaRPr>
          </a:p>
          <a:p>
            <a:r>
              <a:rPr lang="zh-CN" altLang="en-US" sz="1200" dirty="0">
                <a:latin typeface="Times New Roman" panose="02020603050405020304" pitchFamily="18" charset="0"/>
                <a:ea typeface="宋体" pitchFamily="2" charset="-122"/>
              </a:rPr>
              <a:t>                                                    </a:t>
            </a:r>
            <a:r>
              <a:rPr lang="en-US" altLang="zh-CN" sz="1200">
                <a:latin typeface="Times New Roman" panose="02020603050405020304" pitchFamily="18" charset="0"/>
                <a:ea typeface="宋体" pitchFamily="2" charset="-122"/>
              </a:rPr>
              <a:t>-- </a:t>
            </a:r>
            <a:r>
              <a:rPr lang="zh-CN" altLang="en-US" sz="1200" dirty="0">
                <a:latin typeface="Times New Roman" panose="02020603050405020304" pitchFamily="18" charset="0"/>
                <a:ea typeface="宋体" pitchFamily="2" charset="-122"/>
              </a:rPr>
              <a:t>索罗斯</a:t>
            </a:r>
            <a:endParaRPr lang="zh-CN" altLang="en-US" sz="1200" dirty="0">
              <a:latin typeface="Times New Roman" panose="02020603050405020304" pitchFamily="18" charset="0"/>
              <a:ea typeface="宋体" pitchFamily="2" charset="-122"/>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415747" name="Rectangle 3"/>
          <p:cNvSpPr>
            <a:spLocks noGrp="1"/>
          </p:cNvSpPr>
          <p:nvPr>
            <p:ph type="body" idx="4294967295"/>
          </p:nvPr>
        </p:nvSpPr>
        <p:spPr>
          <a:xfrm>
            <a:off x="617538" y="2879725"/>
            <a:ext cx="7929562" cy="2493963"/>
          </a:xfrm>
          <a:ln/>
        </p:spPr>
        <p:txBody>
          <a:bodyPr vert="horz" wrap="square" lIns="91440" tIns="45720" rIns="91440" bIns="45720" anchor="t" anchorCtr="0"/>
          <a:p>
            <a:pPr marL="571500" indent="-571500">
              <a:buNone/>
            </a:pPr>
            <a:r>
              <a:rPr lang="en-US" altLang="zh-CN" sz="1900"/>
              <a:t>1-1</a:t>
            </a:r>
            <a:r>
              <a:rPr lang="zh-CN" altLang="en-US" sz="1900" dirty="0"/>
              <a:t>、正直与道德价值观 </a:t>
            </a:r>
            <a:r>
              <a:rPr lang="en-US" altLang="zh-CN" sz="1900"/>
              <a:t>– </a:t>
            </a:r>
            <a:r>
              <a:rPr lang="zh-CN" altLang="en-US" sz="1900" dirty="0">
                <a:solidFill>
                  <a:schemeClr val="folHlink"/>
                </a:solidFill>
              </a:rPr>
              <a:t>企业文化的核心</a:t>
            </a:r>
            <a:endParaRPr lang="zh-CN" altLang="en-US" sz="1900" dirty="0">
              <a:solidFill>
                <a:schemeClr val="folHlink"/>
              </a:solidFill>
            </a:endParaRPr>
          </a:p>
          <a:p>
            <a:pPr marL="571500" indent="-571500"/>
            <a:r>
              <a:rPr lang="zh-CN" altLang="en-US" sz="1900" dirty="0"/>
              <a:t>公司道德氛围的强化</a:t>
            </a:r>
            <a:endParaRPr lang="zh-CN" altLang="en-US" sz="1900" dirty="0"/>
          </a:p>
          <a:p>
            <a:pPr marL="571500" indent="-571500">
              <a:buFont typeface="Wingdings" panose="05000000000000000000" pitchFamily="2" charset="2"/>
              <a:buAutoNum type="arabicPeriod"/>
            </a:pPr>
            <a:r>
              <a:rPr lang="zh-CN" altLang="en-US" sz="1900" dirty="0"/>
              <a:t>书面公司行为规程</a:t>
            </a:r>
            <a:endParaRPr lang="zh-CN" altLang="en-US" sz="1900" dirty="0"/>
          </a:p>
          <a:p>
            <a:pPr marL="571500" indent="-571500">
              <a:buFont typeface="Wingdings" panose="05000000000000000000" pitchFamily="2" charset="2"/>
              <a:buAutoNum type="arabicPeriod"/>
            </a:pPr>
            <a:r>
              <a:rPr lang="zh-CN" altLang="en-US" sz="1900" dirty="0"/>
              <a:t>全体雇员的签署</a:t>
            </a:r>
            <a:endParaRPr lang="zh-CN" altLang="en-US" sz="1900" dirty="0"/>
          </a:p>
          <a:p>
            <a:pPr marL="571500" indent="-571500"/>
            <a:endParaRPr lang="zh-CN" altLang="en-US" sz="1900" dirty="0"/>
          </a:p>
          <a:p>
            <a:pPr marL="571500" indent="-571500"/>
            <a:r>
              <a:rPr lang="zh-CN" altLang="en-US" sz="1900" dirty="0"/>
              <a:t>定义明确的道德标准，可接受行为的指南，可推进组织所有层次之道德决策，有助于解决道德两难</a:t>
            </a:r>
            <a:endParaRPr lang="zh-CN" altLang="en-US" sz="1900" dirty="0"/>
          </a:p>
        </p:txBody>
      </p:sp>
      <p:sp>
        <p:nvSpPr>
          <p:cNvPr id="415749" name="Rectangle 7"/>
          <p:cNvSpPr/>
          <p:nvPr/>
        </p:nvSpPr>
        <p:spPr>
          <a:xfrm>
            <a:off x="1116013" y="5422900"/>
            <a:ext cx="7127875" cy="720725"/>
          </a:xfrm>
          <a:prstGeom prst="rect">
            <a:avLst/>
          </a:prstGeom>
          <a:solidFill>
            <a:schemeClr val="bg1"/>
          </a:solidFill>
          <a:ln w="12700" cap="flat" cmpd="sng">
            <a:solidFill>
              <a:srgbClr val="996633"/>
            </a:solidFill>
            <a:prstDash val="solid"/>
            <a:miter/>
            <a:headEnd type="none" w="med" len="med"/>
            <a:tailEnd type="none" w="med" len="med"/>
          </a:ln>
        </p:spPr>
        <p:txBody>
          <a:bodyPr wrap="none" anchor="ctr" anchorCtr="0"/>
          <a:p>
            <a:r>
              <a:rPr lang="zh-CN" altLang="en-US" b="1" dirty="0">
                <a:latin typeface="Arial" panose="020B0604020202020204" pitchFamily="34" charset="0"/>
                <a:ea typeface="宋体" pitchFamily="2" charset="-122"/>
              </a:rPr>
              <a:t>公司行为规程重申什么是每一个摩托罗拉员工必须遵守的准则：</a:t>
            </a:r>
            <a:endParaRPr lang="zh-CN" altLang="en-US" b="1" dirty="0">
              <a:latin typeface="Arial" panose="020B0604020202020204" pitchFamily="34" charset="0"/>
              <a:ea typeface="宋体" pitchFamily="2" charset="-122"/>
            </a:endParaRPr>
          </a:p>
          <a:p>
            <a:r>
              <a:rPr lang="zh-CN" altLang="en-US" b="1" dirty="0">
                <a:latin typeface="Arial" panose="020B0604020202020204" pitchFamily="34" charset="0"/>
                <a:ea typeface="宋体" pitchFamily="2" charset="-122"/>
              </a:rPr>
              <a:t>做正确的事；每一天；无任何借口。</a:t>
            </a:r>
            <a:endParaRPr lang="zh-CN" altLang="en-US" b="1" dirty="0">
              <a:latin typeface="Arial" panose="020B0604020202020204" pitchFamily="34" charset="0"/>
              <a:ea typeface="宋体" pitchFamily="2" charset="-122"/>
            </a:endParaRPr>
          </a:p>
        </p:txBody>
      </p:sp>
      <p:sp>
        <p:nvSpPr>
          <p:cNvPr id="155658" name="Rectangle 10"/>
          <p:cNvSpPr>
            <a:spLocks noChangeArrowheads="1"/>
          </p:cNvSpPr>
          <p:nvPr/>
        </p:nvSpPr>
        <p:spPr bwMode="auto">
          <a:xfrm>
            <a:off x="3276600" y="3840163"/>
            <a:ext cx="3816350" cy="863600"/>
          </a:xfrm>
          <a:prstGeom prst="rect">
            <a:avLst/>
          </a:prstGeom>
          <a:solidFill>
            <a:schemeClr val="bg1"/>
          </a:solidFill>
          <a:ln w="9525">
            <a:solidFill>
              <a:schemeClr val="tx2"/>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戴尔案例：</a:t>
            </a:r>
            <a:endParaRPr kumimoji="1"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雇员每年都要签署公司行为规程确认书；</a:t>
            </a:r>
            <a:endParaRPr kumimoji="1"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违者开除或移交刑事处理。</a:t>
            </a:r>
            <a:endParaRPr kumimoji="1"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p:txBody>
      </p:sp>
      <p:sp>
        <p:nvSpPr>
          <p:cNvPr id="11" name="Rectangle 3"/>
          <p:cNvSpPr txBox="1">
            <a:spLocks noChangeArrowheads="1"/>
          </p:cNvSpPr>
          <p:nvPr/>
        </p:nvSpPr>
        <p:spPr bwMode="auto">
          <a:xfrm>
            <a:off x="485775" y="1571625"/>
            <a:ext cx="8229600" cy="1214438"/>
          </a:xfrm>
          <a:prstGeom prst="rect">
            <a:avLst/>
          </a:prstGeom>
          <a:noFill/>
          <a:ln w="9525">
            <a:solidFill>
              <a:srgbClr val="FF0000"/>
            </a:solidFill>
            <a:miter lim="800000"/>
          </a:ln>
        </p:spPr>
        <p:txBody>
          <a:bodyPr/>
          <a:lstStyle/>
          <a:p>
            <a:pPr marL="571500" marR="0" indent="-571500" defTabSz="914400">
              <a:spcBef>
                <a:spcPct val="20000"/>
              </a:spcBef>
              <a:buClr>
                <a:schemeClr val="accent1"/>
              </a:buClr>
              <a:buSzPct val="65000"/>
              <a:buFontTx/>
              <a:buNone/>
              <a:defRPr/>
            </a:pPr>
            <a:r>
              <a:rPr kumimoji="0" lang="zh-CN" altLang="en-US" kern="1200" cap="none" spc="0" normalizeH="0" baseline="0" noProof="0" dirty="0">
                <a:latin typeface="Arial" panose="020B0604020202020204" pitchFamily="34" charset="0"/>
                <a:ea typeface="宋体" pitchFamily="2" charset="-122"/>
                <a:cs typeface="+mn-cs"/>
              </a:rPr>
              <a:t>基本规范第十八条 </a:t>
            </a:r>
            <a:endParaRPr kumimoji="0" lang="en-US" altLang="zh-CN" kern="1200" cap="none" spc="0" normalizeH="0" baseline="0" noProof="0" dirty="0">
              <a:latin typeface="Arial" panose="020B0604020202020204" pitchFamily="34" charset="0"/>
              <a:ea typeface="宋体" pitchFamily="2" charset="-122"/>
              <a:cs typeface="+mn-cs"/>
            </a:endParaRPr>
          </a:p>
          <a:p>
            <a:pPr marL="571500" marR="0" indent="-571500" defTabSz="914400">
              <a:spcBef>
                <a:spcPct val="20000"/>
              </a:spcBef>
              <a:buClr>
                <a:schemeClr val="accent1"/>
              </a:buClr>
              <a:buSzPct val="65000"/>
              <a:buFont typeface="Wingdings" panose="05000000000000000000" pitchFamily="2" charset="2"/>
              <a:buChar char="n"/>
              <a:defRPr/>
            </a:pPr>
            <a:r>
              <a:rPr kumimoji="0" lang="zh-CN" altLang="en-US" kern="1200" cap="none" spc="0" normalizeH="0" baseline="0" noProof="0" dirty="0">
                <a:latin typeface="Arial" panose="020B0604020202020204" pitchFamily="34" charset="0"/>
                <a:ea typeface="宋体" pitchFamily="2" charset="-122"/>
                <a:cs typeface="+mn-cs"/>
              </a:rPr>
              <a:t>企业应当加强文化建设，培育积极向上的价值观和社会责任感，倡导诚实守信、爱岗敬业、开拓创新和团队协作精神，树立现代管理理念，强化风险意识。</a:t>
            </a:r>
            <a:r>
              <a:rPr kumimoji="0" lang="en-US" altLang="zh-CN" kern="1200" cap="none" spc="0" normalizeH="0" baseline="0" noProof="0" dirty="0">
                <a:latin typeface="Arial" panose="020B0604020202020204" pitchFamily="34" charset="0"/>
                <a:ea typeface="宋体" pitchFamily="2" charset="-122"/>
                <a:cs typeface="+mn-cs"/>
              </a:rPr>
              <a:t>……</a:t>
            </a:r>
            <a:r>
              <a:rPr kumimoji="0" lang="zh-CN" altLang="en-US" kern="1200" cap="none" spc="0" normalizeH="0" baseline="0" noProof="0" dirty="0">
                <a:latin typeface="Arial" panose="020B0604020202020204" pitchFamily="34" charset="0"/>
                <a:ea typeface="宋体" pitchFamily="2" charset="-122"/>
                <a:cs typeface="+mn-cs"/>
              </a:rPr>
              <a:t>企业员工应当遵守员工行为守则，认真履行岗位职责。</a:t>
            </a:r>
            <a:br>
              <a:rPr kumimoji="0" lang="en-US" kern="1200" cap="none" spc="0" normalizeH="0" baseline="0" noProof="0" dirty="0">
                <a:latin typeface="Arial" panose="020B0604020202020204" pitchFamily="34" charset="0"/>
                <a:ea typeface="宋体" pitchFamily="2" charset="-122"/>
                <a:cs typeface="+mn-cs"/>
              </a:rPr>
            </a:br>
            <a:endParaRPr kumimoji="0" lang="en-US" altLang="zh-CN" kern="0" cap="none" spc="0" normalizeH="0" baseline="0" noProof="0" dirty="0">
              <a:latin typeface="+mn-lt"/>
              <a:ea typeface="+mn-ea"/>
              <a:cs typeface="+mn-cs"/>
            </a:endParaRPr>
          </a:p>
          <a:p>
            <a:pPr marL="571500" marR="0" indent="-571500" defTabSz="914400">
              <a:spcBef>
                <a:spcPct val="20000"/>
              </a:spcBef>
              <a:buClr>
                <a:schemeClr val="accent1"/>
              </a:buClr>
              <a:buSzPct val="65000"/>
              <a:buFont typeface="Wingdings" panose="05000000000000000000" pitchFamily="2" charset="2"/>
              <a:buChar char="n"/>
              <a:defRPr/>
            </a:pPr>
            <a:endParaRPr kumimoji="0" lang="zh-CN" altLang="en-US" kern="0" cap="none" spc="0" normalizeH="0" baseline="0" noProof="0" dirty="0">
              <a:latin typeface="+mn-lt"/>
              <a:ea typeface="+mn-ea"/>
              <a:cs typeface="+mn-cs"/>
            </a:endParaRPr>
          </a:p>
        </p:txBody>
      </p:sp>
      <p:sp>
        <p:nvSpPr>
          <p:cNvPr id="13" name="Rectangle 13"/>
          <p:cNvSpPr>
            <a:spLocks noChangeArrowheads="1"/>
          </p:cNvSpPr>
          <p:nvPr/>
        </p:nvSpPr>
        <p:spPr bwMode="auto">
          <a:xfrm>
            <a:off x="6911975" y="2846388"/>
            <a:ext cx="2160588" cy="1511300"/>
          </a:xfrm>
          <a:prstGeom prst="rect">
            <a:avLst/>
          </a:prstGeom>
          <a:solidFill>
            <a:schemeClr val="bg1"/>
          </a:solidFill>
          <a:ln w="9525">
            <a:solidFill>
              <a:schemeClr val="tx2"/>
            </a:solidFill>
            <a:miter lim="800000"/>
          </a:ln>
          <a:effectLst>
            <a:outerShdw dist="35921" dir="2700000" algn="ctr" rotWithShape="0">
              <a:schemeClr val="bg2"/>
            </a:outerShdw>
          </a:effectLst>
        </p:spPr>
        <p:txBody>
          <a:bodyPr wrap="none" anchor="ctr"/>
          <a:lstStyle/>
          <a:p>
            <a:pPr marL="342900" marR="0" lvl="0" indent="-342900" algn="l" defTabSz="914400" rtl="0" eaLnBrk="1" fontAlgn="base" latinLnBrk="0" hangingPunct="1">
              <a:lnSpc>
                <a:spcPct val="100000"/>
              </a:lnSpc>
              <a:spcBef>
                <a:spcPct val="0"/>
              </a:spcBef>
              <a:spcAft>
                <a:spcPct val="0"/>
              </a:spcAft>
              <a:buClrTx/>
              <a:buSzTx/>
              <a:buFontTx/>
              <a:buNone/>
              <a:defRPr/>
            </a:pPr>
            <a:r>
              <a:rPr kumimoji="1"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礼来中国案例：</a:t>
            </a:r>
            <a:endParaRPr kumimoji="1"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342900" marR="0" lvl="0" indent="-342900" algn="l" defTabSz="914400" rtl="0" eaLnBrk="1" fontAlgn="base" latinLnBrk="0" hangingPunct="1">
              <a:lnSpc>
                <a:spcPct val="100000"/>
              </a:lnSpc>
              <a:spcBef>
                <a:spcPct val="0"/>
              </a:spcBef>
              <a:spcAft>
                <a:spcPct val="0"/>
              </a:spcAft>
              <a:buClrTx/>
              <a:buSzTx/>
              <a:buFontTx/>
              <a:buNone/>
              <a:defRPr/>
            </a:pPr>
            <a:r>
              <a:rPr kumimoji="1"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公司一般不开除员工</a:t>
            </a:r>
            <a:endParaRPr kumimoji="1"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342900" marR="0" lvl="0" indent="-342900" algn="l" defTabSz="914400" rtl="0" eaLnBrk="1" fontAlgn="base" latinLnBrk="0" hangingPunct="1">
              <a:lnSpc>
                <a:spcPct val="100000"/>
              </a:lnSpc>
              <a:spcBef>
                <a:spcPct val="0"/>
              </a:spcBef>
              <a:spcAft>
                <a:spcPct val="0"/>
              </a:spcAft>
              <a:buClrTx/>
              <a:buSzTx/>
              <a:buFontTx/>
              <a:buNone/>
              <a:defRPr/>
            </a:pPr>
            <a:r>
              <a:rPr kumimoji="1"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违法职业操守属例外</a:t>
            </a:r>
            <a:endParaRPr kumimoji="1"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342900" marR="0" lvl="0" indent="-342900" algn="l" defTabSz="914400" rtl="0" eaLnBrk="1" fontAlgn="base" latinLnBrk="0" hangingPunct="1">
              <a:lnSpc>
                <a:spcPct val="100000"/>
              </a:lnSpc>
              <a:spcBef>
                <a:spcPct val="0"/>
              </a:spcBef>
              <a:spcAft>
                <a:spcPct val="0"/>
              </a:spcAft>
              <a:buClrTx/>
              <a:buSzTx/>
              <a:buFontTx/>
              <a:buNone/>
              <a:defRPr/>
            </a:pPr>
            <a:r>
              <a:rPr kumimoji="1"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需签定</a:t>
            </a:r>
            <a:r>
              <a:rPr kumimoji="1"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2</a:t>
            </a:r>
            <a:r>
              <a:rPr kumimoji="1"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份文件：</a:t>
            </a:r>
            <a:endParaRPr kumimoji="1"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rabicPeriod"/>
              <a:defRPr/>
            </a:pPr>
            <a:r>
              <a:rPr kumimoji="1"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员工行为准则；</a:t>
            </a:r>
            <a:endParaRPr kumimoji="1"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rabicPeriod"/>
              <a:defRPr/>
            </a:pPr>
            <a:r>
              <a:rPr kumimoji="1"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药品推广行为准则</a:t>
            </a:r>
            <a:endParaRPr kumimoji="1"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416771" name="Rectangle 3"/>
          <p:cNvSpPr>
            <a:spLocks noGrp="1"/>
          </p:cNvSpPr>
          <p:nvPr>
            <p:ph type="body" idx="4294967295"/>
          </p:nvPr>
        </p:nvSpPr>
        <p:spPr>
          <a:xfrm>
            <a:off x="468313" y="1600200"/>
            <a:ext cx="8229600" cy="460375"/>
          </a:xfrm>
          <a:ln/>
        </p:spPr>
        <p:txBody>
          <a:bodyPr vert="horz" wrap="square" lIns="91440" tIns="45720" rIns="91440" bIns="45720" anchor="t" anchorCtr="0"/>
          <a:p>
            <a:pPr marL="571500" indent="-571500">
              <a:buNone/>
            </a:pPr>
            <a:r>
              <a:rPr lang="en-US" altLang="zh-CN" sz="1900"/>
              <a:t>– </a:t>
            </a:r>
            <a:r>
              <a:rPr lang="zh-CN" altLang="en-US" sz="1900" dirty="0">
                <a:solidFill>
                  <a:schemeClr val="folHlink"/>
                </a:solidFill>
              </a:rPr>
              <a:t>持续一贯的企业文化</a:t>
            </a:r>
            <a:endParaRPr lang="zh-CN" altLang="en-US" sz="1900" dirty="0">
              <a:solidFill>
                <a:schemeClr val="folHlink"/>
              </a:solidFill>
            </a:endParaRPr>
          </a:p>
        </p:txBody>
      </p:sp>
      <p:sp>
        <p:nvSpPr>
          <p:cNvPr id="416773" name="Rectangle 9"/>
          <p:cNvSpPr/>
          <p:nvPr/>
        </p:nvSpPr>
        <p:spPr>
          <a:xfrm>
            <a:off x="611188" y="2133600"/>
            <a:ext cx="7488237" cy="1295400"/>
          </a:xfrm>
          <a:prstGeom prst="rect">
            <a:avLst/>
          </a:prstGeom>
          <a:solidFill>
            <a:schemeClr val="bg1"/>
          </a:solidFill>
          <a:ln w="9525" cap="flat" cmpd="sng">
            <a:solidFill>
              <a:schemeClr val="tx2"/>
            </a:solidFill>
            <a:prstDash val="solid"/>
            <a:miter/>
            <a:headEnd type="none" w="med" len="med"/>
            <a:tailEnd type="none" w="med" len="med"/>
          </a:ln>
        </p:spPr>
        <p:txBody>
          <a:bodyPr wrap="none" anchor="ctr" anchorCtr="0"/>
          <a:p>
            <a:r>
              <a:rPr lang="en-US" altLang="zh-CN" sz="1600" b="1">
                <a:latin typeface="Times New Roman" panose="02020603050405020304" pitchFamily="18" charset="0"/>
                <a:ea typeface="宋体" pitchFamily="2" charset="-122"/>
              </a:rPr>
              <a:t>Time will change.</a:t>
            </a:r>
            <a:endParaRPr lang="en-US" altLang="zh-CN" sz="1600" b="1">
              <a:latin typeface="Times New Roman" panose="02020603050405020304" pitchFamily="18" charset="0"/>
              <a:ea typeface="宋体" pitchFamily="2" charset="-122"/>
            </a:endParaRPr>
          </a:p>
          <a:p>
            <a:r>
              <a:rPr lang="en-US" altLang="zh-CN" sz="1600" b="1">
                <a:latin typeface="Times New Roman" panose="02020603050405020304" pitchFamily="18" charset="0"/>
                <a:ea typeface="宋体" pitchFamily="2" charset="-122"/>
              </a:rPr>
              <a:t>Our products will change.</a:t>
            </a:r>
            <a:endParaRPr lang="en-US" altLang="zh-CN" sz="1600" b="1">
              <a:latin typeface="Times New Roman" panose="02020603050405020304" pitchFamily="18" charset="0"/>
              <a:ea typeface="宋体" pitchFamily="2" charset="-122"/>
            </a:endParaRPr>
          </a:p>
          <a:p>
            <a:r>
              <a:rPr lang="en-US" altLang="zh-CN" sz="1600" b="1">
                <a:latin typeface="Times New Roman" panose="02020603050405020304" pitchFamily="18" charset="0"/>
                <a:ea typeface="宋体" pitchFamily="2" charset="-122"/>
              </a:rPr>
              <a:t>Our people will change.</a:t>
            </a:r>
            <a:endParaRPr lang="en-US" altLang="zh-CN" sz="1600" b="1">
              <a:latin typeface="Times New Roman" panose="02020603050405020304" pitchFamily="18" charset="0"/>
              <a:ea typeface="宋体" pitchFamily="2" charset="-122"/>
            </a:endParaRPr>
          </a:p>
          <a:p>
            <a:r>
              <a:rPr lang="en-US" altLang="zh-CN" sz="1600" b="1">
                <a:latin typeface="Times New Roman" panose="02020603050405020304" pitchFamily="18" charset="0"/>
                <a:ea typeface="宋体" pitchFamily="2" charset="-122"/>
              </a:rPr>
              <a:t>Our customers will change.</a:t>
            </a:r>
            <a:endParaRPr lang="en-US" altLang="zh-CN" sz="1600" b="1">
              <a:latin typeface="Times New Roman" panose="02020603050405020304" pitchFamily="18" charset="0"/>
              <a:ea typeface="宋体" pitchFamily="2" charset="-122"/>
            </a:endParaRPr>
          </a:p>
          <a:p>
            <a:r>
              <a:rPr lang="en-US" altLang="zh-CN" sz="1600" b="1">
                <a:latin typeface="Times New Roman" panose="02020603050405020304" pitchFamily="18" charset="0"/>
                <a:ea typeface="宋体" pitchFamily="2" charset="-122"/>
              </a:rPr>
              <a:t>What will not change is our commitment to our key beliefs</a:t>
            </a:r>
            <a:endParaRPr lang="en-US" altLang="zh-CN" sz="1600" b="1">
              <a:latin typeface="Times New Roman" panose="02020603050405020304" pitchFamily="18" charset="0"/>
              <a:ea typeface="宋体" pitchFamily="2" charset="-122"/>
            </a:endParaRPr>
          </a:p>
        </p:txBody>
      </p:sp>
      <p:sp>
        <p:nvSpPr>
          <p:cNvPr id="416774" name="Rectangle 12"/>
          <p:cNvSpPr/>
          <p:nvPr/>
        </p:nvSpPr>
        <p:spPr>
          <a:xfrm>
            <a:off x="611188" y="3571875"/>
            <a:ext cx="7127875" cy="720725"/>
          </a:xfrm>
          <a:prstGeom prst="rect">
            <a:avLst/>
          </a:prstGeom>
          <a:solidFill>
            <a:schemeClr val="bg1"/>
          </a:solidFill>
          <a:ln w="9525" cap="flat" cmpd="sng">
            <a:solidFill>
              <a:srgbClr val="996633"/>
            </a:solidFill>
            <a:prstDash val="solid"/>
            <a:miter/>
            <a:headEnd type="none" w="med" len="med"/>
            <a:tailEnd type="none" w="med" len="med"/>
          </a:ln>
        </p:spPr>
        <p:txBody>
          <a:bodyPr wrap="none" anchor="ctr" anchorCtr="0"/>
          <a:p>
            <a:r>
              <a:rPr lang="zh-CN" altLang="en-US" dirty="0">
                <a:latin typeface="Times New Roman" panose="02020603050405020304" pitchFamily="18" charset="0"/>
                <a:ea typeface="宋体" pitchFamily="2" charset="-122"/>
              </a:rPr>
              <a:t>我们公司全球运营愈</a:t>
            </a:r>
            <a:r>
              <a:rPr lang="en-US" altLang="zh-CN">
                <a:latin typeface="Times New Roman" panose="02020603050405020304" pitchFamily="18" charset="0"/>
                <a:ea typeface="宋体" pitchFamily="2" charset="-122"/>
              </a:rPr>
              <a:t>120</a:t>
            </a:r>
            <a:r>
              <a:rPr lang="zh-CN" altLang="en-US" dirty="0">
                <a:latin typeface="Times New Roman" panose="02020603050405020304" pitchFamily="18" charset="0"/>
                <a:ea typeface="宋体" pitchFamily="2" charset="-122"/>
              </a:rPr>
              <a:t>年，公司拥有一以贯之的道德文化</a:t>
            </a:r>
            <a:endParaRPr lang="zh-CN" altLang="en-US" dirty="0">
              <a:latin typeface="Times New Roman" panose="02020603050405020304" pitchFamily="18" charset="0"/>
              <a:ea typeface="宋体" pitchFamily="2" charset="-122"/>
            </a:endParaRPr>
          </a:p>
          <a:p>
            <a:r>
              <a:rPr lang="zh-CN" altLang="en-US" dirty="0">
                <a:latin typeface="Times New Roman" panose="02020603050405020304" pitchFamily="18" charset="0"/>
                <a:ea typeface="宋体" pitchFamily="2" charset="-122"/>
              </a:rPr>
              <a:t>这就是公司之为百年老店的原因之一</a:t>
            </a:r>
            <a:r>
              <a:rPr lang="zh-CN" altLang="en-US" b="1" dirty="0">
                <a:latin typeface="Times New Roman" panose="02020603050405020304" pitchFamily="18" charset="0"/>
                <a:ea typeface="宋体" pitchFamily="2" charset="-122"/>
              </a:rPr>
              <a:t>                                     </a:t>
            </a:r>
            <a:r>
              <a:rPr lang="en-US" altLang="zh-CN" sz="1400" b="1">
                <a:latin typeface="Times New Roman" panose="02020603050405020304" pitchFamily="18" charset="0"/>
                <a:ea typeface="宋体" pitchFamily="2" charset="-122"/>
              </a:rPr>
              <a:t>--- </a:t>
            </a:r>
            <a:r>
              <a:rPr lang="zh-CN" altLang="en-US" sz="1400" dirty="0">
                <a:latin typeface="Times New Roman" panose="02020603050405020304" pitchFamily="18" charset="0"/>
                <a:ea typeface="宋体" pitchFamily="2" charset="-122"/>
              </a:rPr>
              <a:t>某</a:t>
            </a:r>
            <a:r>
              <a:rPr lang="en-US" altLang="zh-CN" sz="1400">
                <a:latin typeface="Times New Roman" panose="02020603050405020304" pitchFamily="18" charset="0"/>
                <a:ea typeface="宋体" pitchFamily="2" charset="-122"/>
              </a:rPr>
              <a:t>CFO</a:t>
            </a:r>
            <a:endParaRPr lang="en-US" altLang="zh-CN" sz="1400">
              <a:latin typeface="Times New Roman" panose="02020603050405020304" pitchFamily="18" charset="0"/>
              <a:ea typeface="宋体" pitchFamily="2" charset="-122"/>
            </a:endParaRPr>
          </a:p>
        </p:txBody>
      </p:sp>
      <p:sp>
        <p:nvSpPr>
          <p:cNvPr id="416775" name="Rectangle 13"/>
          <p:cNvSpPr/>
          <p:nvPr/>
        </p:nvSpPr>
        <p:spPr>
          <a:xfrm>
            <a:off x="611188" y="4438650"/>
            <a:ext cx="7416800" cy="1511300"/>
          </a:xfrm>
          <a:prstGeom prst="rect">
            <a:avLst/>
          </a:prstGeom>
          <a:solidFill>
            <a:schemeClr val="bg1"/>
          </a:solidFill>
          <a:ln w="6350" cap="flat" cmpd="sng">
            <a:solidFill>
              <a:schemeClr val="accent2"/>
            </a:solidFill>
            <a:prstDash val="solid"/>
            <a:miter/>
            <a:headEnd type="none" w="med" len="med"/>
            <a:tailEnd type="none" w="med" len="med"/>
          </a:ln>
        </p:spPr>
        <p:txBody>
          <a:bodyPr wrap="none" anchor="ctr" anchorCtr="0"/>
          <a:p>
            <a:pPr marL="457200" indent="-457200">
              <a:buChar char="•"/>
            </a:pPr>
            <a:r>
              <a:rPr lang="zh-CN" altLang="en-US" sz="1600" dirty="0">
                <a:latin typeface="Times New Roman" panose="02020603050405020304" pitchFamily="18" charset="0"/>
                <a:ea typeface="宋体" pitchFamily="2" charset="-122"/>
              </a:rPr>
              <a:t>始创于 </a:t>
            </a:r>
            <a:r>
              <a:rPr lang="en-US" altLang="zh-CN" sz="1600">
                <a:latin typeface="Times New Roman" panose="02020603050405020304" pitchFamily="18" charset="0"/>
                <a:ea typeface="宋体" pitchFamily="2" charset="-122"/>
              </a:rPr>
              <a:t>1837 </a:t>
            </a:r>
            <a:r>
              <a:rPr lang="zh-CN" altLang="en-US" sz="1600" dirty="0">
                <a:latin typeface="Times New Roman" panose="02020603050405020304" pitchFamily="18" charset="0"/>
                <a:ea typeface="宋体" pitchFamily="2" charset="-122"/>
              </a:rPr>
              <a:t>年的宝洁成功守业 </a:t>
            </a:r>
            <a:r>
              <a:rPr lang="en-US" altLang="zh-CN" sz="1600">
                <a:latin typeface="Times New Roman" panose="02020603050405020304" pitchFamily="18" charset="0"/>
                <a:ea typeface="宋体" pitchFamily="2" charset="-122"/>
              </a:rPr>
              <a:t>160 </a:t>
            </a:r>
            <a:r>
              <a:rPr lang="zh-CN" altLang="en-US" sz="1600" dirty="0">
                <a:latin typeface="Times New Roman" panose="02020603050405020304" pitchFamily="18" charset="0"/>
                <a:ea typeface="宋体" pitchFamily="2" charset="-122"/>
              </a:rPr>
              <a:t>多年</a:t>
            </a:r>
            <a:endParaRPr lang="zh-CN" altLang="en-US" sz="1600" dirty="0">
              <a:latin typeface="Times New Roman" panose="02020603050405020304" pitchFamily="18" charset="0"/>
              <a:ea typeface="宋体" pitchFamily="2" charset="-122"/>
            </a:endParaRPr>
          </a:p>
          <a:p>
            <a:pPr marL="457200" indent="-457200">
              <a:buChar char="•"/>
            </a:pPr>
            <a:r>
              <a:rPr lang="zh-CN" altLang="en-US" sz="1600" dirty="0">
                <a:latin typeface="Times New Roman" panose="02020603050405020304" pitchFamily="18" charset="0"/>
                <a:ea typeface="宋体" pitchFamily="2" charset="-122"/>
              </a:rPr>
              <a:t>宝洁为什么如此成功？宝洁前董事长艾德 </a:t>
            </a:r>
            <a:r>
              <a:rPr lang="en-US" altLang="zh-CN" sz="1600">
                <a:latin typeface="Times New Roman" panose="02020603050405020304" pitchFamily="18" charset="0"/>
                <a:ea typeface="宋体" pitchFamily="2" charset="-122"/>
              </a:rPr>
              <a:t>· </a:t>
            </a:r>
            <a:r>
              <a:rPr lang="zh-CN" altLang="en-US" sz="1600" dirty="0">
                <a:latin typeface="Times New Roman" panose="02020603050405020304" pitchFamily="18" charset="0"/>
                <a:ea typeface="宋体" pitchFamily="2" charset="-122"/>
              </a:rPr>
              <a:t>哈尼斯的解释是：</a:t>
            </a:r>
            <a:endParaRPr lang="zh-CN" altLang="en-US" sz="1600" dirty="0">
              <a:latin typeface="Times New Roman" panose="02020603050405020304" pitchFamily="18" charset="0"/>
              <a:ea typeface="宋体" pitchFamily="2" charset="-122"/>
            </a:endParaRPr>
          </a:p>
          <a:p>
            <a:pPr marL="457200" indent="-457200"/>
            <a:r>
              <a:rPr lang="zh-CN" altLang="en-US" sz="1600" dirty="0">
                <a:latin typeface="Times New Roman" panose="02020603050405020304" pitchFamily="18" charset="0"/>
                <a:ea typeface="宋体" pitchFamily="2" charset="-122"/>
              </a:rPr>
              <a:t>“虽然我们 最大的资产是我们的员工，但指引方向的却是原则及理念的一致性。”</a:t>
            </a:r>
            <a:endParaRPr lang="zh-CN" altLang="en-US" sz="1600" dirty="0">
              <a:latin typeface="Times New Roman" panose="02020603050405020304" pitchFamily="18" charset="0"/>
              <a:ea typeface="宋体" pitchFamily="2" charset="-122"/>
            </a:endParaRPr>
          </a:p>
          <a:p>
            <a:pPr marL="457200" indent="-457200"/>
            <a:r>
              <a:rPr lang="zh-CN" altLang="en-US" sz="1600" dirty="0">
                <a:latin typeface="Times New Roman" panose="02020603050405020304" pitchFamily="18" charset="0"/>
                <a:ea typeface="宋体" pitchFamily="2" charset="-122"/>
              </a:rPr>
              <a:t>这个原则及理念就是著名的</a:t>
            </a:r>
            <a:r>
              <a:rPr lang="zh-CN" altLang="en-US" sz="1600" dirty="0">
                <a:solidFill>
                  <a:srgbClr val="FF0000"/>
                </a:solidFill>
                <a:latin typeface="Times New Roman" panose="02020603050405020304" pitchFamily="18" charset="0"/>
                <a:ea typeface="宋体" pitchFamily="2" charset="-122"/>
              </a:rPr>
              <a:t>宝洁之道，</a:t>
            </a:r>
            <a:r>
              <a:rPr lang="zh-CN" altLang="en-US" sz="1600" dirty="0">
                <a:latin typeface="Times New Roman" panose="02020603050405020304" pitchFamily="18" charset="0"/>
                <a:ea typeface="宋体" pitchFamily="2" charset="-122"/>
              </a:rPr>
              <a:t>其中第一条：</a:t>
            </a:r>
            <a:endParaRPr lang="zh-CN" altLang="en-US" sz="1600" dirty="0">
              <a:latin typeface="Times New Roman" panose="02020603050405020304" pitchFamily="18" charset="0"/>
              <a:ea typeface="宋体" pitchFamily="2" charset="-122"/>
            </a:endParaRPr>
          </a:p>
          <a:p>
            <a:pPr marL="457200" indent="-457200"/>
            <a:r>
              <a:rPr lang="zh-CN" altLang="en-US" sz="1600" dirty="0">
                <a:solidFill>
                  <a:srgbClr val="FF0000"/>
                </a:solidFill>
                <a:latin typeface="Times New Roman" panose="02020603050405020304" pitchFamily="18" charset="0"/>
                <a:ea typeface="宋体" pitchFamily="2" charset="-122"/>
              </a:rPr>
              <a:t>强调内部高度统一的价值观</a:t>
            </a:r>
            <a:endParaRPr lang="zh-CN" altLang="en-US" sz="1600" dirty="0">
              <a:solidFill>
                <a:srgbClr val="FF0000"/>
              </a:solidFill>
              <a:latin typeface="Times New Roman" panose="02020603050405020304" pitchFamily="18" charset="0"/>
              <a:ea typeface="宋体" pitchFamily="2" charset="-122"/>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417795" name="Rectangle 3"/>
          <p:cNvSpPr>
            <a:spLocks noGrp="1"/>
          </p:cNvSpPr>
          <p:nvPr>
            <p:ph type="body" idx="4294967295"/>
          </p:nvPr>
        </p:nvSpPr>
        <p:spPr>
          <a:xfrm>
            <a:off x="468313" y="1773238"/>
            <a:ext cx="8229600" cy="1223962"/>
          </a:xfrm>
          <a:ln/>
        </p:spPr>
        <p:txBody>
          <a:bodyPr vert="horz" wrap="square" lIns="91440" tIns="45720" rIns="91440" bIns="45720" anchor="t" anchorCtr="0"/>
          <a:p>
            <a:pPr marL="571500" indent="-571500">
              <a:buNone/>
            </a:pPr>
            <a:r>
              <a:rPr lang="zh-CN" altLang="en-US" sz="1900" dirty="0"/>
              <a:t>正直与道德价值观 </a:t>
            </a:r>
            <a:r>
              <a:rPr lang="en-US" altLang="zh-CN" sz="1900"/>
              <a:t>– </a:t>
            </a:r>
            <a:r>
              <a:rPr lang="en-US" altLang="zh-CN" sz="1900" b="1">
                <a:solidFill>
                  <a:schemeClr val="folHlink"/>
                </a:solidFill>
                <a:latin typeface="Times New Roman" panose="02020603050405020304" pitchFamily="18" charset="0"/>
              </a:rPr>
              <a:t>tone at the top</a:t>
            </a:r>
            <a:endParaRPr lang="en-US" altLang="zh-CN" sz="1900" b="1">
              <a:solidFill>
                <a:schemeClr val="folHlink"/>
              </a:solidFill>
              <a:latin typeface="Times New Roman" panose="02020603050405020304" pitchFamily="18" charset="0"/>
            </a:endParaRPr>
          </a:p>
          <a:p>
            <a:pPr marL="571500" indent="-571500"/>
            <a:r>
              <a:rPr lang="zh-CN" altLang="en-US" sz="1900" dirty="0"/>
              <a:t>公司行为规程的成功，取决于管理层和董事会的全力支持。</a:t>
            </a:r>
            <a:endParaRPr lang="zh-CN" altLang="en-US" sz="1900" dirty="0"/>
          </a:p>
          <a:p>
            <a:pPr marL="571500" indent="-571500"/>
            <a:r>
              <a:rPr lang="zh-CN" altLang="en-US" sz="1900" dirty="0"/>
              <a:t>确认规程效用最具影响的要素，是高层管理人员和董事们的态度与行为</a:t>
            </a:r>
            <a:endParaRPr lang="zh-CN" altLang="en-US" sz="1900" dirty="0"/>
          </a:p>
        </p:txBody>
      </p:sp>
      <p:sp>
        <p:nvSpPr>
          <p:cNvPr id="156680" name="Rectangle 8"/>
          <p:cNvSpPr>
            <a:spLocks noChangeArrowheads="1"/>
          </p:cNvSpPr>
          <p:nvPr/>
        </p:nvSpPr>
        <p:spPr bwMode="auto">
          <a:xfrm>
            <a:off x="971550" y="3141663"/>
            <a:ext cx="3887788" cy="2519363"/>
          </a:xfrm>
          <a:prstGeom prst="rect">
            <a:avLst/>
          </a:prstGeom>
          <a:solidFill>
            <a:schemeClr val="bg1"/>
          </a:solidFill>
          <a:ln w="9525">
            <a:solidFill>
              <a:schemeClr val="tx2"/>
            </a:solidFill>
            <a:miter lim="800000"/>
          </a:ln>
          <a:effectLst>
            <a:outerShdw dist="35921" dir="2700000" algn="ctr" rotWithShape="0">
              <a:schemeClr val="bg2"/>
            </a:outerShdw>
          </a:effectLst>
        </p:spPr>
        <p:txBody>
          <a:bodyPr/>
          <a:lstStyle/>
          <a:p>
            <a:pPr marL="495300" marR="0" lvl="0" indent="-495300" algn="l" defTabSz="914400" rtl="0" eaLnBrk="1" fontAlgn="base" latinLnBrk="0" hangingPunct="1">
              <a:lnSpc>
                <a:spcPct val="80000"/>
              </a:lnSpc>
              <a:spcBef>
                <a:spcPct val="20000"/>
              </a:spcBef>
              <a:spcAft>
                <a:spcPct val="0"/>
              </a:spcAft>
              <a:buClr>
                <a:schemeClr val="accent1"/>
              </a:buClr>
              <a:buSzPct val="65000"/>
              <a:buFont typeface="Wingdings" panose="05000000000000000000" pitchFamily="2" charset="2"/>
              <a:buNone/>
              <a:defRPr/>
            </a:pPr>
            <a:r>
              <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孔子曰：</a:t>
            </a:r>
            <a:endPar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endParaRPr>
          </a:p>
          <a:p>
            <a:pPr marL="495300" marR="0" lvl="0" indent="-495300" algn="l" defTabSz="914400" rtl="0" eaLnBrk="1" fontAlgn="base" latinLnBrk="0" hangingPunct="1">
              <a:lnSpc>
                <a:spcPct val="80000"/>
              </a:lnSpc>
              <a:spcBef>
                <a:spcPct val="20000"/>
              </a:spcBef>
              <a:spcAft>
                <a:spcPct val="0"/>
              </a:spcAft>
              <a:buClr>
                <a:schemeClr val="accent1"/>
              </a:buClr>
              <a:buSzPct val="65000"/>
              <a:buFont typeface="Wingdings" panose="05000000000000000000" pitchFamily="2" charset="2"/>
              <a:buNone/>
              <a:defRPr/>
            </a:pPr>
            <a:r>
              <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能以礼让为国乎？何有？</a:t>
            </a:r>
            <a:endPar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endParaRPr>
          </a:p>
          <a:p>
            <a:pPr marL="495300" marR="0" lvl="0" indent="-495300" algn="l" defTabSz="914400" rtl="0" eaLnBrk="1" fontAlgn="base" latinLnBrk="0" hangingPunct="1">
              <a:lnSpc>
                <a:spcPct val="80000"/>
              </a:lnSpc>
              <a:spcBef>
                <a:spcPct val="20000"/>
              </a:spcBef>
              <a:spcAft>
                <a:spcPct val="0"/>
              </a:spcAft>
              <a:buClr>
                <a:schemeClr val="accent1"/>
              </a:buClr>
              <a:buSzPct val="65000"/>
              <a:buFont typeface="Wingdings" panose="05000000000000000000" pitchFamily="2" charset="2"/>
              <a:buNone/>
              <a:defRPr/>
            </a:pPr>
            <a:r>
              <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朝廷者，天下之桢干也，</a:t>
            </a:r>
            <a:endPar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endParaRPr>
          </a:p>
          <a:p>
            <a:pPr marL="495300" marR="0" lvl="0" indent="-495300" algn="l" defTabSz="914400" rtl="0" eaLnBrk="1" fontAlgn="base" latinLnBrk="0" hangingPunct="1">
              <a:lnSpc>
                <a:spcPct val="80000"/>
              </a:lnSpc>
              <a:spcBef>
                <a:spcPct val="20000"/>
              </a:spcBef>
              <a:spcAft>
                <a:spcPct val="0"/>
              </a:spcAft>
              <a:buClr>
                <a:schemeClr val="accent1"/>
              </a:buClr>
              <a:buSzPct val="65000"/>
              <a:buFont typeface="Wingdings" panose="05000000000000000000" pitchFamily="2" charset="2"/>
              <a:buChar char="n"/>
              <a:defRPr/>
            </a:pPr>
            <a:r>
              <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公卿大夫相与修礼谦让，则人不争</a:t>
            </a:r>
            <a:endPar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endParaRPr>
          </a:p>
          <a:p>
            <a:pPr marL="495300" marR="0" lvl="0" indent="-495300" algn="l" defTabSz="914400" rtl="0" eaLnBrk="1" fontAlgn="base" latinLnBrk="0" hangingPunct="1">
              <a:lnSpc>
                <a:spcPct val="80000"/>
              </a:lnSpc>
              <a:spcBef>
                <a:spcPct val="20000"/>
              </a:spcBef>
              <a:spcAft>
                <a:spcPct val="0"/>
              </a:spcAft>
              <a:buClr>
                <a:schemeClr val="accent1"/>
              </a:buClr>
              <a:buSzPct val="65000"/>
              <a:buFont typeface="Wingdings" panose="05000000000000000000" pitchFamily="2" charset="2"/>
              <a:buChar char="n"/>
              <a:defRPr/>
            </a:pPr>
            <a:r>
              <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好仁乐施，则下不暴</a:t>
            </a:r>
            <a:endPar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endParaRPr>
          </a:p>
          <a:p>
            <a:pPr marL="495300" marR="0" lvl="0" indent="-495300" algn="l" defTabSz="914400" rtl="0" eaLnBrk="1" fontAlgn="base" latinLnBrk="0" hangingPunct="1">
              <a:lnSpc>
                <a:spcPct val="80000"/>
              </a:lnSpc>
              <a:spcBef>
                <a:spcPct val="20000"/>
              </a:spcBef>
              <a:spcAft>
                <a:spcPct val="0"/>
              </a:spcAft>
              <a:buClr>
                <a:schemeClr val="accent1"/>
              </a:buClr>
              <a:buSzPct val="65000"/>
              <a:buFont typeface="Wingdings" panose="05000000000000000000" pitchFamily="2" charset="2"/>
              <a:buChar char="n"/>
              <a:defRPr/>
            </a:pPr>
            <a:r>
              <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上义高节，则人兴行</a:t>
            </a:r>
            <a:endPar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endParaRPr>
          </a:p>
          <a:p>
            <a:pPr marL="495300" marR="0" lvl="0" indent="-495300" algn="l" defTabSz="914400" rtl="0" eaLnBrk="1" fontAlgn="base" latinLnBrk="0" hangingPunct="1">
              <a:lnSpc>
                <a:spcPct val="80000"/>
              </a:lnSpc>
              <a:spcBef>
                <a:spcPct val="20000"/>
              </a:spcBef>
              <a:spcAft>
                <a:spcPct val="0"/>
              </a:spcAft>
              <a:buClr>
                <a:schemeClr val="accent1"/>
              </a:buClr>
              <a:buSzPct val="65000"/>
              <a:buFont typeface="Wingdings" panose="05000000000000000000" pitchFamily="2" charset="2"/>
              <a:buChar char="n"/>
              <a:defRPr/>
            </a:pPr>
            <a:r>
              <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宽柔惠和，则众相爱</a:t>
            </a:r>
            <a:endPar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endParaRPr>
          </a:p>
          <a:p>
            <a:pPr marL="495300" marR="0" lvl="0" indent="-495300" algn="l" defTabSz="914400" rtl="0" eaLnBrk="1" fontAlgn="base" latinLnBrk="0" hangingPunct="1">
              <a:lnSpc>
                <a:spcPct val="80000"/>
              </a:lnSpc>
              <a:spcBef>
                <a:spcPct val="20000"/>
              </a:spcBef>
              <a:spcAft>
                <a:spcPct val="0"/>
              </a:spcAft>
              <a:buClr>
                <a:schemeClr val="accent1"/>
              </a:buClr>
              <a:buSzPct val="65000"/>
              <a:buFont typeface="Wingdings" panose="05000000000000000000" pitchFamily="2" charset="2"/>
              <a:buNone/>
              <a:defRPr/>
            </a:pPr>
            <a:endPar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endParaRPr>
          </a:p>
          <a:p>
            <a:pPr marL="495300" marR="0" lvl="0" indent="-495300" algn="l" defTabSz="914400" rtl="0" eaLnBrk="1" fontAlgn="base" latinLnBrk="0" hangingPunct="1">
              <a:lnSpc>
                <a:spcPct val="80000"/>
              </a:lnSpc>
              <a:spcBef>
                <a:spcPct val="20000"/>
              </a:spcBef>
              <a:spcAft>
                <a:spcPct val="0"/>
              </a:spcAft>
              <a:buClr>
                <a:schemeClr val="accent1"/>
              </a:buClr>
              <a:buSzPct val="65000"/>
              <a:buFont typeface="Wingdings" panose="05000000000000000000" pitchFamily="2" charset="2"/>
              <a:buNone/>
              <a:defRPr/>
            </a:pPr>
            <a:r>
              <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此四者</a:t>
            </a:r>
            <a:endPar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endParaRPr>
          </a:p>
          <a:p>
            <a:pPr marL="495300" marR="0" lvl="0" indent="-495300" algn="l" defTabSz="914400" rtl="0" eaLnBrk="1" fontAlgn="base" latinLnBrk="0" hangingPunct="1">
              <a:lnSpc>
                <a:spcPct val="80000"/>
              </a:lnSpc>
              <a:spcBef>
                <a:spcPct val="20000"/>
              </a:spcBef>
              <a:spcAft>
                <a:spcPct val="0"/>
              </a:spcAft>
              <a:buClr>
                <a:schemeClr val="accent1"/>
              </a:buClr>
              <a:buSzPct val="65000"/>
              <a:buFont typeface="Wingdings" panose="05000000000000000000" pitchFamily="2" charset="2"/>
              <a:buNone/>
              <a:defRPr/>
            </a:pPr>
            <a:r>
              <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明王之所以不严而化成也</a:t>
            </a:r>
            <a:endPar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endParaRPr>
          </a:p>
          <a:p>
            <a:pPr marL="495300" marR="0" lvl="0" indent="-495300" algn="l" defTabSz="914400" rtl="0" eaLnBrk="1" fontAlgn="base" latinLnBrk="0" hangingPunct="1">
              <a:lnSpc>
                <a:spcPct val="80000"/>
              </a:lnSpc>
              <a:spcBef>
                <a:spcPct val="20000"/>
              </a:spcBef>
              <a:spcAft>
                <a:spcPct val="0"/>
              </a:spcAft>
              <a:buClr>
                <a:schemeClr val="accent1"/>
              </a:buClr>
              <a:buSzPct val="65000"/>
              <a:buFont typeface="Wingdings" panose="05000000000000000000" pitchFamily="2" charset="2"/>
              <a:buNone/>
              <a:defRPr/>
            </a:pPr>
            <a:endPar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p:txBody>
      </p:sp>
      <p:sp>
        <p:nvSpPr>
          <p:cNvPr id="156681" name="Rectangle 9"/>
          <p:cNvSpPr>
            <a:spLocks noChangeArrowheads="1"/>
          </p:cNvSpPr>
          <p:nvPr/>
        </p:nvSpPr>
        <p:spPr bwMode="auto">
          <a:xfrm>
            <a:off x="5003800" y="3160713"/>
            <a:ext cx="3671888" cy="1852613"/>
          </a:xfrm>
          <a:prstGeom prst="rect">
            <a:avLst/>
          </a:prstGeom>
          <a:solidFill>
            <a:schemeClr val="bg1"/>
          </a:solidFill>
          <a:ln w="9525">
            <a:solidFill>
              <a:schemeClr val="tx2"/>
            </a:solidFill>
            <a:miter lim="800000"/>
          </a:ln>
          <a:effectLst>
            <a:outerShdw dist="35921" dir="2700000" algn="ctr" rotWithShape="0">
              <a:schemeClr val="bg2"/>
            </a:outerShdw>
          </a:effectLst>
        </p:spPr>
        <p:txBody>
          <a:bodyPr/>
          <a:lstStyle/>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anose="05000000000000000000" pitchFamily="2" charset="2"/>
              <a:buNone/>
              <a:defRPr/>
            </a:pPr>
            <a:r>
              <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何者？</a:t>
            </a:r>
            <a:endPar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endParaRPr>
          </a:p>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anose="05000000000000000000" pitchFamily="2" charset="2"/>
              <a:buChar char="n"/>
              <a:defRPr/>
            </a:pPr>
            <a:r>
              <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朝有变色之言，则下有争斗之患</a:t>
            </a:r>
            <a:endPar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endParaRPr>
          </a:p>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anose="05000000000000000000" pitchFamily="2" charset="2"/>
              <a:buChar char="n"/>
              <a:defRPr/>
            </a:pPr>
            <a:r>
              <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上有自专之士，则下有不让之人</a:t>
            </a:r>
            <a:endPar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endParaRPr>
          </a:p>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anose="05000000000000000000" pitchFamily="2" charset="2"/>
              <a:buChar char="n"/>
              <a:defRPr/>
            </a:pPr>
            <a:r>
              <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上有克胜之佐，则下有伤害之心</a:t>
            </a:r>
            <a:endPar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endParaRPr>
          </a:p>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anose="05000000000000000000" pitchFamily="2" charset="2"/>
              <a:buChar char="n"/>
              <a:defRPr/>
            </a:pPr>
            <a:r>
              <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上有好利之臣，则下有盗窃之人</a:t>
            </a:r>
            <a:endPar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endParaRPr>
          </a:p>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anose="05000000000000000000" pitchFamily="2" charset="2"/>
              <a:buNone/>
              <a:defRPr/>
            </a:pPr>
            <a:endPar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endParaRPr>
          </a:p>
          <a:p>
            <a:pPr marL="342900" marR="0" lvl="0" indent="-342900" algn="l" defTabSz="914400" rtl="0" eaLnBrk="1" fontAlgn="base" latinLnBrk="0" hangingPunct="1">
              <a:lnSpc>
                <a:spcPct val="80000"/>
              </a:lnSpc>
              <a:spcBef>
                <a:spcPct val="20000"/>
              </a:spcBef>
              <a:spcAft>
                <a:spcPct val="0"/>
              </a:spcAft>
              <a:buClr>
                <a:schemeClr val="accent1"/>
              </a:buClr>
              <a:buSzPct val="65000"/>
              <a:buFont typeface="Wingdings" panose="05000000000000000000" pitchFamily="2" charset="2"/>
              <a:buNone/>
              <a:defRPr/>
            </a:pPr>
            <a:r>
              <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此其本也</a:t>
            </a:r>
            <a:endParaRPr kumimoji="0"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endParaRPr>
          </a:p>
        </p:txBody>
      </p:sp>
      <p:sp>
        <p:nvSpPr>
          <p:cNvPr id="417799" name="Rectangle 13"/>
          <p:cNvSpPr/>
          <p:nvPr/>
        </p:nvSpPr>
        <p:spPr>
          <a:xfrm>
            <a:off x="5003800" y="5157788"/>
            <a:ext cx="3744913" cy="984250"/>
          </a:xfrm>
          <a:prstGeom prst="rect">
            <a:avLst/>
          </a:prstGeom>
          <a:noFill/>
          <a:ln w="9525" cap="flat" cmpd="sng">
            <a:solidFill>
              <a:schemeClr val="tx2"/>
            </a:solidFill>
            <a:prstDash val="solid"/>
            <a:miter/>
            <a:headEnd type="none" w="med" len="med"/>
            <a:tailEnd type="none" w="med" len="med"/>
          </a:ln>
        </p:spPr>
        <p:txBody>
          <a:bodyPr>
            <a:spAutoFit/>
          </a:bodyPr>
          <a:p>
            <a:r>
              <a:rPr lang="en-US" altLang="zh-CN" sz="1400" dirty="0">
                <a:latin typeface="Times New Roman" panose="02020603050405020304" pitchFamily="18" charset="0"/>
                <a:ea typeface="宋体" pitchFamily="2" charset="-122"/>
              </a:rPr>
              <a:t>“</a:t>
            </a:r>
            <a:r>
              <a:rPr lang="zh-CN" altLang="en-US" sz="1400" dirty="0">
                <a:latin typeface="Times New Roman" panose="02020603050405020304" pitchFamily="18" charset="0"/>
                <a:ea typeface="宋体" pitchFamily="2" charset="-122"/>
              </a:rPr>
              <a:t>在所有导致企业犯罪的因素中，没有任何因素能比最高管理层纵容、甚至是促成一种允许它存在的文化更为严重的了，”</a:t>
            </a:r>
            <a:endParaRPr lang="zh-CN" altLang="en-US" sz="1400" dirty="0">
              <a:latin typeface="Times New Roman" panose="02020603050405020304" pitchFamily="18" charset="0"/>
              <a:ea typeface="宋体" pitchFamily="2" charset="-122"/>
            </a:endParaRPr>
          </a:p>
          <a:p>
            <a:r>
              <a:rPr lang="zh-CN" altLang="en-US" sz="1600" dirty="0">
                <a:latin typeface="Times New Roman" panose="02020603050405020304" pitchFamily="18" charset="0"/>
                <a:ea typeface="宋体" pitchFamily="2" charset="-122"/>
              </a:rPr>
              <a:t>                            </a:t>
            </a:r>
            <a:r>
              <a:rPr lang="en-US" altLang="zh-CN" sz="1600">
                <a:latin typeface="Times New Roman" panose="02020603050405020304" pitchFamily="18" charset="0"/>
                <a:ea typeface="宋体" pitchFamily="2" charset="-122"/>
              </a:rPr>
              <a:t>-- </a:t>
            </a:r>
            <a:r>
              <a:rPr lang="zh-CN" altLang="en-US" sz="1200" dirty="0">
                <a:latin typeface="Times New Roman" panose="02020603050405020304" pitchFamily="18" charset="0"/>
                <a:ea typeface="宋体" pitchFamily="2" charset="-122"/>
              </a:rPr>
              <a:t>沃顿商学院  威廉．劳弗</a:t>
            </a:r>
            <a:endParaRPr lang="zh-CN" altLang="en-US" sz="1200" dirty="0">
              <a:latin typeface="Times New Roman" panose="02020603050405020304" pitchFamily="18" charset="0"/>
              <a:ea typeface="宋体" pitchFamily="2" charset="-122"/>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418819" name="Rectangle 3"/>
          <p:cNvSpPr>
            <a:spLocks noGrp="1"/>
          </p:cNvSpPr>
          <p:nvPr>
            <p:ph type="body" idx="4294967295"/>
          </p:nvPr>
        </p:nvSpPr>
        <p:spPr>
          <a:xfrm>
            <a:off x="468313" y="1643063"/>
            <a:ext cx="8207375" cy="3924300"/>
          </a:xfrm>
          <a:ln/>
        </p:spPr>
        <p:txBody>
          <a:bodyPr vert="horz" wrap="square" lIns="91440" tIns="45720" rIns="91440" bIns="45720" anchor="t" anchorCtr="0"/>
          <a:p>
            <a:pPr marL="571500" indent="-571500">
              <a:buNone/>
            </a:pPr>
            <a:r>
              <a:rPr lang="zh-CN" altLang="en-US" sz="1900" dirty="0"/>
              <a:t>正直与道德价值观 </a:t>
            </a:r>
            <a:r>
              <a:rPr lang="en-US" altLang="zh-CN" sz="1900"/>
              <a:t>– </a:t>
            </a:r>
            <a:r>
              <a:rPr lang="en-US" altLang="zh-CN" sz="1900" b="1">
                <a:solidFill>
                  <a:schemeClr val="folHlink"/>
                </a:solidFill>
                <a:latin typeface="Times New Roman" panose="02020603050405020304" pitchFamily="18" charset="0"/>
              </a:rPr>
              <a:t>tone at the top</a:t>
            </a:r>
            <a:endParaRPr lang="en-US" altLang="zh-CN" sz="1900" b="1">
              <a:solidFill>
                <a:schemeClr val="folHlink"/>
              </a:solidFill>
              <a:latin typeface="Times New Roman" panose="02020603050405020304" pitchFamily="18" charset="0"/>
            </a:endParaRPr>
          </a:p>
          <a:p>
            <a:pPr marL="571500" indent="-571500">
              <a:buNone/>
            </a:pPr>
            <a:endParaRPr lang="en-US" altLang="zh-CN" sz="1900">
              <a:latin typeface="Times New Roman" panose="02020603050405020304" pitchFamily="18" charset="0"/>
            </a:endParaRPr>
          </a:p>
          <a:p>
            <a:pPr marL="571500" indent="-571500">
              <a:buNone/>
            </a:pPr>
            <a:endParaRPr lang="en-US" altLang="zh-CN" sz="1900">
              <a:latin typeface="Times New Roman" panose="02020603050405020304" pitchFamily="18" charset="0"/>
            </a:endParaRPr>
          </a:p>
          <a:p>
            <a:pPr marL="571500" indent="-571500">
              <a:buNone/>
            </a:pPr>
            <a:endParaRPr lang="en-US" altLang="zh-CN" sz="1900">
              <a:latin typeface="Times New Roman" panose="02020603050405020304" pitchFamily="18" charset="0"/>
            </a:endParaRPr>
          </a:p>
          <a:p>
            <a:pPr marL="571500" indent="-571500">
              <a:buNone/>
            </a:pPr>
            <a:endParaRPr lang="en-US" altLang="zh-CN" sz="1900">
              <a:latin typeface="Times New Roman" panose="02020603050405020304" pitchFamily="18" charset="0"/>
            </a:endParaRPr>
          </a:p>
          <a:p>
            <a:pPr marL="571500" indent="-571500">
              <a:buNone/>
            </a:pPr>
            <a:r>
              <a:rPr lang="zh-CN" altLang="en-US" sz="1900" dirty="0">
                <a:latin typeface="Times New Roman" panose="02020603050405020304" pitchFamily="18" charset="0"/>
              </a:rPr>
              <a:t>从波音两任</a:t>
            </a:r>
            <a:r>
              <a:rPr lang="en-US" altLang="zh-CN" sz="1900">
                <a:latin typeface="Times New Roman" panose="02020603050405020304" pitchFamily="18" charset="0"/>
              </a:rPr>
              <a:t>CEO</a:t>
            </a:r>
            <a:r>
              <a:rPr lang="zh-CN" altLang="en-US" sz="1900" dirty="0">
                <a:latin typeface="Times New Roman" panose="02020603050405020304" pitchFamily="18" charset="0"/>
              </a:rPr>
              <a:t>辞职看</a:t>
            </a:r>
            <a:r>
              <a:rPr lang="zh-CN" altLang="en-US" sz="1900" dirty="0">
                <a:solidFill>
                  <a:schemeClr val="folHlink"/>
                </a:solidFill>
                <a:latin typeface="Times New Roman" panose="02020603050405020304" pitchFamily="18" charset="0"/>
              </a:rPr>
              <a:t>任何人不得凌驾企业道德规程之上</a:t>
            </a:r>
            <a:endParaRPr lang="zh-CN" altLang="en-US" sz="1900" dirty="0">
              <a:solidFill>
                <a:schemeClr val="folHlink"/>
              </a:solidFill>
              <a:latin typeface="Times New Roman" panose="02020603050405020304" pitchFamily="18" charset="0"/>
            </a:endParaRPr>
          </a:p>
          <a:p>
            <a:pPr marL="571500" indent="-571500"/>
            <a:r>
              <a:rPr lang="en-US" altLang="zh-CN" sz="1900">
                <a:latin typeface="Times New Roman" panose="02020603050405020304" pitchFamily="18" charset="0"/>
              </a:rPr>
              <a:t>05-3-7 </a:t>
            </a:r>
            <a:r>
              <a:rPr lang="zh-CN" altLang="en-US" sz="1900" dirty="0">
                <a:latin typeface="Times New Roman" panose="02020603050405020304" pitchFamily="18" charset="0"/>
              </a:rPr>
              <a:t>只干了</a:t>
            </a:r>
            <a:r>
              <a:rPr lang="en-US" altLang="zh-CN" sz="1900">
                <a:latin typeface="Times New Roman" panose="02020603050405020304" pitchFamily="18" charset="0"/>
              </a:rPr>
              <a:t>15</a:t>
            </a:r>
            <a:r>
              <a:rPr lang="zh-CN" altLang="en-US" sz="1900" dirty="0">
                <a:latin typeface="Times New Roman" panose="02020603050405020304" pitchFamily="18" charset="0"/>
              </a:rPr>
              <a:t>个月的波音总裁兼</a:t>
            </a:r>
            <a:r>
              <a:rPr lang="en-US" altLang="zh-CN" sz="1900">
                <a:latin typeface="Times New Roman" panose="02020603050405020304" pitchFamily="18" charset="0"/>
              </a:rPr>
              <a:t>CEO</a:t>
            </a:r>
            <a:r>
              <a:rPr lang="zh-CN" altLang="en-US" sz="1900" dirty="0">
                <a:latin typeface="Times New Roman" panose="02020603050405020304" pitchFamily="18" charset="0"/>
              </a:rPr>
              <a:t>哈里 </a:t>
            </a:r>
            <a:r>
              <a:rPr lang="en-US" altLang="zh-CN" sz="1900">
                <a:latin typeface="Arial" panose="020B0604020202020204" pitchFamily="34" charset="0"/>
                <a:ea typeface="Arial" panose="020B0604020202020204" pitchFamily="34" charset="0"/>
              </a:rPr>
              <a:t>•</a:t>
            </a:r>
            <a:r>
              <a:rPr lang="en-US" altLang="zh-CN" sz="1900">
                <a:latin typeface="Times New Roman" panose="02020603050405020304" pitchFamily="18" charset="0"/>
                <a:cs typeface="Arial" panose="020B0604020202020204" pitchFamily="34" charset="0"/>
              </a:rPr>
              <a:t> </a:t>
            </a:r>
            <a:r>
              <a:rPr lang="zh-CN" altLang="en-US" sz="1900" dirty="0">
                <a:latin typeface="Times New Roman" panose="02020603050405020304" pitchFamily="18" charset="0"/>
              </a:rPr>
              <a:t>斯通塞弗被董事会除名</a:t>
            </a:r>
            <a:endParaRPr lang="zh-CN" altLang="en-US" sz="1900" dirty="0">
              <a:latin typeface="Times New Roman" panose="02020603050405020304" pitchFamily="18" charset="0"/>
            </a:endParaRPr>
          </a:p>
          <a:p>
            <a:pPr marL="571500" indent="-571500"/>
            <a:r>
              <a:rPr lang="zh-CN" altLang="en-US" sz="1900" dirty="0">
                <a:latin typeface="Times New Roman" panose="02020603050405020304" pitchFamily="18" charset="0"/>
              </a:rPr>
              <a:t>董事会认为：</a:t>
            </a:r>
            <a:endParaRPr lang="zh-CN" altLang="en-US" sz="1900" dirty="0">
              <a:latin typeface="Times New Roman" panose="02020603050405020304" pitchFamily="18" charset="0"/>
            </a:endParaRPr>
          </a:p>
          <a:p>
            <a:pPr marL="571500" indent="-571500">
              <a:buFont typeface="Wingdings" panose="05000000000000000000" pitchFamily="2" charset="2"/>
              <a:buAutoNum type="arabicPeriod"/>
            </a:pPr>
            <a:r>
              <a:rPr lang="zh-CN" altLang="en-US" sz="1900" dirty="0">
                <a:latin typeface="Times New Roman" panose="02020603050405020304" pitchFamily="18" charset="0"/>
              </a:rPr>
              <a:t>哈里的行为影响了其</a:t>
            </a:r>
            <a:r>
              <a:rPr lang="zh-CN" altLang="en-US" sz="1900" dirty="0">
                <a:solidFill>
                  <a:srgbClr val="FF0000"/>
                </a:solidFill>
                <a:latin typeface="Times New Roman" panose="02020603050405020304" pitchFamily="18" charset="0"/>
              </a:rPr>
              <a:t>判断能力</a:t>
            </a:r>
            <a:endParaRPr lang="zh-CN" altLang="en-US" sz="1900" dirty="0">
              <a:latin typeface="Times New Roman" panose="02020603050405020304" pitchFamily="18" charset="0"/>
            </a:endParaRPr>
          </a:p>
          <a:p>
            <a:pPr marL="571500" indent="-571500">
              <a:buFont typeface="Wingdings" panose="05000000000000000000" pitchFamily="2" charset="2"/>
              <a:buAutoNum type="arabicPeriod"/>
            </a:pPr>
            <a:r>
              <a:rPr lang="zh-CN" altLang="en-US" sz="1900" dirty="0">
                <a:latin typeface="Times New Roman" panose="02020603050405020304" pitchFamily="18" charset="0"/>
              </a:rPr>
              <a:t>对其</a:t>
            </a:r>
            <a:r>
              <a:rPr lang="zh-CN" altLang="en-US" sz="1900" dirty="0">
                <a:solidFill>
                  <a:srgbClr val="FF0000"/>
                </a:solidFill>
                <a:latin typeface="Times New Roman" panose="02020603050405020304" pitchFamily="18" charset="0"/>
              </a:rPr>
              <a:t>领导能力</a:t>
            </a:r>
            <a:r>
              <a:rPr lang="zh-CN" altLang="en-US" sz="1900" dirty="0">
                <a:latin typeface="Times New Roman" panose="02020603050405020304" pitchFamily="18" charset="0"/>
              </a:rPr>
              <a:t>造成伤害</a:t>
            </a:r>
            <a:endParaRPr lang="zh-CN" altLang="en-US" sz="1900" b="1" dirty="0">
              <a:solidFill>
                <a:schemeClr val="folHlink"/>
              </a:solidFill>
              <a:latin typeface="Times New Roman" panose="02020603050405020304" pitchFamily="18" charset="0"/>
            </a:endParaRPr>
          </a:p>
        </p:txBody>
      </p:sp>
      <p:sp>
        <p:nvSpPr>
          <p:cNvPr id="418821" name="Rectangle 16"/>
          <p:cNvSpPr/>
          <p:nvPr/>
        </p:nvSpPr>
        <p:spPr>
          <a:xfrm>
            <a:off x="428625" y="5214938"/>
            <a:ext cx="2593975" cy="892175"/>
          </a:xfrm>
          <a:prstGeom prst="rect">
            <a:avLst/>
          </a:prstGeom>
          <a:noFill/>
          <a:ln w="9525" cap="flat" cmpd="sng">
            <a:solidFill>
              <a:schemeClr val="bg2"/>
            </a:solidFill>
            <a:prstDash val="solid"/>
            <a:miter/>
            <a:headEnd type="none" w="med" len="med"/>
            <a:tailEnd type="none" w="med" len="med"/>
          </a:ln>
        </p:spPr>
        <p:txBody>
          <a:bodyPr anchor="ctr" anchorCtr="0">
            <a:spAutoFit/>
          </a:bodyPr>
          <a:p>
            <a:r>
              <a:rPr lang="zh-CN" altLang="en-US" sz="1400" dirty="0">
                <a:latin typeface="Tahoma" panose="020B0604030504040204" pitchFamily="34" charset="0"/>
                <a:ea typeface="宋体" pitchFamily="2" charset="-122"/>
              </a:rPr>
              <a:t>信任，要用毕生的时间去建立</a:t>
            </a:r>
            <a:endParaRPr lang="zh-CN" altLang="en-US" sz="1400" dirty="0">
              <a:latin typeface="Tahoma" panose="020B0604030504040204" pitchFamily="34" charset="0"/>
              <a:ea typeface="宋体" pitchFamily="2" charset="-122"/>
            </a:endParaRPr>
          </a:p>
          <a:p>
            <a:r>
              <a:rPr lang="zh-CN" altLang="en-US" sz="1400" dirty="0">
                <a:latin typeface="Tahoma" panose="020B0604030504040204" pitchFamily="34" charset="0"/>
                <a:ea typeface="宋体" pitchFamily="2" charset="-122"/>
              </a:rPr>
              <a:t>但打破它只需要一秒钟就够了</a:t>
            </a:r>
            <a:endParaRPr lang="zh-CN" altLang="en-US" sz="1400" dirty="0">
              <a:latin typeface="Tahoma" panose="020B0604030504040204" pitchFamily="34" charset="0"/>
              <a:ea typeface="宋体" pitchFamily="2" charset="-122"/>
            </a:endParaRPr>
          </a:p>
          <a:p>
            <a:r>
              <a:rPr lang="zh-CN" altLang="en-US" sz="1400" dirty="0">
                <a:latin typeface="Tahoma" panose="020B0604030504040204" pitchFamily="34" charset="0"/>
                <a:ea typeface="宋体" pitchFamily="2" charset="-122"/>
              </a:rPr>
              <a:t>                         </a:t>
            </a:r>
            <a:r>
              <a:rPr lang="en-US" altLang="zh-CN" sz="1400">
                <a:latin typeface="Tahoma" panose="020B0604030504040204" pitchFamily="34" charset="0"/>
                <a:ea typeface="宋体" pitchFamily="2" charset="-122"/>
              </a:rPr>
              <a:t>-- </a:t>
            </a:r>
            <a:r>
              <a:rPr lang="zh-CN" altLang="en-US" sz="1400" dirty="0">
                <a:latin typeface="Tahoma" panose="020B0604030504040204" pitchFamily="34" charset="0"/>
                <a:ea typeface="宋体" pitchFamily="2" charset="-122"/>
              </a:rPr>
              <a:t>伊梅尔特</a:t>
            </a:r>
            <a:r>
              <a:rPr lang="zh-CN" altLang="en-US" sz="2400" dirty="0">
                <a:latin typeface="Tahoma" panose="020B0604030504040204" pitchFamily="34" charset="0"/>
                <a:ea typeface="宋体" pitchFamily="2" charset="-122"/>
              </a:rPr>
              <a:t> </a:t>
            </a:r>
            <a:endParaRPr lang="zh-CN" altLang="en-US" sz="2400" dirty="0">
              <a:latin typeface="Tahoma" panose="020B0604030504040204" pitchFamily="34" charset="0"/>
              <a:ea typeface="宋体" pitchFamily="2" charset="-122"/>
            </a:endParaRPr>
          </a:p>
        </p:txBody>
      </p:sp>
      <p:sp>
        <p:nvSpPr>
          <p:cNvPr id="418822" name="矩形 7"/>
          <p:cNvSpPr/>
          <p:nvPr/>
        </p:nvSpPr>
        <p:spPr>
          <a:xfrm>
            <a:off x="500063" y="2143125"/>
            <a:ext cx="8215312" cy="646113"/>
          </a:xfrm>
          <a:prstGeom prst="rect">
            <a:avLst/>
          </a:prstGeom>
          <a:noFill/>
          <a:ln w="9525" cap="flat" cmpd="sng">
            <a:solidFill>
              <a:srgbClr val="FF0000"/>
            </a:solidFill>
            <a:prstDash val="solid"/>
            <a:miter/>
            <a:headEnd type="none" w="med" len="med"/>
            <a:tailEnd type="none" w="med" len="med"/>
          </a:ln>
        </p:spPr>
        <p:txBody>
          <a:bodyPr>
            <a:spAutoFit/>
          </a:bodyPr>
          <a:p>
            <a:r>
              <a:rPr lang="zh-CN" altLang="en-US" dirty="0">
                <a:latin typeface="Arial" panose="020B0604020202020204" pitchFamily="34" charset="0"/>
                <a:ea typeface="宋体" pitchFamily="2" charset="-122"/>
              </a:rPr>
              <a:t>基本规范第十八条</a:t>
            </a:r>
            <a:endParaRPr lang="zh-CN" altLang="en-US" dirty="0">
              <a:latin typeface="Arial" panose="020B0604020202020204" pitchFamily="34" charset="0"/>
              <a:ea typeface="宋体" pitchFamily="2" charset="-122"/>
            </a:endParaRPr>
          </a:p>
          <a:p>
            <a:r>
              <a:rPr lang="zh-CN" altLang="en-US" dirty="0">
                <a:latin typeface="Arial" panose="020B0604020202020204" pitchFamily="34" charset="0"/>
                <a:ea typeface="宋体" pitchFamily="2" charset="-122"/>
              </a:rPr>
              <a:t>董事、监事、经理及其他高级管理人员应当在企业文化建设中发挥主导作用。</a:t>
            </a:r>
            <a:endParaRPr lang="zh-CN" altLang="en-US" dirty="0">
              <a:latin typeface="Arial" panose="020B0604020202020204" pitchFamily="34" charset="0"/>
              <a:ea typeface="宋体" pitchFamily="2" charset="-122"/>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灯片编号占位符 6"/>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366598" name="Rectangle 6"/>
          <p:cNvSpPr>
            <a:spLocks noChangeArrowheads="1"/>
          </p:cNvSpPr>
          <p:nvPr/>
        </p:nvSpPr>
        <p:spPr bwMode="auto">
          <a:xfrm>
            <a:off x="539750" y="1714500"/>
            <a:ext cx="8032750" cy="4429125"/>
          </a:xfrm>
          <a:prstGeom prst="rect">
            <a:avLst/>
          </a:prstGeom>
          <a:solidFill>
            <a:schemeClr val="bg1"/>
          </a:solidFill>
          <a:ln w="9525">
            <a:solidFill>
              <a:schemeClr val="tx2"/>
            </a:solidFill>
            <a:miter lim="800000"/>
          </a:ln>
          <a:effectLst>
            <a:outerShdw dist="35921" dir="2700000" algn="ctr" rotWithShape="0">
              <a:schemeClr val="bg2"/>
            </a:outerShdw>
          </a:effectLst>
        </p:spPr>
        <p:txBody>
          <a:bodyPr/>
          <a:p>
            <a:pPr marL="609600" indent="-609600">
              <a:lnSpc>
                <a:spcPct val="150000"/>
              </a:lnSpc>
              <a:spcBef>
                <a:spcPct val="20000"/>
              </a:spcBef>
              <a:buClr>
                <a:schemeClr val="accent1"/>
              </a:buClr>
              <a:buSzPct val="65000"/>
              <a:buNone/>
            </a:pPr>
            <a:r>
              <a:rPr lang="zh-CN" altLang="en-US" sz="1600" dirty="0">
                <a:latin typeface="Arial" panose="020B0604020202020204" pitchFamily="34" charset="0"/>
                <a:ea typeface="宋体" pitchFamily="2" charset="-122"/>
              </a:rPr>
              <a:t>正直与道德价值观 </a:t>
            </a:r>
            <a:r>
              <a:rPr lang="en-US" altLang="zh-CN" sz="1600">
                <a:latin typeface="Arial" panose="020B0604020202020204" pitchFamily="34" charset="0"/>
                <a:ea typeface="宋体" pitchFamily="2" charset="-122"/>
              </a:rPr>
              <a:t>– </a:t>
            </a:r>
            <a:r>
              <a:rPr lang="en-US" altLang="zh-CN" sz="1600" b="1">
                <a:solidFill>
                  <a:schemeClr val="folHlink"/>
                </a:solidFill>
                <a:latin typeface="Times New Roman" panose="02020603050405020304" pitchFamily="18" charset="0"/>
                <a:ea typeface="宋体" pitchFamily="2" charset="-122"/>
              </a:rPr>
              <a:t>tone at the top</a:t>
            </a:r>
            <a:endParaRPr lang="en-US" altLang="zh-CN" sz="1600" b="1">
              <a:solidFill>
                <a:schemeClr val="folHlink"/>
              </a:solidFill>
              <a:latin typeface="Times New Roman" panose="02020603050405020304" pitchFamily="18" charset="0"/>
              <a:ea typeface="宋体" pitchFamily="2" charset="-122"/>
            </a:endParaRPr>
          </a:p>
          <a:p>
            <a:pPr marL="609600" indent="-609600">
              <a:lnSpc>
                <a:spcPct val="150000"/>
              </a:lnSpc>
              <a:spcBef>
                <a:spcPct val="20000"/>
              </a:spcBef>
              <a:buClr>
                <a:schemeClr val="accent1"/>
              </a:buClr>
              <a:buSzPct val="65000"/>
              <a:buFont typeface="Wingdings" panose="05000000000000000000" pitchFamily="2" charset="2"/>
              <a:buChar char="n"/>
            </a:pPr>
            <a:r>
              <a:rPr lang="zh-CN" altLang="en-US" sz="1600" dirty="0">
                <a:latin typeface="Arial" panose="020B0604020202020204" pitchFamily="34" charset="0"/>
                <a:ea typeface="宋体" pitchFamily="2" charset="-122"/>
              </a:rPr>
              <a:t>中国农业银行齐齐哈尔龙沙支行原行长王晓东、汽车信贷部经理李丽挪用公款案</a:t>
            </a:r>
            <a:endParaRPr lang="zh-CN" altLang="en-US" sz="1600" dirty="0">
              <a:latin typeface="Times New Roman" panose="02020603050405020304" pitchFamily="18" charset="0"/>
              <a:ea typeface="宋体" pitchFamily="2" charset="-122"/>
            </a:endParaRPr>
          </a:p>
          <a:p>
            <a:pPr marL="609600" indent="-609600">
              <a:lnSpc>
                <a:spcPct val="150000"/>
              </a:lnSpc>
              <a:spcBef>
                <a:spcPct val="20000"/>
              </a:spcBef>
              <a:buClr>
                <a:schemeClr val="accent1"/>
              </a:buClr>
              <a:buSzPct val="65000"/>
              <a:buFont typeface="Wingdings" panose="05000000000000000000" pitchFamily="2" charset="2"/>
              <a:buAutoNum type="arabicPeriod"/>
            </a:pPr>
            <a:r>
              <a:rPr lang="zh-CN" altLang="en-US" sz="1600" dirty="0">
                <a:latin typeface="Arial" panose="020B0604020202020204" pitchFamily="34" charset="0"/>
                <a:ea typeface="宋体" pitchFamily="2" charset="-122"/>
              </a:rPr>
              <a:t>做着发财梦的王晓东，用巨额公款炒股票、买彩票。屡炒屡败、屡败屡买，越陷越深不能自拔。他指使李丽写借条，自己签字盖章，以高息揽储的名义吸收存款，资金几乎完全由王晓东个人支配。目的是取信于借款方，假使</a:t>
            </a:r>
            <a:r>
              <a:rPr lang="en-US" altLang="zh-CN" sz="1600">
                <a:latin typeface="Arial" panose="020B0604020202020204" pitchFamily="34" charset="0"/>
                <a:ea typeface="宋体" pitchFamily="2" charset="-122"/>
              </a:rPr>
              <a:t>“</a:t>
            </a:r>
            <a:r>
              <a:rPr lang="zh-CN" altLang="en-US" sz="1600" dirty="0">
                <a:latin typeface="Arial" panose="020B0604020202020204" pitchFamily="34" charset="0"/>
                <a:ea typeface="宋体" pitchFamily="2" charset="-122"/>
              </a:rPr>
              <a:t>出事</a:t>
            </a:r>
            <a:r>
              <a:rPr lang="en-US" altLang="zh-CN" sz="1600">
                <a:latin typeface="Arial" panose="020B0604020202020204" pitchFamily="34" charset="0"/>
                <a:ea typeface="宋体" pitchFamily="2" charset="-122"/>
              </a:rPr>
              <a:t>”</a:t>
            </a:r>
            <a:r>
              <a:rPr lang="zh-CN" altLang="en-US" sz="1600" dirty="0">
                <a:latin typeface="Arial" panose="020B0604020202020204" pitchFamily="34" charset="0"/>
                <a:ea typeface="宋体" pitchFamily="2" charset="-122"/>
              </a:rPr>
              <a:t>，债务自然也就转嫁到银行成为。而一些储蓄大户，在不知情的情况下，被王晓东当成了</a:t>
            </a:r>
            <a:r>
              <a:rPr lang="en-US" altLang="zh-CN" sz="1600">
                <a:latin typeface="Arial" panose="020B0604020202020204" pitchFamily="34" charset="0"/>
                <a:ea typeface="宋体" pitchFamily="2" charset="-122"/>
              </a:rPr>
              <a:t>“</a:t>
            </a:r>
            <a:r>
              <a:rPr lang="zh-CN" altLang="en-US" sz="1600" dirty="0">
                <a:latin typeface="Arial" panose="020B0604020202020204" pitchFamily="34" charset="0"/>
                <a:ea typeface="宋体" pitchFamily="2" charset="-122"/>
              </a:rPr>
              <a:t>提款机</a:t>
            </a:r>
            <a:r>
              <a:rPr lang="en-US" altLang="zh-CN" sz="1600">
                <a:latin typeface="Arial" panose="020B0604020202020204" pitchFamily="34" charset="0"/>
                <a:ea typeface="宋体" pitchFamily="2" charset="-122"/>
              </a:rPr>
              <a:t>”</a:t>
            </a:r>
            <a:r>
              <a:rPr lang="zh-CN" altLang="en-US" sz="1600" dirty="0">
                <a:latin typeface="Arial" panose="020B0604020202020204" pitchFamily="34" charset="0"/>
                <a:ea typeface="宋体" pitchFamily="2" charset="-122"/>
              </a:rPr>
              <a:t>。</a:t>
            </a:r>
            <a:endParaRPr lang="zh-CN" altLang="en-US" sz="1600" dirty="0">
              <a:latin typeface="Arial" panose="020B0604020202020204" pitchFamily="34" charset="0"/>
              <a:ea typeface="宋体" pitchFamily="2" charset="-122"/>
            </a:endParaRPr>
          </a:p>
          <a:p>
            <a:pPr marL="609600" indent="-609600">
              <a:lnSpc>
                <a:spcPct val="150000"/>
              </a:lnSpc>
              <a:spcBef>
                <a:spcPct val="20000"/>
              </a:spcBef>
              <a:buClr>
                <a:schemeClr val="accent1"/>
              </a:buClr>
              <a:buSzPct val="65000"/>
              <a:buFont typeface="Wingdings" panose="05000000000000000000" pitchFamily="2" charset="2"/>
              <a:buAutoNum type="arabicPeriod"/>
            </a:pPr>
            <a:r>
              <a:rPr lang="zh-CN" altLang="en-US" sz="1600" dirty="0">
                <a:latin typeface="Arial" panose="020B0604020202020204" pitchFamily="34" charset="0"/>
                <a:ea typeface="宋体" pitchFamily="2" charset="-122"/>
              </a:rPr>
              <a:t>客观上已经形成</a:t>
            </a:r>
            <a:r>
              <a:rPr lang="en-US" altLang="zh-CN" sz="1600">
                <a:latin typeface="Arial" panose="020B0604020202020204" pitchFamily="34" charset="0"/>
                <a:ea typeface="宋体" pitchFamily="2" charset="-122"/>
              </a:rPr>
              <a:t>“</a:t>
            </a:r>
            <a:r>
              <a:rPr lang="zh-CN" altLang="en-US" sz="1600" dirty="0">
                <a:latin typeface="Arial" panose="020B0604020202020204" pitchFamily="34" charset="0"/>
                <a:ea typeface="宋体" pitchFamily="2" charset="-122"/>
              </a:rPr>
              <a:t>一人挥霍，全行配合</a:t>
            </a:r>
            <a:r>
              <a:rPr lang="en-US" altLang="zh-CN" sz="1600">
                <a:latin typeface="Arial" panose="020B0604020202020204" pitchFamily="34" charset="0"/>
                <a:ea typeface="宋体" pitchFamily="2" charset="-122"/>
              </a:rPr>
              <a:t>”</a:t>
            </a:r>
            <a:r>
              <a:rPr lang="zh-CN" altLang="en-US" sz="1600" dirty="0">
                <a:latin typeface="Arial" panose="020B0604020202020204" pitchFamily="34" charset="0"/>
                <a:ea typeface="宋体" pitchFamily="2" charset="-122"/>
              </a:rPr>
              <a:t>的局面。该行</a:t>
            </a:r>
            <a:r>
              <a:rPr lang="en-US" altLang="zh-CN" sz="1600">
                <a:latin typeface="Arial" panose="020B0604020202020204" pitchFamily="34" charset="0"/>
                <a:ea typeface="宋体" pitchFamily="2" charset="-122"/>
              </a:rPr>
              <a:t>60</a:t>
            </a:r>
            <a:r>
              <a:rPr lang="zh-CN" altLang="en-US" sz="1600" dirty="0">
                <a:latin typeface="Arial" panose="020B0604020202020204" pitchFamily="34" charset="0"/>
                <a:ea typeface="宋体" pitchFamily="2" charset="-122"/>
              </a:rPr>
              <a:t>余名职工中，因王晓东案受到处分的就有</a:t>
            </a:r>
            <a:r>
              <a:rPr lang="en-US" altLang="zh-CN" sz="1600">
                <a:latin typeface="Arial" panose="020B0604020202020204" pitchFamily="34" charset="0"/>
                <a:ea typeface="宋体" pitchFamily="2" charset="-122"/>
              </a:rPr>
              <a:t>40</a:t>
            </a:r>
            <a:r>
              <a:rPr lang="zh-CN" altLang="en-US" sz="1600" dirty="0">
                <a:latin typeface="Arial" panose="020B0604020202020204" pitchFamily="34" charset="0"/>
                <a:ea typeface="宋体" pitchFamily="2" charset="-122"/>
              </a:rPr>
              <a:t>余人，其中</a:t>
            </a:r>
            <a:r>
              <a:rPr lang="en-US" altLang="zh-CN" sz="1600">
                <a:latin typeface="Arial" panose="020B0604020202020204" pitchFamily="34" charset="0"/>
                <a:ea typeface="宋体" pitchFamily="2" charset="-122"/>
              </a:rPr>
              <a:t>6</a:t>
            </a:r>
            <a:r>
              <a:rPr lang="zh-CN" altLang="en-US" sz="1600" dirty="0">
                <a:latin typeface="Arial" panose="020B0604020202020204" pitchFamily="34" charset="0"/>
                <a:ea typeface="宋体" pitchFamily="2" charset="-122"/>
              </a:rPr>
              <a:t>人被直接开除。受到牵连、被处理的职工对此表示不满：</a:t>
            </a:r>
            <a:r>
              <a:rPr lang="en-US" altLang="zh-CN" sz="1600">
                <a:latin typeface="Arial" panose="020B0604020202020204" pitchFamily="34" charset="0"/>
                <a:ea typeface="宋体" pitchFamily="2" charset="-122"/>
              </a:rPr>
              <a:t>“</a:t>
            </a:r>
            <a:r>
              <a:rPr lang="zh-CN" altLang="en-US" sz="1600" dirty="0">
                <a:latin typeface="Arial" panose="020B0604020202020204" pitchFamily="34" charset="0"/>
                <a:ea typeface="宋体" pitchFamily="2" charset="-122"/>
              </a:rPr>
              <a:t>他是领导，他让开票我们就得开票，我们哪儿拗得过他呀；可是案子出了却要我们负责，</a:t>
            </a:r>
            <a:r>
              <a:rPr lang="zh-CN" altLang="en-US" sz="1600" dirty="0">
                <a:solidFill>
                  <a:srgbClr val="FF0000"/>
                </a:solidFill>
                <a:latin typeface="Arial" panose="020B0604020202020204" pitchFamily="34" charset="0"/>
                <a:ea typeface="宋体" pitchFamily="2" charset="-122"/>
              </a:rPr>
              <a:t>那些能管得了他的人为什么不追究责任</a:t>
            </a:r>
            <a:r>
              <a:rPr lang="en-US" altLang="zh-CN" sz="1600">
                <a:latin typeface="Arial" panose="020B0604020202020204" pitchFamily="34" charset="0"/>
                <a:ea typeface="宋体" pitchFamily="2" charset="-122"/>
              </a:rPr>
              <a:t>?”</a:t>
            </a:r>
            <a:br>
              <a:rPr lang="en-US" altLang="zh-CN" sz="1600">
                <a:latin typeface="Arial" panose="020B0604020202020204" pitchFamily="34" charset="0"/>
                <a:ea typeface="宋体" pitchFamily="2" charset="-122"/>
              </a:rPr>
            </a:br>
            <a:endParaRPr lang="en-US" altLang="zh-CN" sz="1600">
              <a:latin typeface="Times New Roman" panose="02020603050405020304" pitchFamily="18" charset="0"/>
              <a:ea typeface="宋体" pitchFamily="2" charset="-122"/>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灯片编号占位符 6"/>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366596" name="Rectangle 4"/>
          <p:cNvSpPr>
            <a:spLocks noChangeArrowheads="1"/>
          </p:cNvSpPr>
          <p:nvPr/>
        </p:nvSpPr>
        <p:spPr bwMode="auto">
          <a:xfrm>
            <a:off x="539750" y="1357313"/>
            <a:ext cx="6985000" cy="2143125"/>
          </a:xfrm>
          <a:prstGeom prst="rect">
            <a:avLst/>
          </a:prstGeom>
          <a:solidFill>
            <a:schemeClr val="bg1"/>
          </a:solidFill>
          <a:ln w="9525">
            <a:solidFill>
              <a:schemeClr val="tx2"/>
            </a:solidFill>
            <a:miter lim="800000"/>
          </a:ln>
          <a:effectLst>
            <a:outerShdw dist="35921" dir="2700000" algn="ctr" rotWithShape="0">
              <a:schemeClr val="bg2"/>
            </a:outerShdw>
          </a:effectLst>
        </p:spPr>
        <p:txBody>
          <a:bodyPr/>
          <a:p>
            <a:pPr marL="609600" indent="-609600">
              <a:lnSpc>
                <a:spcPct val="150000"/>
              </a:lnSpc>
              <a:spcBef>
                <a:spcPct val="20000"/>
              </a:spcBef>
              <a:buClr>
                <a:schemeClr val="accent1"/>
              </a:buClr>
              <a:buSzPct val="65000"/>
              <a:buNone/>
            </a:pPr>
            <a:r>
              <a:rPr lang="zh-CN" altLang="en-US" sz="1600" dirty="0">
                <a:latin typeface="Arial" panose="020B0604020202020204" pitchFamily="34" charset="0"/>
                <a:ea typeface="宋体" pitchFamily="2" charset="-122"/>
              </a:rPr>
              <a:t>正直与道德价值观 </a:t>
            </a:r>
            <a:r>
              <a:rPr lang="en-US" altLang="zh-CN" sz="1600">
                <a:latin typeface="Arial" panose="020B0604020202020204" pitchFamily="34" charset="0"/>
                <a:ea typeface="宋体" pitchFamily="2" charset="-122"/>
              </a:rPr>
              <a:t>– </a:t>
            </a:r>
            <a:r>
              <a:rPr lang="en-US" altLang="zh-CN" sz="1600" b="1">
                <a:solidFill>
                  <a:schemeClr val="folHlink"/>
                </a:solidFill>
                <a:latin typeface="Times New Roman" panose="02020603050405020304" pitchFamily="18" charset="0"/>
                <a:ea typeface="宋体" pitchFamily="2" charset="-122"/>
              </a:rPr>
              <a:t>tone at the top</a:t>
            </a:r>
            <a:endParaRPr lang="en-US" altLang="zh-CN" sz="1600" b="1">
              <a:solidFill>
                <a:schemeClr val="folHlink"/>
              </a:solidFill>
              <a:latin typeface="Times New Roman" panose="02020603050405020304" pitchFamily="18" charset="0"/>
              <a:ea typeface="宋体" pitchFamily="2" charset="-122"/>
            </a:endParaRPr>
          </a:p>
          <a:p>
            <a:pPr marL="609600" indent="-609600">
              <a:lnSpc>
                <a:spcPct val="150000"/>
              </a:lnSpc>
              <a:spcBef>
                <a:spcPct val="20000"/>
              </a:spcBef>
              <a:buClr>
                <a:schemeClr val="accent1"/>
              </a:buClr>
              <a:buSzPct val="65000"/>
              <a:buFont typeface="Wingdings" panose="05000000000000000000" pitchFamily="2" charset="2"/>
              <a:buChar char="n"/>
            </a:pPr>
            <a:r>
              <a:rPr lang="zh-CN" altLang="en-US" sz="1600" dirty="0">
                <a:latin typeface="Times New Roman" panose="02020603050405020304" pitchFamily="18" charset="0"/>
                <a:ea typeface="宋体" pitchFamily="2" charset="-122"/>
              </a:rPr>
              <a:t>里森的抱怨</a:t>
            </a:r>
            <a:endParaRPr lang="zh-CN" altLang="en-US" sz="1600" dirty="0">
              <a:latin typeface="Times New Roman" panose="02020603050405020304" pitchFamily="18" charset="0"/>
              <a:ea typeface="宋体" pitchFamily="2" charset="-122"/>
            </a:endParaRPr>
          </a:p>
          <a:p>
            <a:pPr marL="609600" indent="-609600">
              <a:lnSpc>
                <a:spcPct val="150000"/>
              </a:lnSpc>
              <a:spcBef>
                <a:spcPct val="20000"/>
              </a:spcBef>
              <a:buClr>
                <a:schemeClr val="accent1"/>
              </a:buClr>
              <a:buSzPct val="65000"/>
              <a:buFont typeface="Wingdings" panose="05000000000000000000" pitchFamily="2" charset="2"/>
              <a:buAutoNum type="arabicPeriod"/>
            </a:pPr>
            <a:r>
              <a:rPr lang="zh-CN" altLang="en-US" sz="1600" dirty="0">
                <a:latin typeface="Times New Roman" panose="02020603050405020304" pitchFamily="18" charset="0"/>
                <a:ea typeface="宋体" pitchFamily="2" charset="-122"/>
              </a:rPr>
              <a:t>有一群人本来可以揭穿并阻止我的把戏，但他们没做</a:t>
            </a:r>
            <a:endParaRPr lang="zh-CN" altLang="en-US" sz="1600" dirty="0">
              <a:latin typeface="Times New Roman" panose="02020603050405020304" pitchFamily="18" charset="0"/>
              <a:ea typeface="宋体" pitchFamily="2" charset="-122"/>
            </a:endParaRPr>
          </a:p>
          <a:p>
            <a:pPr marL="609600" indent="-609600">
              <a:lnSpc>
                <a:spcPct val="150000"/>
              </a:lnSpc>
              <a:spcBef>
                <a:spcPct val="20000"/>
              </a:spcBef>
              <a:buClr>
                <a:schemeClr val="accent1"/>
              </a:buClr>
              <a:buSzPct val="65000"/>
              <a:buFont typeface="Wingdings" panose="05000000000000000000" pitchFamily="2" charset="2"/>
              <a:buAutoNum type="arabicPeriod"/>
            </a:pPr>
            <a:r>
              <a:rPr lang="zh-CN" altLang="en-US" sz="1600" dirty="0">
                <a:solidFill>
                  <a:srgbClr val="FF0000"/>
                </a:solidFill>
                <a:latin typeface="Times New Roman" panose="02020603050405020304" pitchFamily="18" charset="0"/>
                <a:ea typeface="宋体" pitchFamily="2" charset="-122"/>
              </a:rPr>
              <a:t>我不知道他们的疏忽与划入犯罪的疏忽界限何在</a:t>
            </a:r>
            <a:r>
              <a:rPr lang="zh-CN" altLang="en-US" sz="1600" dirty="0">
                <a:latin typeface="Times New Roman" panose="02020603050405020304" pitchFamily="18" charset="0"/>
                <a:ea typeface="宋体" pitchFamily="2" charset="-122"/>
              </a:rPr>
              <a:t>？</a:t>
            </a:r>
            <a:endParaRPr lang="zh-CN" altLang="en-US" sz="1600" dirty="0">
              <a:latin typeface="Times New Roman" panose="02020603050405020304" pitchFamily="18" charset="0"/>
              <a:ea typeface="宋体" pitchFamily="2" charset="-122"/>
            </a:endParaRPr>
          </a:p>
          <a:p>
            <a:pPr marL="609600" indent="-609600">
              <a:lnSpc>
                <a:spcPct val="150000"/>
              </a:lnSpc>
              <a:spcBef>
                <a:spcPct val="20000"/>
              </a:spcBef>
              <a:buClr>
                <a:schemeClr val="accent1"/>
              </a:buClr>
              <a:buSzPct val="65000"/>
              <a:buFont typeface="Wingdings" panose="05000000000000000000" pitchFamily="2" charset="2"/>
              <a:buAutoNum type="arabicPeriod"/>
            </a:pPr>
            <a:r>
              <a:rPr lang="zh-CN" altLang="en-US" sz="1600" dirty="0">
                <a:solidFill>
                  <a:srgbClr val="FF0000"/>
                </a:solidFill>
                <a:latin typeface="Times New Roman" panose="02020603050405020304" pitchFamily="18" charset="0"/>
                <a:ea typeface="宋体" pitchFamily="2" charset="-122"/>
              </a:rPr>
              <a:t>我不清楚他们是否应当为我负什么责任</a:t>
            </a:r>
            <a:r>
              <a:rPr lang="zh-CN" altLang="en-US" sz="1600" dirty="0">
                <a:latin typeface="Times New Roman" panose="02020603050405020304" pitchFamily="18" charset="0"/>
                <a:ea typeface="宋体" pitchFamily="2" charset="-122"/>
              </a:rPr>
              <a:t>？</a:t>
            </a:r>
            <a:endParaRPr lang="zh-CN" altLang="en-US" sz="1600" dirty="0">
              <a:latin typeface="Times New Roman" panose="02020603050405020304" pitchFamily="18" charset="0"/>
              <a:ea typeface="宋体" pitchFamily="2" charset="-122"/>
            </a:endParaRPr>
          </a:p>
          <a:p>
            <a:pPr marL="609600" indent="-609600">
              <a:lnSpc>
                <a:spcPct val="150000"/>
              </a:lnSpc>
              <a:spcBef>
                <a:spcPct val="20000"/>
              </a:spcBef>
              <a:buClr>
                <a:schemeClr val="accent1"/>
              </a:buClr>
              <a:buSzPct val="65000"/>
              <a:buFont typeface="Wingdings" panose="05000000000000000000" pitchFamily="2" charset="2"/>
              <a:buAutoNum type="arabicPeriod"/>
            </a:pPr>
            <a:r>
              <a:rPr lang="zh-CN" altLang="en-US" sz="1600" dirty="0">
                <a:latin typeface="Times New Roman" panose="02020603050405020304" pitchFamily="18" charset="0"/>
                <a:ea typeface="宋体" pitchFamily="2" charset="-122"/>
              </a:rPr>
              <a:t>若在任何其他银行，我不会有机会陷入犯罪泥潭！</a:t>
            </a:r>
            <a:endParaRPr lang="zh-CN" altLang="en-US" sz="1600" dirty="0">
              <a:latin typeface="Times New Roman" panose="02020603050405020304" pitchFamily="18" charset="0"/>
              <a:ea typeface="宋体" pitchFamily="2" charset="-122"/>
            </a:endParaRPr>
          </a:p>
        </p:txBody>
      </p:sp>
      <p:sp>
        <p:nvSpPr>
          <p:cNvPr id="366598" name="Rectangle 6"/>
          <p:cNvSpPr>
            <a:spLocks noChangeArrowheads="1"/>
          </p:cNvSpPr>
          <p:nvPr/>
        </p:nvSpPr>
        <p:spPr bwMode="auto">
          <a:xfrm>
            <a:off x="539750" y="3571875"/>
            <a:ext cx="8389938" cy="2571750"/>
          </a:xfrm>
          <a:prstGeom prst="rect">
            <a:avLst/>
          </a:prstGeom>
          <a:solidFill>
            <a:schemeClr val="bg1"/>
          </a:solidFill>
          <a:ln w="9525">
            <a:solidFill>
              <a:schemeClr val="tx2"/>
            </a:solidFill>
            <a:miter lim="800000"/>
          </a:ln>
          <a:effectLst>
            <a:outerShdw dist="35921" dir="2700000" algn="ctr" rotWithShape="0">
              <a:schemeClr val="bg2"/>
            </a:outerShdw>
          </a:effectLst>
        </p:spPr>
        <p:txBody>
          <a:bodyPr/>
          <a:lstStyle/>
          <a:p>
            <a:pPr marL="609600" marR="0" lvl="0" indent="-609600" algn="l" defTabSz="914400" rtl="0" eaLnBrk="1" fontAlgn="base" latinLnBrk="0" hangingPunct="1">
              <a:lnSpc>
                <a:spcPct val="150000"/>
              </a:lnSpc>
              <a:spcBef>
                <a:spcPct val="20000"/>
              </a:spcBef>
              <a:spcAft>
                <a:spcPct val="0"/>
              </a:spcAft>
              <a:buClr>
                <a:schemeClr val="accent1"/>
              </a:buClr>
              <a:buSzPct val="65000"/>
              <a:buFont typeface="Wingdings" panose="05000000000000000000" pitchFamily="2" charset="2"/>
              <a:buChar char="n"/>
              <a:defRPr/>
            </a:pPr>
            <a:r>
              <a:rPr kumimoji="0" lang="zh-CN" altLang="en-US" sz="1400" b="0" i="0" u="none" strike="noStrike" kern="1200" cap="none" spc="0" normalizeH="0" baseline="0" noProof="0" dirty="0">
                <a:ln>
                  <a:noFill/>
                </a:ln>
                <a:solidFill>
                  <a:schemeClr val="tx1"/>
                </a:solidFill>
                <a:effectLst/>
                <a:uLnTx/>
                <a:uFillTx/>
                <a:latin typeface="Times New Roman" panose="02020603050405020304" pitchFamily="18" charset="0"/>
                <a:ea typeface="宋体" pitchFamily="2" charset="-122"/>
                <a:cs typeface="+mn-cs"/>
              </a:rPr>
              <a:t>里森及其巴林案例给出的控制哲学</a:t>
            </a:r>
            <a:endParaRPr kumimoji="0" lang="zh-CN" altLang="en-US" sz="1400" b="0" i="0" u="none" strike="noStrike" kern="1200" cap="none" spc="0" normalizeH="0" baseline="0" noProof="0" dirty="0">
              <a:ln>
                <a:noFill/>
              </a:ln>
              <a:solidFill>
                <a:schemeClr val="tx1"/>
              </a:solidFill>
              <a:effectLst/>
              <a:uLnTx/>
              <a:uFillTx/>
              <a:latin typeface="Times New Roman" panose="02020603050405020304" pitchFamily="18" charset="0"/>
              <a:ea typeface="宋体" pitchFamily="2" charset="-122"/>
              <a:cs typeface="+mn-cs"/>
            </a:endParaRPr>
          </a:p>
          <a:p>
            <a:pPr marL="609600" marR="0" lvl="0" indent="-609600" algn="l" defTabSz="914400" rtl="0" eaLnBrk="1" fontAlgn="base" latinLnBrk="0" hangingPunct="1">
              <a:lnSpc>
                <a:spcPct val="150000"/>
              </a:lnSpc>
              <a:spcBef>
                <a:spcPct val="20000"/>
              </a:spcBef>
              <a:spcAft>
                <a:spcPct val="0"/>
              </a:spcAft>
              <a:buClr>
                <a:schemeClr val="accent1"/>
              </a:buClr>
              <a:buSzPct val="65000"/>
              <a:buFont typeface="Wingdings" panose="05000000000000000000" pitchFamily="2" charset="2"/>
              <a:buAutoNum type="arabicPeriod"/>
              <a:defRPr/>
            </a:pPr>
            <a:r>
              <a:rPr kumimoji="0" lang="zh-CN" altLang="en-US" sz="1400" b="0" i="0" u="none" strike="noStrike" kern="1200" cap="none" spc="0" normalizeH="0" baseline="0" noProof="0" dirty="0">
                <a:ln>
                  <a:noFill/>
                </a:ln>
                <a:solidFill>
                  <a:schemeClr val="tx1"/>
                </a:solidFill>
                <a:effectLst/>
                <a:uLnTx/>
                <a:uFillTx/>
                <a:latin typeface="Times New Roman" panose="02020603050405020304" pitchFamily="18" charset="0"/>
                <a:ea typeface="宋体" pitchFamily="2" charset="-122"/>
                <a:cs typeface="+mn-cs"/>
              </a:rPr>
              <a:t>用人是第一风险</a:t>
            </a:r>
            <a:endParaRPr kumimoji="0" lang="en-US" altLang="zh-CN" sz="1400" b="0" i="0" u="none" strike="noStrike" kern="1200" cap="none" spc="0" normalizeH="0" baseline="0" noProof="0" dirty="0">
              <a:ln>
                <a:noFill/>
              </a:ln>
              <a:solidFill>
                <a:schemeClr val="tx1"/>
              </a:solidFill>
              <a:effectLst/>
              <a:uLnTx/>
              <a:uFillTx/>
              <a:latin typeface="Times New Roman" panose="02020603050405020304" pitchFamily="18" charset="0"/>
              <a:ea typeface="宋体" pitchFamily="2" charset="-122"/>
              <a:cs typeface="+mn-cs"/>
            </a:endParaRPr>
          </a:p>
          <a:p>
            <a:pPr marL="609600" marR="0" lvl="0" indent="-609600" algn="l" defTabSz="914400" rtl="0" eaLnBrk="1" fontAlgn="base" latinLnBrk="0" hangingPunct="1">
              <a:lnSpc>
                <a:spcPct val="150000"/>
              </a:lnSpc>
              <a:spcBef>
                <a:spcPct val="20000"/>
              </a:spcBef>
              <a:spcAft>
                <a:spcPct val="0"/>
              </a:spcAft>
              <a:buClr>
                <a:schemeClr val="accent1"/>
              </a:buClr>
              <a:buSzPct val="65000"/>
              <a:buFont typeface="Wingdings" panose="05000000000000000000" pitchFamily="2" charset="2"/>
              <a:buAutoNum type="arabicPeriod"/>
              <a:defRPr/>
            </a:pPr>
            <a:r>
              <a:rPr kumimoji="0" lang="zh-CN" altLang="en-US" sz="1400" b="0" i="0" u="none" strike="noStrike" kern="1200" cap="none" spc="0" normalizeH="0" baseline="0" noProof="0" dirty="0">
                <a:ln>
                  <a:noFill/>
                </a:ln>
                <a:solidFill>
                  <a:schemeClr val="tx1"/>
                </a:solidFill>
                <a:effectLst/>
                <a:uLnTx/>
                <a:uFillTx/>
                <a:latin typeface="Times New Roman" panose="02020603050405020304" pitchFamily="18" charset="0"/>
                <a:ea typeface="宋体" pitchFamily="2" charset="-122"/>
                <a:cs typeface="+mn-cs"/>
              </a:rPr>
              <a:t>控制的关键在高层</a:t>
            </a:r>
            <a:endParaRPr kumimoji="0" lang="zh-CN" altLang="en-US" sz="1400" b="0" i="0" u="none" strike="noStrike" kern="1200" cap="none" spc="0" normalizeH="0" baseline="0" noProof="0" dirty="0">
              <a:ln>
                <a:noFill/>
              </a:ln>
              <a:solidFill>
                <a:schemeClr val="tx1"/>
              </a:solidFill>
              <a:effectLst/>
              <a:uLnTx/>
              <a:uFillTx/>
              <a:latin typeface="Times New Roman" panose="02020603050405020304" pitchFamily="18" charset="0"/>
              <a:ea typeface="宋体" pitchFamily="2" charset="-122"/>
              <a:cs typeface="+mn-cs"/>
            </a:endParaRPr>
          </a:p>
          <a:p>
            <a:pPr marL="609600" marR="0" lvl="0" indent="-609600" algn="l" defTabSz="914400" rtl="0" eaLnBrk="1" fontAlgn="base" latinLnBrk="0" hangingPunct="1">
              <a:lnSpc>
                <a:spcPct val="150000"/>
              </a:lnSpc>
              <a:spcBef>
                <a:spcPct val="20000"/>
              </a:spcBef>
              <a:spcAft>
                <a:spcPct val="0"/>
              </a:spcAft>
              <a:buClr>
                <a:schemeClr val="accent1"/>
              </a:buClr>
              <a:buSzPct val="65000"/>
              <a:buFont typeface="Wingdings" panose="05000000000000000000" pitchFamily="2" charset="2"/>
              <a:buAutoNum type="arabicPeriod"/>
              <a:defRPr/>
            </a:pPr>
            <a:r>
              <a:rPr kumimoji="0" lang="zh-CN" altLang="en-US" sz="1400" b="0" i="0" u="none" strike="noStrike" kern="1200" cap="none" spc="0" normalizeH="0" baseline="0" noProof="0" dirty="0">
                <a:ln>
                  <a:noFill/>
                </a:ln>
                <a:solidFill>
                  <a:schemeClr val="tx1"/>
                </a:solidFill>
                <a:effectLst/>
                <a:uLnTx/>
                <a:uFillTx/>
                <a:latin typeface="Times New Roman" panose="02020603050405020304" pitchFamily="18" charset="0"/>
                <a:ea typeface="宋体" pitchFamily="2" charset="-122"/>
                <a:cs typeface="+mn-cs"/>
              </a:rPr>
              <a:t>信任是用人的相对前提，是开始不是结束，更非全部</a:t>
            </a:r>
            <a:endParaRPr kumimoji="0" lang="zh-CN" altLang="en-US" sz="1400" b="0" i="0" u="none" strike="noStrike" kern="1200" cap="none" spc="0" normalizeH="0" baseline="0" noProof="0" dirty="0">
              <a:ln>
                <a:noFill/>
              </a:ln>
              <a:solidFill>
                <a:schemeClr val="tx1"/>
              </a:solidFill>
              <a:effectLst/>
              <a:uLnTx/>
              <a:uFillTx/>
              <a:latin typeface="Times New Roman" panose="02020603050405020304" pitchFamily="18" charset="0"/>
              <a:ea typeface="宋体" pitchFamily="2" charset="-122"/>
              <a:cs typeface="+mn-cs"/>
            </a:endParaRPr>
          </a:p>
          <a:p>
            <a:pPr marL="609600" marR="0" lvl="0" indent="-609600" algn="l" defTabSz="914400" rtl="0" eaLnBrk="1" fontAlgn="base" latinLnBrk="0" hangingPunct="1">
              <a:lnSpc>
                <a:spcPct val="150000"/>
              </a:lnSpc>
              <a:spcBef>
                <a:spcPct val="20000"/>
              </a:spcBef>
              <a:spcAft>
                <a:spcPct val="0"/>
              </a:spcAft>
              <a:buClr>
                <a:schemeClr val="accent1"/>
              </a:buClr>
              <a:buSzPct val="65000"/>
              <a:buFont typeface="Wingdings" panose="05000000000000000000" pitchFamily="2" charset="2"/>
              <a:buAutoNum type="arabicPeriod"/>
              <a:defRPr/>
            </a:pPr>
            <a:r>
              <a:rPr kumimoji="0" lang="zh-CN" altLang="en-US" sz="1400" b="0" i="0" u="none" strike="noStrike" kern="1200" cap="none" spc="0" normalizeH="0" baseline="0" noProof="0" dirty="0">
                <a:ln>
                  <a:noFill/>
                </a:ln>
                <a:solidFill>
                  <a:schemeClr val="tx1"/>
                </a:solidFill>
                <a:effectLst/>
                <a:uLnTx/>
                <a:uFillTx/>
                <a:latin typeface="Times New Roman" panose="02020603050405020304" pitchFamily="18" charset="0"/>
                <a:ea typeface="宋体" pitchFamily="2" charset="-122"/>
                <a:cs typeface="+mn-cs"/>
              </a:rPr>
              <a:t>所有人必须受控，受制度制约</a:t>
            </a:r>
            <a:endParaRPr kumimoji="0" lang="zh-CN" altLang="en-US" sz="1400" b="0" i="0" u="none" strike="noStrike" kern="1200" cap="none" spc="0" normalizeH="0" baseline="0" noProof="0" dirty="0">
              <a:ln>
                <a:noFill/>
              </a:ln>
              <a:solidFill>
                <a:schemeClr val="tx1"/>
              </a:solidFill>
              <a:effectLst/>
              <a:uLnTx/>
              <a:uFillTx/>
              <a:latin typeface="Times New Roman" panose="02020603050405020304" pitchFamily="18" charset="0"/>
              <a:ea typeface="宋体" pitchFamily="2" charset="-122"/>
              <a:cs typeface="+mn-cs"/>
            </a:endParaRPr>
          </a:p>
          <a:p>
            <a:pPr marL="609600" marR="0" lvl="0" indent="-609600" algn="l" defTabSz="914400" rtl="0" eaLnBrk="1" fontAlgn="base" latinLnBrk="0" hangingPunct="1">
              <a:lnSpc>
                <a:spcPct val="150000"/>
              </a:lnSpc>
              <a:spcBef>
                <a:spcPct val="20000"/>
              </a:spcBef>
              <a:spcAft>
                <a:spcPct val="0"/>
              </a:spcAft>
              <a:buClr>
                <a:schemeClr val="accent1"/>
              </a:buClr>
              <a:buSzPct val="65000"/>
              <a:buFont typeface="Wingdings" panose="05000000000000000000" pitchFamily="2" charset="2"/>
              <a:buAutoNum type="arabicPeriod"/>
              <a:defRPr/>
            </a:pPr>
            <a:r>
              <a:rPr kumimoji="0" lang="zh-CN" altLang="en-US" sz="1400" b="0" i="0" u="none" strike="noStrike" kern="1200" cap="none" spc="0" normalizeH="0" baseline="0" noProof="0" dirty="0">
                <a:ln>
                  <a:noFill/>
                </a:ln>
                <a:solidFill>
                  <a:schemeClr val="tx1"/>
                </a:solidFill>
                <a:effectLst/>
                <a:uLnTx/>
                <a:uFillTx/>
                <a:latin typeface="Times New Roman" panose="02020603050405020304" pitchFamily="18" charset="0"/>
                <a:ea typeface="宋体" pitchFamily="2" charset="-122"/>
                <a:cs typeface="+mn-cs"/>
              </a:rPr>
              <a:t>当把控制与利益对立或控制让位于利益，利益将埋葬更大的利益</a:t>
            </a:r>
            <a:endParaRPr kumimoji="0" lang="zh-CN" altLang="en-US" sz="1400" b="0" i="0" u="none" strike="noStrike" kern="1200" cap="none" spc="0" normalizeH="0" baseline="0" noProof="0" dirty="0">
              <a:ln>
                <a:noFill/>
              </a:ln>
              <a:solidFill>
                <a:schemeClr val="tx1"/>
              </a:solidFill>
              <a:effectLst/>
              <a:uLnTx/>
              <a:uFillTx/>
              <a:latin typeface="Times New Roman" panose="02020603050405020304" pitchFamily="18" charset="0"/>
              <a:ea typeface="宋体" pitchFamily="2" charset="-122"/>
              <a:cs typeface="+mn-cs"/>
            </a:endParaRPr>
          </a:p>
          <a:p>
            <a:pPr marL="609600" marR="0" lvl="0" indent="-609600" algn="l" defTabSz="914400" rtl="0" eaLnBrk="1" fontAlgn="base" latinLnBrk="0" hangingPunct="1">
              <a:lnSpc>
                <a:spcPct val="150000"/>
              </a:lnSpc>
              <a:spcBef>
                <a:spcPct val="20000"/>
              </a:spcBef>
              <a:spcAft>
                <a:spcPct val="0"/>
              </a:spcAft>
              <a:buClr>
                <a:schemeClr val="accent1"/>
              </a:buClr>
              <a:buSzPct val="65000"/>
              <a:buFont typeface="Wingdings" panose="05000000000000000000" pitchFamily="2" charset="2"/>
              <a:buAutoNum type="arabicPeriod"/>
              <a:defRPr/>
            </a:pPr>
            <a:r>
              <a:rPr kumimoji="0" lang="zh-CN" altLang="en-US" sz="1400" b="0" i="0" u="none" strike="noStrike" kern="1200" cap="none" spc="0" normalizeH="0" baseline="0" noProof="0" dirty="0">
                <a:ln>
                  <a:noFill/>
                </a:ln>
                <a:solidFill>
                  <a:schemeClr val="tx1"/>
                </a:solidFill>
                <a:effectLst/>
                <a:uLnTx/>
                <a:uFillTx/>
                <a:latin typeface="Times New Roman" panose="02020603050405020304" pitchFamily="18" charset="0"/>
                <a:ea typeface="宋体" pitchFamily="2" charset="-122"/>
                <a:cs typeface="+mn-cs"/>
              </a:rPr>
              <a:t>控制的</a:t>
            </a:r>
            <a:r>
              <a:rPr kumimoji="0" lang="zh-CN" altLang="en-US" sz="1400" b="0" i="0" u="none" strike="noStrike" kern="1200" cap="none" spc="0" normalizeH="0" baseline="0" noProof="0" dirty="0">
                <a:ln>
                  <a:noFill/>
                </a:ln>
                <a:solidFill>
                  <a:schemeClr val="folHlink"/>
                </a:solidFill>
                <a:effectLst/>
                <a:uLnTx/>
                <a:uFillTx/>
                <a:latin typeface="Times New Roman" panose="02020603050405020304" pitchFamily="18" charset="0"/>
                <a:ea typeface="宋体" pitchFamily="2" charset="-122"/>
                <a:cs typeface="+mn-cs"/>
              </a:rPr>
              <a:t>反客为主定理</a:t>
            </a:r>
            <a:r>
              <a:rPr kumimoji="0" lang="zh-CN" altLang="en-US" sz="1400" b="0" i="0" u="none" strike="noStrike" kern="1200" cap="none" spc="0" normalizeH="0" baseline="0" noProof="0" dirty="0">
                <a:ln>
                  <a:noFill/>
                </a:ln>
                <a:solidFill>
                  <a:schemeClr val="tx1"/>
                </a:solidFill>
                <a:effectLst/>
                <a:uLnTx/>
                <a:uFillTx/>
                <a:latin typeface="Times New Roman" panose="02020603050405020304" pitchFamily="18" charset="0"/>
                <a:ea typeface="宋体" pitchFamily="2" charset="-122"/>
                <a:cs typeface="+mn-cs"/>
              </a:rPr>
              <a:t>：想钻空子的受控者，比控制责任人更关心控制，更精通控制</a:t>
            </a:r>
            <a:endParaRPr kumimoji="0" lang="zh-CN" altLang="en-US" sz="1400" b="0" i="0" u="none" strike="noStrike" kern="1200" cap="none" spc="0" normalizeH="0" baseline="0" noProof="0" dirty="0">
              <a:ln>
                <a:noFill/>
              </a:ln>
              <a:solidFill>
                <a:schemeClr val="tx1"/>
              </a:solidFill>
              <a:effectLst/>
              <a:uLnTx/>
              <a:uFillTx/>
              <a:latin typeface="Times New Roman" panose="02020603050405020304" pitchFamily="18" charset="0"/>
              <a:ea typeface="宋体" pitchFamily="2" charset="-122"/>
              <a:cs typeface="+mn-cs"/>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421891" name="Rectangle 3"/>
          <p:cNvSpPr>
            <a:spLocks noGrp="1"/>
          </p:cNvSpPr>
          <p:nvPr>
            <p:ph type="body" idx="4294967295"/>
          </p:nvPr>
        </p:nvSpPr>
        <p:spPr>
          <a:xfrm>
            <a:off x="468313" y="1600200"/>
            <a:ext cx="8229600" cy="4525963"/>
          </a:xfrm>
          <a:ln/>
        </p:spPr>
        <p:txBody>
          <a:bodyPr vert="horz" wrap="square" lIns="91440" tIns="45720" rIns="91440" bIns="45720" anchor="t" anchorCtr="0"/>
          <a:p>
            <a:pPr>
              <a:buNone/>
            </a:pPr>
            <a:r>
              <a:rPr lang="zh-CN" altLang="en-US" sz="2200" dirty="0">
                <a:latin typeface="Times New Roman" panose="02020603050405020304" pitchFamily="18" charset="0"/>
              </a:rPr>
              <a:t>正直与道德价值观</a:t>
            </a:r>
            <a:r>
              <a:rPr lang="en-US" altLang="zh-CN" sz="2200">
                <a:latin typeface="Times New Roman" panose="02020603050405020304" pitchFamily="18" charset="0"/>
              </a:rPr>
              <a:t>- </a:t>
            </a:r>
            <a:r>
              <a:rPr lang="zh-CN" altLang="en-US" sz="2200" dirty="0">
                <a:solidFill>
                  <a:schemeClr val="folHlink"/>
                </a:solidFill>
                <a:latin typeface="Times New Roman" panose="02020603050405020304" pitchFamily="18" charset="0"/>
              </a:rPr>
              <a:t>法律与组织落实</a:t>
            </a:r>
            <a:endParaRPr lang="zh-CN" altLang="en-US" sz="2200" dirty="0">
              <a:solidFill>
                <a:schemeClr val="folHlink"/>
              </a:solidFill>
              <a:latin typeface="Times New Roman" panose="02020603050405020304" pitchFamily="18" charset="0"/>
            </a:endParaRPr>
          </a:p>
          <a:p>
            <a:pPr>
              <a:buNone/>
            </a:pPr>
            <a:endParaRPr lang="zh-CN" altLang="en-US" b="1" dirty="0">
              <a:solidFill>
                <a:schemeClr val="folHlink"/>
              </a:solidFill>
              <a:latin typeface="Times New Roman" panose="02020603050405020304" pitchFamily="18" charset="0"/>
            </a:endParaRPr>
          </a:p>
        </p:txBody>
      </p:sp>
      <p:sp>
        <p:nvSpPr>
          <p:cNvPr id="154630" name="Rectangle 6"/>
          <p:cNvSpPr>
            <a:spLocks noChangeArrowheads="1"/>
          </p:cNvSpPr>
          <p:nvPr/>
        </p:nvSpPr>
        <p:spPr bwMode="auto">
          <a:xfrm>
            <a:off x="468313" y="2133600"/>
            <a:ext cx="8229600" cy="3887788"/>
          </a:xfrm>
          <a:prstGeom prst="rect">
            <a:avLst/>
          </a:prstGeom>
          <a:solidFill>
            <a:srgbClr val="F8F8F8"/>
          </a:solidFill>
          <a:ln w="9525">
            <a:solidFill>
              <a:schemeClr val="tx1"/>
            </a:solidFill>
            <a:miter lim="800000"/>
          </a:ln>
          <a:effectLst>
            <a:outerShdw dist="35921" dir="2700000" algn="ctr" rotWithShape="0">
              <a:schemeClr val="bg2"/>
            </a:outerShdw>
          </a:effectLst>
        </p:spPr>
        <p:txBody>
          <a:bodyPr/>
          <a:p>
            <a:pPr marL="342900" indent="-342900" algn="ctr">
              <a:lnSpc>
                <a:spcPct val="90000"/>
              </a:lnSpc>
              <a:spcBef>
                <a:spcPct val="20000"/>
              </a:spcBef>
              <a:buClr>
                <a:schemeClr val="accent1"/>
              </a:buClr>
              <a:buSzPct val="65000"/>
              <a:buFont typeface="Wingdings" panose="05000000000000000000" pitchFamily="2" charset="2"/>
              <a:buNone/>
            </a:pPr>
            <a:r>
              <a:rPr lang="en-US" altLang="zh-CN" sz="1700" b="1">
                <a:latin typeface="Times New Roman" panose="02020603050405020304" pitchFamily="18" charset="0"/>
                <a:ea typeface="宋体" pitchFamily="2" charset="-122"/>
              </a:rPr>
              <a:t>SEC.406. CODE OF ETHICS FOR SENIOR FINANCIAL OFFICERS</a:t>
            </a:r>
            <a:endParaRPr lang="en-US" altLang="zh-CN" sz="1600" b="1">
              <a:latin typeface="Times New Roman" panose="02020603050405020304" pitchFamily="18" charset="0"/>
              <a:ea typeface="宋体" pitchFamily="2" charset="-122"/>
            </a:endParaRPr>
          </a:p>
          <a:p>
            <a:pPr marL="342900" indent="-342900">
              <a:lnSpc>
                <a:spcPct val="90000"/>
              </a:lnSpc>
              <a:spcBef>
                <a:spcPct val="20000"/>
              </a:spcBef>
              <a:buClr>
                <a:schemeClr val="accent1"/>
              </a:buClr>
              <a:buSzPct val="65000"/>
              <a:buFont typeface="Wingdings" panose="05000000000000000000" pitchFamily="2" charset="2"/>
              <a:buNone/>
            </a:pPr>
            <a:r>
              <a:rPr lang="en-US" altLang="zh-CN" sz="1600" b="1">
                <a:latin typeface="Times New Roman" panose="02020603050405020304" pitchFamily="18" charset="0"/>
                <a:ea typeface="宋体" pitchFamily="2" charset="-122"/>
              </a:rPr>
              <a:t>(a) </a:t>
            </a:r>
            <a:r>
              <a:rPr lang="zh-CN" altLang="en-US" sz="1600" dirty="0">
                <a:latin typeface="Times New Roman" panose="02020603050405020304" pitchFamily="18" charset="0"/>
                <a:ea typeface="宋体" pitchFamily="2" charset="-122"/>
              </a:rPr>
              <a:t>道德规程披露</a:t>
            </a:r>
            <a:endParaRPr lang="zh-CN" altLang="en-US" sz="1600" dirty="0">
              <a:latin typeface="Times New Roman" panose="02020603050405020304" pitchFamily="18" charset="0"/>
              <a:ea typeface="宋体" pitchFamily="2" charset="-122"/>
            </a:endParaRPr>
          </a:p>
          <a:p>
            <a:pPr marL="342900" indent="-342900">
              <a:lnSpc>
                <a:spcPct val="90000"/>
              </a:lnSpc>
              <a:spcBef>
                <a:spcPct val="20000"/>
              </a:spcBef>
              <a:buClr>
                <a:schemeClr val="accent1"/>
              </a:buClr>
              <a:buSzPct val="65000"/>
              <a:buFont typeface="Wingdings" panose="05000000000000000000" pitchFamily="2" charset="2"/>
              <a:buNone/>
            </a:pPr>
            <a:r>
              <a:rPr lang="zh-CN" altLang="en-US" sz="1600" dirty="0">
                <a:latin typeface="Times New Roman" panose="02020603050405020304" pitchFamily="18" charset="0"/>
                <a:ea typeface="宋体" pitchFamily="2" charset="-122"/>
              </a:rPr>
              <a:t>      </a:t>
            </a:r>
            <a:r>
              <a:rPr lang="en-US" altLang="zh-CN" sz="1600">
                <a:latin typeface="Times New Roman" panose="02020603050405020304" pitchFamily="18" charset="0"/>
                <a:ea typeface="宋体" pitchFamily="2" charset="-122"/>
              </a:rPr>
              <a:t>SEC</a:t>
            </a:r>
            <a:r>
              <a:rPr lang="zh-CN" altLang="en-US" sz="1600" dirty="0">
                <a:latin typeface="Times New Roman" panose="02020603050405020304" pitchFamily="18" charset="0"/>
                <a:ea typeface="宋体" pitchFamily="2" charset="-122"/>
              </a:rPr>
              <a:t>应制定规则，要求每一家递交报告公司，在按</a:t>
            </a:r>
            <a:r>
              <a:rPr lang="en-US" altLang="zh-CN" sz="1600">
                <a:latin typeface="Times New Roman" panose="02020603050405020304" pitchFamily="18" charset="0"/>
                <a:ea typeface="宋体" pitchFamily="2" charset="-122"/>
              </a:rPr>
              <a:t>1934</a:t>
            </a:r>
            <a:r>
              <a:rPr lang="zh-CN" altLang="en-US" sz="1600" dirty="0">
                <a:latin typeface="Times New Roman" panose="02020603050405020304" pitchFamily="18" charset="0"/>
                <a:ea typeface="宋体" pitchFamily="2" charset="-122"/>
              </a:rPr>
              <a:t>年证券交易法之</a:t>
            </a:r>
            <a:r>
              <a:rPr lang="en-US" altLang="zh-CN" sz="1600">
                <a:latin typeface="Times New Roman" panose="02020603050405020304" pitchFamily="18" charset="0"/>
                <a:ea typeface="宋体" pitchFamily="2" charset="-122"/>
              </a:rPr>
              <a:t>13</a:t>
            </a:r>
            <a:r>
              <a:rPr lang="zh-CN" altLang="en-US" sz="1600" dirty="0">
                <a:latin typeface="Times New Roman" panose="02020603050405020304" pitchFamily="18" charset="0"/>
                <a:ea typeface="宋体" pitchFamily="2" charset="-122"/>
              </a:rPr>
              <a:t>（</a:t>
            </a:r>
            <a:r>
              <a:rPr lang="en-US" altLang="zh-CN" sz="1600">
                <a:latin typeface="Times New Roman" panose="02020603050405020304" pitchFamily="18" charset="0"/>
                <a:ea typeface="宋体" pitchFamily="2" charset="-122"/>
              </a:rPr>
              <a:t>a)</a:t>
            </a:r>
            <a:r>
              <a:rPr lang="zh-CN" altLang="en-US" sz="1600" dirty="0">
                <a:latin typeface="Times New Roman" panose="02020603050405020304" pitchFamily="18" charset="0"/>
                <a:ea typeface="宋体" pitchFamily="2" charset="-122"/>
              </a:rPr>
              <a:t>款或</a:t>
            </a:r>
            <a:r>
              <a:rPr lang="en-US" altLang="zh-CN" sz="1600">
                <a:latin typeface="Times New Roman" panose="02020603050405020304" pitchFamily="18" charset="0"/>
                <a:ea typeface="宋体" pitchFamily="2" charset="-122"/>
              </a:rPr>
              <a:t>15(d)</a:t>
            </a:r>
            <a:r>
              <a:rPr lang="zh-CN" altLang="en-US" sz="1600" dirty="0">
                <a:latin typeface="Times New Roman" panose="02020603050405020304" pitchFamily="18" charset="0"/>
                <a:ea typeface="宋体" pitchFamily="2" charset="-122"/>
              </a:rPr>
              <a:t>款要求递交定期报告时，同时披露公司是否采用了针对</a:t>
            </a:r>
            <a:r>
              <a:rPr lang="en-US" altLang="zh-CN" sz="1600">
                <a:latin typeface="Times New Roman" panose="02020603050405020304" pitchFamily="18" charset="0"/>
                <a:ea typeface="宋体" pitchFamily="2" charset="-122"/>
              </a:rPr>
              <a:t>senior financial officers </a:t>
            </a:r>
            <a:r>
              <a:rPr lang="zh-CN" altLang="en-US" sz="1600" dirty="0">
                <a:latin typeface="Times New Roman" panose="02020603050405020304" pitchFamily="18" charset="0"/>
                <a:ea typeface="宋体" pitchFamily="2" charset="-122"/>
              </a:rPr>
              <a:t>之道德规程，该规程适用公司</a:t>
            </a:r>
            <a:r>
              <a:rPr lang="en-US" altLang="zh-CN" sz="1600">
                <a:latin typeface="Times New Roman" panose="02020603050405020304" pitchFamily="18" charset="0"/>
                <a:ea typeface="宋体" pitchFamily="2" charset="-122"/>
              </a:rPr>
              <a:t>principal financial officer </a:t>
            </a:r>
            <a:r>
              <a:rPr lang="zh-CN" altLang="en-US" sz="1600" dirty="0">
                <a:latin typeface="Times New Roman" panose="02020603050405020304" pitchFamily="18" charset="0"/>
                <a:ea typeface="宋体" pitchFamily="2" charset="-122"/>
              </a:rPr>
              <a:t>和</a:t>
            </a:r>
            <a:r>
              <a:rPr lang="en-US" altLang="zh-CN" sz="1600">
                <a:latin typeface="Times New Roman" panose="02020603050405020304" pitchFamily="18" charset="0"/>
                <a:ea typeface="宋体" pitchFamily="2" charset="-122"/>
              </a:rPr>
              <a:t>comptroller </a:t>
            </a:r>
            <a:r>
              <a:rPr lang="zh-CN" altLang="en-US" sz="1600" dirty="0">
                <a:latin typeface="Times New Roman" panose="02020603050405020304" pitchFamily="18" charset="0"/>
                <a:ea typeface="宋体" pitchFamily="2" charset="-122"/>
              </a:rPr>
              <a:t>或</a:t>
            </a:r>
            <a:r>
              <a:rPr lang="en-US" altLang="zh-CN" sz="1600">
                <a:latin typeface="Times New Roman" panose="02020603050405020304" pitchFamily="18" charset="0"/>
                <a:ea typeface="宋体" pitchFamily="2" charset="-122"/>
              </a:rPr>
              <a:t>principal accounting officer</a:t>
            </a:r>
            <a:r>
              <a:rPr lang="zh-CN" altLang="en-US" sz="1600" dirty="0">
                <a:latin typeface="Times New Roman" panose="02020603050405020304" pitchFamily="18" charset="0"/>
                <a:ea typeface="宋体" pitchFamily="2" charset="-122"/>
              </a:rPr>
              <a:t>，或执行类似职能之人员；若未采用，则应说明理由。</a:t>
            </a:r>
            <a:endParaRPr lang="zh-CN" altLang="en-US" sz="1600" dirty="0">
              <a:latin typeface="Times New Roman" panose="02020603050405020304" pitchFamily="18" charset="0"/>
              <a:ea typeface="宋体" pitchFamily="2" charset="-122"/>
            </a:endParaRPr>
          </a:p>
          <a:p>
            <a:pPr marL="342900" indent="-342900">
              <a:lnSpc>
                <a:spcPct val="90000"/>
              </a:lnSpc>
              <a:spcBef>
                <a:spcPct val="20000"/>
              </a:spcBef>
              <a:buClr>
                <a:schemeClr val="accent1"/>
              </a:buClr>
              <a:buSzPct val="65000"/>
              <a:buFont typeface="Wingdings" panose="05000000000000000000" pitchFamily="2" charset="2"/>
              <a:buNone/>
            </a:pPr>
            <a:r>
              <a:rPr lang="en-US" altLang="zh-CN" sz="1600" b="1">
                <a:latin typeface="Times New Roman" panose="02020603050405020304" pitchFamily="18" charset="0"/>
                <a:ea typeface="宋体" pitchFamily="2" charset="-122"/>
              </a:rPr>
              <a:t>(b) </a:t>
            </a:r>
            <a:r>
              <a:rPr lang="zh-CN" altLang="en-US" sz="1600" dirty="0">
                <a:latin typeface="Times New Roman" panose="02020603050405020304" pitchFamily="18" charset="0"/>
                <a:ea typeface="宋体" pitchFamily="2" charset="-122"/>
              </a:rPr>
              <a:t>道德规程变更</a:t>
            </a:r>
            <a:endParaRPr lang="zh-CN" altLang="en-US" sz="1600" dirty="0">
              <a:latin typeface="Times New Roman" panose="02020603050405020304" pitchFamily="18" charset="0"/>
              <a:ea typeface="宋体" pitchFamily="2" charset="-122"/>
            </a:endParaRPr>
          </a:p>
          <a:p>
            <a:pPr marL="342900" indent="-342900">
              <a:lnSpc>
                <a:spcPct val="90000"/>
              </a:lnSpc>
              <a:spcBef>
                <a:spcPct val="20000"/>
              </a:spcBef>
              <a:buClr>
                <a:schemeClr val="accent1"/>
              </a:buClr>
              <a:buSzPct val="65000"/>
              <a:buFont typeface="Wingdings" panose="05000000000000000000" pitchFamily="2" charset="2"/>
              <a:buNone/>
            </a:pPr>
            <a:r>
              <a:rPr lang="zh-CN" altLang="en-US" sz="1600" dirty="0">
                <a:latin typeface="Times New Roman" panose="02020603050405020304" pitchFamily="18" charset="0"/>
                <a:ea typeface="宋体" pitchFamily="2" charset="-122"/>
              </a:rPr>
              <a:t>      </a:t>
            </a:r>
            <a:r>
              <a:rPr lang="en-US" altLang="zh-CN" sz="1600">
                <a:latin typeface="Times New Roman" panose="02020603050405020304" pitchFamily="18" charset="0"/>
                <a:ea typeface="宋体" pitchFamily="2" charset="-122"/>
              </a:rPr>
              <a:t>SEC</a:t>
            </a:r>
            <a:r>
              <a:rPr lang="zh-CN" altLang="en-US" sz="1600" dirty="0">
                <a:latin typeface="Times New Roman" panose="02020603050405020304" pitchFamily="18" charset="0"/>
                <a:ea typeface="宋体" pitchFamily="2" charset="-122"/>
              </a:rPr>
              <a:t>应修订以</a:t>
            </a:r>
            <a:r>
              <a:rPr lang="en-US" altLang="zh-CN" sz="1600">
                <a:latin typeface="Times New Roman" panose="02020603050405020304" pitchFamily="18" charset="0"/>
                <a:ea typeface="宋体" pitchFamily="2" charset="-122"/>
              </a:rPr>
              <a:t>8-K</a:t>
            </a:r>
            <a:r>
              <a:rPr lang="zh-CN" altLang="en-US" sz="1600" dirty="0">
                <a:latin typeface="Times New Roman" panose="02020603050405020304" pitchFamily="18" charset="0"/>
                <a:ea typeface="宋体" pitchFamily="2" charset="-122"/>
              </a:rPr>
              <a:t>形式即时披露事项之规定，要求每一家递交报告公司，</a:t>
            </a:r>
            <a:r>
              <a:rPr lang="en-US" altLang="zh-CN" sz="1600">
                <a:latin typeface="Arial" panose="020B0604020202020204" pitchFamily="34" charset="0"/>
                <a:ea typeface="宋体" pitchFamily="2" charset="-122"/>
              </a:rPr>
              <a:t>……</a:t>
            </a:r>
            <a:r>
              <a:rPr lang="zh-CN" altLang="en-US" sz="1600" dirty="0">
                <a:latin typeface="Times New Roman" panose="02020603050405020304" pitchFamily="18" charset="0"/>
                <a:ea typeface="宋体" pitchFamily="2" charset="-122"/>
              </a:rPr>
              <a:t>对针对</a:t>
            </a:r>
            <a:r>
              <a:rPr lang="en-US" altLang="zh-CN" sz="1600">
                <a:latin typeface="Times New Roman" panose="02020603050405020304" pitchFamily="18" charset="0"/>
                <a:ea typeface="宋体" pitchFamily="2" charset="-122"/>
              </a:rPr>
              <a:t>senior financial officers </a:t>
            </a:r>
            <a:r>
              <a:rPr lang="zh-CN" altLang="en-US" sz="1600" dirty="0">
                <a:latin typeface="Times New Roman" panose="02020603050405020304" pitchFamily="18" charset="0"/>
                <a:ea typeface="宋体" pitchFamily="2" charset="-122"/>
              </a:rPr>
              <a:t>之道德规程的任一变更或弃用，立即披露。</a:t>
            </a:r>
            <a:endParaRPr lang="zh-CN" altLang="en-US" sz="1600" dirty="0">
              <a:latin typeface="Times New Roman" panose="02020603050405020304" pitchFamily="18" charset="0"/>
              <a:ea typeface="宋体" pitchFamily="2" charset="-122"/>
            </a:endParaRPr>
          </a:p>
          <a:p>
            <a:pPr marL="342900" indent="-342900">
              <a:lnSpc>
                <a:spcPct val="90000"/>
              </a:lnSpc>
              <a:spcBef>
                <a:spcPct val="20000"/>
              </a:spcBef>
              <a:buClr>
                <a:schemeClr val="accent1"/>
              </a:buClr>
              <a:buSzPct val="65000"/>
              <a:buFont typeface="Wingdings" panose="05000000000000000000" pitchFamily="2" charset="2"/>
              <a:buNone/>
            </a:pPr>
            <a:r>
              <a:rPr lang="en-US" altLang="zh-CN" sz="1600" b="1">
                <a:latin typeface="Times New Roman" panose="02020603050405020304" pitchFamily="18" charset="0"/>
                <a:ea typeface="宋体" pitchFamily="2" charset="-122"/>
              </a:rPr>
              <a:t>(c) </a:t>
            </a:r>
            <a:r>
              <a:rPr lang="zh-CN" altLang="en-US" sz="1600" dirty="0">
                <a:latin typeface="Times New Roman" panose="02020603050405020304" pitchFamily="18" charset="0"/>
                <a:ea typeface="宋体" pitchFamily="2" charset="-122"/>
              </a:rPr>
              <a:t>定义</a:t>
            </a:r>
            <a:endParaRPr lang="zh-CN" altLang="en-US" sz="1600" dirty="0">
              <a:latin typeface="Times New Roman" panose="02020603050405020304" pitchFamily="18" charset="0"/>
              <a:ea typeface="宋体" pitchFamily="2" charset="-122"/>
            </a:endParaRPr>
          </a:p>
          <a:p>
            <a:pPr marL="342900" indent="-342900">
              <a:lnSpc>
                <a:spcPct val="90000"/>
              </a:lnSpc>
              <a:spcBef>
                <a:spcPct val="20000"/>
              </a:spcBef>
              <a:buClr>
                <a:schemeClr val="accent1"/>
              </a:buClr>
              <a:buSzPct val="65000"/>
              <a:buFont typeface="Wingdings" panose="05000000000000000000" pitchFamily="2" charset="2"/>
              <a:buNone/>
            </a:pPr>
            <a:r>
              <a:rPr lang="zh-CN" altLang="en-US" sz="1600" dirty="0">
                <a:latin typeface="Times New Roman" panose="02020603050405020304" pitchFamily="18" charset="0"/>
                <a:ea typeface="宋体" pitchFamily="2" charset="-122"/>
              </a:rPr>
              <a:t>      本款所指道德规程，为推进下列行为为合理必要之标准</a:t>
            </a:r>
            <a:endParaRPr lang="zh-CN" altLang="en-US" sz="1600" dirty="0">
              <a:latin typeface="Times New Roman" panose="02020603050405020304" pitchFamily="18" charset="0"/>
              <a:ea typeface="宋体" pitchFamily="2" charset="-122"/>
            </a:endParaRPr>
          </a:p>
          <a:p>
            <a:pPr marL="342900" indent="-342900">
              <a:lnSpc>
                <a:spcPct val="90000"/>
              </a:lnSpc>
              <a:spcBef>
                <a:spcPct val="20000"/>
              </a:spcBef>
              <a:buClr>
                <a:schemeClr val="accent1"/>
              </a:buClr>
              <a:buSzPct val="65000"/>
              <a:buAutoNum type="arabicPeriod"/>
            </a:pPr>
            <a:r>
              <a:rPr lang="zh-CN" altLang="en-US" sz="1600" dirty="0">
                <a:latin typeface="Times New Roman" panose="02020603050405020304" pitchFamily="18" charset="0"/>
                <a:ea typeface="宋体" pitchFamily="2" charset="-122"/>
              </a:rPr>
              <a:t>诚实与道德的品行，包括个人与职业关系间存在的现实或明显的利益冲突</a:t>
            </a:r>
            <a:endParaRPr lang="zh-CN" altLang="en-US" sz="1600" dirty="0">
              <a:latin typeface="Times New Roman" panose="02020603050405020304" pitchFamily="18" charset="0"/>
              <a:ea typeface="宋体" pitchFamily="2" charset="-122"/>
            </a:endParaRPr>
          </a:p>
          <a:p>
            <a:pPr marL="342900" indent="-342900">
              <a:lnSpc>
                <a:spcPct val="90000"/>
              </a:lnSpc>
              <a:spcBef>
                <a:spcPct val="20000"/>
              </a:spcBef>
              <a:buClr>
                <a:schemeClr val="accent1"/>
              </a:buClr>
              <a:buSzPct val="65000"/>
              <a:buAutoNum type="arabicPeriod"/>
            </a:pPr>
            <a:r>
              <a:rPr lang="zh-CN" altLang="en-US" sz="1600" dirty="0">
                <a:latin typeface="Times New Roman" panose="02020603050405020304" pitchFamily="18" charset="0"/>
                <a:ea typeface="宋体" pitchFamily="2" charset="-122"/>
              </a:rPr>
              <a:t>报告公司要求之定期报告的完整、公允、及时、清晰地披露</a:t>
            </a:r>
            <a:endParaRPr lang="zh-CN" altLang="en-US" sz="1600" dirty="0">
              <a:latin typeface="Times New Roman" panose="02020603050405020304" pitchFamily="18" charset="0"/>
              <a:ea typeface="宋体" pitchFamily="2" charset="-122"/>
            </a:endParaRPr>
          </a:p>
          <a:p>
            <a:pPr marL="342900" indent="-342900">
              <a:lnSpc>
                <a:spcPct val="90000"/>
              </a:lnSpc>
              <a:spcBef>
                <a:spcPct val="20000"/>
              </a:spcBef>
              <a:buClr>
                <a:schemeClr val="accent1"/>
              </a:buClr>
              <a:buSzPct val="65000"/>
              <a:buAutoNum type="arabicPeriod"/>
            </a:pPr>
            <a:r>
              <a:rPr lang="zh-CN" altLang="en-US" sz="1600" dirty="0">
                <a:latin typeface="Times New Roman" panose="02020603050405020304" pitchFamily="18" charset="0"/>
                <a:ea typeface="宋体" pitchFamily="2" charset="-122"/>
              </a:rPr>
              <a:t>遵循适用的政府规则和规定</a:t>
            </a:r>
            <a:endParaRPr lang="zh-CN" altLang="en-US" sz="1600" dirty="0">
              <a:latin typeface="Times New Roman" panose="02020603050405020304" pitchFamily="18" charset="0"/>
              <a:ea typeface="宋体" pitchFamily="2" charset="-122"/>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422915" name="Rectangle 3"/>
          <p:cNvSpPr>
            <a:spLocks noGrp="1"/>
          </p:cNvSpPr>
          <p:nvPr>
            <p:ph type="body" idx="4294967295"/>
          </p:nvPr>
        </p:nvSpPr>
        <p:spPr>
          <a:xfrm>
            <a:off x="468313" y="1600200"/>
            <a:ext cx="8229600" cy="460375"/>
          </a:xfrm>
          <a:ln/>
        </p:spPr>
        <p:txBody>
          <a:bodyPr vert="horz" wrap="square" lIns="91440" tIns="45720" rIns="91440" bIns="45720" anchor="t" anchorCtr="0"/>
          <a:p>
            <a:pPr>
              <a:buNone/>
            </a:pPr>
            <a:r>
              <a:rPr lang="zh-CN" altLang="en-US" sz="1900" dirty="0">
                <a:latin typeface="Times New Roman" panose="02020603050405020304" pitchFamily="18" charset="0"/>
              </a:rPr>
              <a:t>正直与道德价值观</a:t>
            </a:r>
            <a:r>
              <a:rPr lang="en-US" altLang="zh-CN" sz="1900">
                <a:latin typeface="Times New Roman" panose="02020603050405020304" pitchFamily="18" charset="0"/>
              </a:rPr>
              <a:t>- </a:t>
            </a:r>
            <a:r>
              <a:rPr lang="zh-CN" altLang="en-US" sz="1900" dirty="0">
                <a:solidFill>
                  <a:schemeClr val="folHlink"/>
                </a:solidFill>
                <a:latin typeface="Times New Roman" panose="02020603050405020304" pitchFamily="18" charset="0"/>
              </a:rPr>
              <a:t>法律与组织落实</a:t>
            </a:r>
            <a:endParaRPr lang="zh-CN" altLang="en-US" sz="1900" dirty="0">
              <a:solidFill>
                <a:schemeClr val="folHlink"/>
              </a:solidFill>
              <a:latin typeface="Times New Roman" panose="02020603050405020304" pitchFamily="18" charset="0"/>
            </a:endParaRPr>
          </a:p>
          <a:p>
            <a:pPr>
              <a:buNone/>
            </a:pPr>
            <a:endParaRPr lang="zh-CN" altLang="en-US" sz="1800" b="1" dirty="0">
              <a:solidFill>
                <a:schemeClr val="folHlink"/>
              </a:solidFill>
              <a:latin typeface="Times New Roman" panose="02020603050405020304" pitchFamily="18" charset="0"/>
            </a:endParaRPr>
          </a:p>
          <a:p>
            <a:pPr>
              <a:buNone/>
            </a:pPr>
            <a:endParaRPr lang="zh-CN" altLang="en-US" sz="1800" dirty="0">
              <a:latin typeface="Times New Roman" panose="02020603050405020304" pitchFamily="18" charset="0"/>
            </a:endParaRPr>
          </a:p>
        </p:txBody>
      </p:sp>
      <p:sp>
        <p:nvSpPr>
          <p:cNvPr id="203782" name="Rectangle 6"/>
          <p:cNvSpPr>
            <a:spLocks noChangeArrowheads="1"/>
          </p:cNvSpPr>
          <p:nvPr/>
        </p:nvSpPr>
        <p:spPr bwMode="auto">
          <a:xfrm>
            <a:off x="468313" y="2205038"/>
            <a:ext cx="7797800" cy="3311525"/>
          </a:xfrm>
          <a:prstGeom prst="rect">
            <a:avLst/>
          </a:prstGeom>
          <a:solidFill>
            <a:schemeClr val="bg1"/>
          </a:solidFill>
          <a:ln w="9525">
            <a:solidFill>
              <a:schemeClr val="tx2"/>
            </a:solidFill>
            <a:miter lim="800000"/>
          </a:ln>
          <a:effectLst>
            <a:outerShdw dist="35921" dir="2700000" algn="ctr" rotWithShape="0">
              <a:schemeClr val="bg2"/>
            </a:outerShdw>
          </a:effectLst>
        </p:spPr>
        <p:txBody>
          <a:bodyPr/>
          <a:p>
            <a:pPr marL="571500" indent="-571500">
              <a:spcBef>
                <a:spcPct val="20000"/>
              </a:spcBef>
              <a:buClr>
                <a:schemeClr val="accent1"/>
              </a:buClr>
              <a:buSzPct val="65000"/>
              <a:buFont typeface="Wingdings" panose="05000000000000000000" pitchFamily="2" charset="2"/>
              <a:buChar char="n"/>
            </a:pPr>
            <a:r>
              <a:rPr lang="zh-CN" altLang="en-US" dirty="0">
                <a:latin typeface="Times New Roman" panose="02020603050405020304" pitchFamily="18" charset="0"/>
                <a:ea typeface="宋体" pitchFamily="2" charset="-122"/>
              </a:rPr>
              <a:t>设置了公司道德官员职位</a:t>
            </a:r>
            <a:r>
              <a:rPr lang="en-US" altLang="zh-CN">
                <a:latin typeface="Times New Roman" panose="02020603050405020304" pitchFamily="18" charset="0"/>
                <a:ea typeface="宋体" pitchFamily="2" charset="-122"/>
              </a:rPr>
              <a:t>EO( ethics officer) </a:t>
            </a:r>
            <a:r>
              <a:rPr lang="zh-CN" altLang="en-US" dirty="0">
                <a:latin typeface="Times New Roman" panose="02020603050405020304" pitchFamily="18" charset="0"/>
                <a:ea typeface="宋体" pitchFamily="2" charset="-122"/>
              </a:rPr>
              <a:t>的占 </a:t>
            </a:r>
            <a:r>
              <a:rPr lang="en-US" altLang="zh-CN">
                <a:latin typeface="Times New Roman" panose="02020603050405020304" pitchFamily="18" charset="0"/>
                <a:ea typeface="宋体" pitchFamily="2" charset="-122"/>
              </a:rPr>
              <a:t>2/3</a:t>
            </a:r>
            <a:r>
              <a:rPr lang="zh-CN" altLang="en-US" dirty="0">
                <a:latin typeface="Times New Roman" panose="02020603050405020304" pitchFamily="18" charset="0"/>
                <a:ea typeface="宋体" pitchFamily="2" charset="-122"/>
              </a:rPr>
              <a:t>（</a:t>
            </a:r>
            <a:r>
              <a:rPr lang="en-US" altLang="zh-CN">
                <a:latin typeface="Times New Roman" panose="02020603050405020304" pitchFamily="18" charset="0"/>
                <a:ea typeface="宋体" pitchFamily="2" charset="-122"/>
              </a:rPr>
              <a:t>72</a:t>
            </a:r>
            <a:r>
              <a:rPr lang="zh-CN" altLang="en-US" dirty="0">
                <a:latin typeface="Times New Roman" panose="02020603050405020304" pitchFamily="18" charset="0"/>
                <a:ea typeface="宋体" pitchFamily="2" charset="-122"/>
              </a:rPr>
              <a:t>人）</a:t>
            </a:r>
            <a:endParaRPr lang="zh-CN" altLang="en-US"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Char char="n"/>
            </a:pPr>
            <a:r>
              <a:rPr lang="en-US" altLang="zh-CN">
                <a:latin typeface="Times New Roman" panose="02020603050405020304" pitchFamily="18" charset="0"/>
                <a:ea typeface="宋体" pitchFamily="2" charset="-122"/>
              </a:rPr>
              <a:t>EO</a:t>
            </a:r>
            <a:r>
              <a:rPr lang="zh-CN" altLang="en-US" dirty="0">
                <a:latin typeface="Times New Roman" panose="02020603050405020304" pitchFamily="18" charset="0"/>
                <a:ea typeface="宋体" pitchFamily="2" charset="-122"/>
              </a:rPr>
              <a:t>关注：</a:t>
            </a:r>
            <a:endParaRPr lang="zh-CN" altLang="en-US"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dirty="0">
                <a:latin typeface="Times New Roman" panose="02020603050405020304" pitchFamily="18" charset="0"/>
                <a:ea typeface="宋体" pitchFamily="2" charset="-122"/>
              </a:rPr>
              <a:t>组织道德规程是否清晰</a:t>
            </a:r>
            <a:endParaRPr lang="zh-CN" altLang="en-US"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dirty="0">
                <a:latin typeface="Times New Roman" panose="02020603050405020304" pitchFamily="18" charset="0"/>
                <a:ea typeface="宋体" pitchFamily="2" charset="-122"/>
              </a:rPr>
              <a:t>规程对道德决策的影响程度</a:t>
            </a:r>
            <a:endParaRPr lang="zh-CN" altLang="en-US"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en-US" altLang="zh-CN">
                <a:latin typeface="Times New Roman" panose="02020603050405020304" pitchFamily="18" charset="0"/>
                <a:ea typeface="宋体" pitchFamily="2" charset="-122"/>
              </a:rPr>
              <a:t>CEO</a:t>
            </a:r>
            <a:r>
              <a:rPr lang="zh-CN" altLang="en-US" dirty="0">
                <a:latin typeface="Times New Roman" panose="02020603050405020304" pitchFamily="18" charset="0"/>
                <a:ea typeface="宋体" pitchFamily="2" charset="-122"/>
              </a:rPr>
              <a:t>对营造道德氛围所花的时间和努力程度</a:t>
            </a:r>
            <a:endParaRPr lang="zh-CN" altLang="en-US"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Char char="n"/>
            </a:pPr>
            <a:r>
              <a:rPr lang="en-US" altLang="zh-CN">
                <a:latin typeface="Times New Roman" panose="02020603050405020304" pitchFamily="18" charset="0"/>
                <a:ea typeface="宋体" pitchFamily="2" charset="-122"/>
              </a:rPr>
              <a:t>EO</a:t>
            </a:r>
            <a:r>
              <a:rPr lang="zh-CN" altLang="en-US" dirty="0">
                <a:latin typeface="Times New Roman" panose="02020603050405020304" pitchFamily="18" charset="0"/>
                <a:ea typeface="宋体" pitchFamily="2" charset="-122"/>
              </a:rPr>
              <a:t>与</a:t>
            </a:r>
            <a:r>
              <a:rPr lang="en-US" altLang="zh-CN">
                <a:latin typeface="Times New Roman" panose="02020603050405020304" pitchFamily="18" charset="0"/>
                <a:ea typeface="宋体" pitchFamily="2" charset="-122"/>
              </a:rPr>
              <a:t>CEO</a:t>
            </a:r>
            <a:r>
              <a:rPr lang="zh-CN" altLang="en-US" dirty="0">
                <a:latin typeface="Times New Roman" panose="02020603050405020304" pitchFamily="18" charset="0"/>
                <a:ea typeface="宋体" pitchFamily="2" charset="-122"/>
              </a:rPr>
              <a:t>的交流：</a:t>
            </a:r>
            <a:endParaRPr lang="zh-CN" altLang="en-US"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dirty="0">
                <a:latin typeface="Times New Roman" panose="02020603050405020304" pitchFamily="18" charset="0"/>
                <a:ea typeface="宋体" pitchFamily="2" charset="-122"/>
              </a:rPr>
              <a:t>定期（月、季、年）交流  （</a:t>
            </a:r>
            <a:r>
              <a:rPr lang="en-US" altLang="zh-CN">
                <a:latin typeface="Times New Roman" panose="02020603050405020304" pitchFamily="18" charset="0"/>
                <a:ea typeface="宋体" pitchFamily="2" charset="-122"/>
              </a:rPr>
              <a:t>25/72  35%</a:t>
            </a:r>
            <a:r>
              <a:rPr lang="zh-CN" altLang="en-US" dirty="0">
                <a:latin typeface="Times New Roman" panose="02020603050405020304" pitchFamily="18" charset="0"/>
                <a:ea typeface="宋体" pitchFamily="2" charset="-122"/>
              </a:rPr>
              <a:t>）</a:t>
            </a:r>
            <a:endParaRPr lang="zh-CN" altLang="en-US"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dirty="0">
                <a:latin typeface="Times New Roman" panose="02020603050405020304" pitchFamily="18" charset="0"/>
                <a:ea typeface="宋体" pitchFamily="2" charset="-122"/>
              </a:rPr>
              <a:t>不定期情况汇报 （</a:t>
            </a:r>
            <a:r>
              <a:rPr lang="en-US" altLang="zh-CN">
                <a:latin typeface="Times New Roman" panose="02020603050405020304" pitchFamily="18" charset="0"/>
                <a:ea typeface="宋体" pitchFamily="2" charset="-122"/>
              </a:rPr>
              <a:t>37/72  (51%)</a:t>
            </a:r>
            <a:r>
              <a:rPr lang="zh-CN" altLang="en-US" dirty="0">
                <a:latin typeface="Times New Roman" panose="02020603050405020304" pitchFamily="18" charset="0"/>
                <a:ea typeface="宋体" pitchFamily="2" charset="-122"/>
              </a:rPr>
              <a:t>）</a:t>
            </a:r>
            <a:endParaRPr lang="zh-CN" altLang="en-US"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Char char="n"/>
            </a:pPr>
            <a:r>
              <a:rPr lang="zh-CN" altLang="en-US" dirty="0">
                <a:latin typeface="Times New Roman" panose="02020603050405020304" pitchFamily="18" charset="0"/>
                <a:ea typeface="宋体" pitchFamily="2" charset="-122"/>
              </a:rPr>
              <a:t>凡设置</a:t>
            </a:r>
            <a:r>
              <a:rPr lang="en-US" altLang="zh-CN">
                <a:latin typeface="Times New Roman" panose="02020603050405020304" pitchFamily="18" charset="0"/>
                <a:ea typeface="宋体" pitchFamily="2" charset="-122"/>
              </a:rPr>
              <a:t>EO</a:t>
            </a:r>
            <a:r>
              <a:rPr lang="zh-CN" altLang="en-US" dirty="0">
                <a:latin typeface="Times New Roman" panose="02020603050405020304" pitchFamily="18" charset="0"/>
                <a:ea typeface="宋体" pitchFamily="2" charset="-122"/>
              </a:rPr>
              <a:t>职位的组织，</a:t>
            </a:r>
            <a:r>
              <a:rPr lang="en-US" altLang="zh-CN">
                <a:latin typeface="Times New Roman" panose="02020603050405020304" pitchFamily="18" charset="0"/>
                <a:ea typeface="宋体" pitchFamily="2" charset="-122"/>
              </a:rPr>
              <a:t>CEO</a:t>
            </a:r>
            <a:r>
              <a:rPr lang="zh-CN" altLang="en-US" dirty="0">
                <a:latin typeface="Times New Roman" panose="02020603050405020304" pitchFamily="18" charset="0"/>
                <a:ea typeface="宋体" pitchFamily="2" charset="-122"/>
              </a:rPr>
              <a:t>们直接增强道德氛围的时间和作为就越大</a:t>
            </a:r>
            <a:endParaRPr lang="zh-CN" altLang="en-US" dirty="0">
              <a:latin typeface="Times New Roman" panose="02020603050405020304" pitchFamily="18" charset="0"/>
              <a:ea typeface="宋体" pitchFamily="2" charset="-122"/>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423939" name="Rectangle 3"/>
          <p:cNvSpPr>
            <a:spLocks noGrp="1"/>
          </p:cNvSpPr>
          <p:nvPr>
            <p:ph type="body" idx="4294967295"/>
          </p:nvPr>
        </p:nvSpPr>
        <p:spPr>
          <a:xfrm>
            <a:off x="457200" y="990600"/>
            <a:ext cx="8229600" cy="460375"/>
          </a:xfrm>
          <a:ln/>
        </p:spPr>
        <p:txBody>
          <a:bodyPr vert="horz" wrap="square" lIns="91440" tIns="45720" rIns="91440" bIns="45720" anchor="t" anchorCtr="0"/>
          <a:p>
            <a:pPr>
              <a:buNone/>
            </a:pPr>
            <a:r>
              <a:rPr lang="zh-CN" altLang="en-US" dirty="0">
                <a:latin typeface="Times New Roman" panose="02020603050405020304" pitchFamily="18" charset="0"/>
              </a:rPr>
              <a:t>二、人员素质与人力资源政策 </a:t>
            </a:r>
            <a:r>
              <a:rPr lang="en-US" altLang="zh-CN">
                <a:latin typeface="Times New Roman" panose="02020603050405020304" pitchFamily="18" charset="0"/>
              </a:rPr>
              <a:t>– </a:t>
            </a:r>
            <a:r>
              <a:rPr lang="zh-CN" altLang="en-US" dirty="0">
                <a:solidFill>
                  <a:schemeClr val="folHlink"/>
                </a:solidFill>
                <a:latin typeface="Times New Roman" panose="02020603050405020304" pitchFamily="18" charset="0"/>
              </a:rPr>
              <a:t>德商第一</a:t>
            </a:r>
            <a:endParaRPr lang="zh-CN" altLang="en-US" dirty="0">
              <a:solidFill>
                <a:schemeClr val="folHlink"/>
              </a:solidFill>
              <a:latin typeface="Times New Roman" panose="02020603050405020304" pitchFamily="18" charset="0"/>
            </a:endParaRPr>
          </a:p>
        </p:txBody>
      </p:sp>
      <p:sp>
        <p:nvSpPr>
          <p:cNvPr id="423941" name="Rectangle 5"/>
          <p:cNvSpPr/>
          <p:nvPr/>
        </p:nvSpPr>
        <p:spPr>
          <a:xfrm>
            <a:off x="631825" y="3205163"/>
            <a:ext cx="7797800" cy="2081212"/>
          </a:xfrm>
          <a:prstGeom prst="rect">
            <a:avLst/>
          </a:prstGeom>
          <a:solidFill>
            <a:schemeClr val="bg1"/>
          </a:solidFill>
          <a:ln w="9525">
            <a:noFill/>
          </a:ln>
        </p:spPr>
        <p:txBody>
          <a:bodyPr/>
          <a:p>
            <a:pPr marL="571500" indent="-571500" algn="just">
              <a:spcBef>
                <a:spcPct val="20000"/>
              </a:spcBef>
              <a:buClr>
                <a:schemeClr val="accent1"/>
              </a:buClr>
              <a:buSzPct val="65000"/>
              <a:buFont typeface="Wingdings" panose="05000000000000000000" pitchFamily="2" charset="2"/>
              <a:buChar char="n"/>
            </a:pPr>
            <a:r>
              <a:rPr lang="zh-CN" altLang="en-US" dirty="0">
                <a:latin typeface="宋体" pitchFamily="2" charset="-122"/>
                <a:ea typeface="宋体" pitchFamily="2" charset="-122"/>
              </a:rPr>
              <a:t>提倡对正义、公理、公德的忠诚，而非狭隘的</a:t>
            </a:r>
            <a:r>
              <a:rPr lang="zh-CN" altLang="en-US" dirty="0">
                <a:latin typeface="Arial" panose="020B0604020202020204" pitchFamily="34" charset="0"/>
                <a:ea typeface="宋体" pitchFamily="2" charset="-122"/>
              </a:rPr>
              <a:t>“</a:t>
            </a:r>
            <a:r>
              <a:rPr lang="zh-CN" altLang="en-US" dirty="0">
                <a:latin typeface="宋体" pitchFamily="2" charset="-122"/>
                <a:ea typeface="宋体" pitchFamily="2" charset="-122"/>
              </a:rPr>
              <a:t>公司忠诚</a:t>
            </a:r>
            <a:r>
              <a:rPr lang="zh-CN" altLang="en-US" dirty="0">
                <a:latin typeface="Arial" panose="020B0604020202020204" pitchFamily="34" charset="0"/>
                <a:ea typeface="宋体" pitchFamily="2" charset="-122"/>
              </a:rPr>
              <a:t>”</a:t>
            </a:r>
            <a:r>
              <a:rPr lang="zh-CN" altLang="en-US" dirty="0">
                <a:latin typeface="宋体" pitchFamily="2" charset="-122"/>
                <a:ea typeface="宋体" pitchFamily="2" charset="-122"/>
              </a:rPr>
              <a:t>：公司不能置公理和社会正义之上。这是与超越组织体制的核心要素。</a:t>
            </a:r>
            <a:endParaRPr lang="zh-CN" altLang="en-US" dirty="0">
              <a:latin typeface="Arial" panose="020B0604020202020204" pitchFamily="34" charset="0"/>
              <a:ea typeface="宋体" pitchFamily="2" charset="-122"/>
            </a:endParaRPr>
          </a:p>
          <a:p>
            <a:pPr marL="571500" indent="-571500">
              <a:spcBef>
                <a:spcPct val="20000"/>
              </a:spcBef>
              <a:buClr>
                <a:schemeClr val="accent1"/>
              </a:buClr>
              <a:buSzPct val="65000"/>
              <a:buFont typeface="Wingdings" panose="05000000000000000000" pitchFamily="2" charset="2"/>
              <a:buChar char="n"/>
            </a:pPr>
            <a:r>
              <a:rPr lang="zh-CN" altLang="en-US" dirty="0">
                <a:latin typeface="Arial" panose="020B0604020202020204" pitchFamily="34" charset="0"/>
                <a:ea typeface="宋体" pitchFamily="2" charset="-122"/>
              </a:rPr>
              <a:t>用人的基本政策</a:t>
            </a:r>
            <a:endParaRPr lang="zh-CN" altLang="en-US" dirty="0">
              <a:latin typeface="Arial" panose="020B0604020202020204" pitchFamily="34"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dirty="0">
                <a:latin typeface="Arial" panose="020B0604020202020204" pitchFamily="34" charset="0"/>
                <a:ea typeface="宋体" pitchFamily="2" charset="-122"/>
              </a:rPr>
              <a:t>价值观与基本素质</a:t>
            </a:r>
            <a:endParaRPr lang="zh-CN" altLang="en-US" dirty="0">
              <a:latin typeface="Arial" panose="020B0604020202020204" pitchFamily="34"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dirty="0">
                <a:latin typeface="Arial" panose="020B0604020202020204" pitchFamily="34" charset="0"/>
                <a:ea typeface="宋体" pitchFamily="2" charset="-122"/>
              </a:rPr>
              <a:t>知识结构与技能</a:t>
            </a:r>
            <a:endParaRPr lang="zh-CN" altLang="en-US" dirty="0">
              <a:latin typeface="Arial" panose="020B0604020202020204" pitchFamily="34"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dirty="0">
                <a:latin typeface="Arial" panose="020B0604020202020204" pitchFamily="34" charset="0"/>
                <a:ea typeface="宋体" pitchFamily="2" charset="-122"/>
              </a:rPr>
              <a:t>经验及培训</a:t>
            </a:r>
            <a:endParaRPr lang="zh-CN" altLang="en-US" dirty="0">
              <a:latin typeface="Arial" panose="020B0604020202020204" pitchFamily="34"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endParaRPr lang="zh-CN" altLang="en-US" dirty="0">
              <a:latin typeface="Times New Roman" panose="02020603050405020304" pitchFamily="18" charset="0"/>
              <a:ea typeface="宋体" pitchFamily="2" charset="-122"/>
            </a:endParaRPr>
          </a:p>
        </p:txBody>
      </p:sp>
      <p:sp>
        <p:nvSpPr>
          <p:cNvPr id="14" name="Rectangle 5"/>
          <p:cNvSpPr>
            <a:spLocks noChangeArrowheads="1"/>
          </p:cNvSpPr>
          <p:nvPr/>
        </p:nvSpPr>
        <p:spPr bwMode="auto">
          <a:xfrm>
            <a:off x="642938" y="5214938"/>
            <a:ext cx="8001000" cy="1009650"/>
          </a:xfrm>
          <a:prstGeom prst="rect">
            <a:avLst/>
          </a:prstGeom>
          <a:solidFill>
            <a:srgbClr val="FFFFFF"/>
          </a:solidFill>
          <a:ln w="9525">
            <a:solidFill>
              <a:srgbClr val="002060"/>
            </a:solidFill>
            <a:miter lim="800000"/>
          </a:ln>
          <a:effectLst>
            <a:outerShdw blurRad="50800" dist="38100" dir="2700000" algn="tl" rotWithShape="0">
              <a:prstClr val="black">
                <a:alpha val="40000"/>
              </a:prstClr>
            </a:outerShdw>
          </a:effectLst>
        </p:spPr>
        <p:txBody>
          <a:bodyPr/>
          <a:lstStyle/>
          <a:p>
            <a:pPr marL="571500" marR="0" lvl="0" indent="-571500" algn="l" defTabSz="914400" rtl="0" eaLnBrk="1" fontAlgn="base" latinLnBrk="0" hangingPunct="1">
              <a:lnSpc>
                <a:spcPct val="100000"/>
              </a:lnSpc>
              <a:spcBef>
                <a:spcPct val="20000"/>
              </a:spcBef>
              <a:spcAft>
                <a:spcPct val="0"/>
              </a:spcAft>
              <a:buClr>
                <a:schemeClr val="accent1"/>
              </a:buClr>
              <a:buSzPct val="65000"/>
              <a:buFontTx/>
              <a:buNone/>
              <a:defRPr/>
            </a:pPr>
            <a:r>
              <a:rPr kumimoji="0" lang="en-US" altLang="zh-CN" sz="1600" b="0" i="0" u="none" strike="noStrike" kern="1200" cap="none" spc="0" normalizeH="0" baseline="0" noProof="0" dirty="0">
                <a:ln>
                  <a:noFill/>
                </a:ln>
                <a:solidFill>
                  <a:schemeClr val="tx1"/>
                </a:solidFill>
                <a:effectLst/>
                <a:uLnTx/>
                <a:uFillTx/>
                <a:latin typeface="宋体"/>
                <a:ea typeface="宋体"/>
                <a:cs typeface="+mn-cs"/>
              </a:rPr>
              <a:t>Integrity </a:t>
            </a:r>
            <a:r>
              <a:rPr kumimoji="0" lang="zh-CN" altLang="en-US" sz="1600" b="0" i="0" u="none" strike="noStrike" kern="1200" cap="none" spc="0" normalizeH="0" baseline="0" noProof="0" dirty="0">
                <a:ln>
                  <a:noFill/>
                </a:ln>
                <a:solidFill>
                  <a:schemeClr val="tx1"/>
                </a:solidFill>
                <a:effectLst/>
                <a:uLnTx/>
                <a:uFillTx/>
                <a:latin typeface="宋体"/>
                <a:ea typeface="宋体"/>
                <a:cs typeface="+mn-cs"/>
              </a:rPr>
              <a:t>非常重要，一位绝顶聪明的领导人，要是没有诚信，企业将具危险。因此，</a:t>
            </a:r>
            <a:endParaRPr kumimoji="0" lang="en-US" altLang="zh-CN" sz="1600" b="0" i="0" u="none" strike="noStrike" kern="1200" cap="none" spc="0" normalizeH="0" baseline="0" noProof="0" dirty="0">
              <a:ln>
                <a:noFill/>
              </a:ln>
              <a:solidFill>
                <a:schemeClr val="tx1"/>
              </a:solidFill>
              <a:effectLst/>
              <a:uLnTx/>
              <a:uFillTx/>
              <a:latin typeface="宋体"/>
              <a:ea typeface="宋体"/>
              <a:cs typeface="+mn-cs"/>
            </a:endParaRPr>
          </a:p>
          <a:p>
            <a:pPr marL="571500" marR="0" lvl="0" indent="-571500" algn="l" defTabSz="914400" rtl="0" eaLnBrk="1" fontAlgn="base" latinLnBrk="0" hangingPunct="1">
              <a:lnSpc>
                <a:spcPct val="100000"/>
              </a:lnSpc>
              <a:spcBef>
                <a:spcPct val="20000"/>
              </a:spcBef>
              <a:spcAft>
                <a:spcPct val="0"/>
              </a:spcAft>
              <a:buClr>
                <a:schemeClr val="accent1"/>
              </a:buClr>
              <a:buSzPct val="65000"/>
              <a:buFontTx/>
              <a:buNone/>
              <a:defRPr/>
            </a:pPr>
            <a:r>
              <a:rPr kumimoji="0" lang="zh-CN" altLang="en-US" sz="1600" b="0" i="0" u="none" strike="noStrike" kern="1200" cap="none" spc="0" normalizeH="0" baseline="0" noProof="0" dirty="0">
                <a:ln>
                  <a:noFill/>
                </a:ln>
                <a:solidFill>
                  <a:schemeClr val="tx1"/>
                </a:solidFill>
                <a:effectLst/>
                <a:uLnTx/>
                <a:uFillTx/>
                <a:latin typeface="宋体"/>
                <a:ea typeface="宋体"/>
                <a:cs typeface="+mn-cs"/>
              </a:rPr>
              <a:t>我在挑选领导人时，会将</a:t>
            </a:r>
            <a:r>
              <a:rPr kumimoji="0" lang="en-US" altLang="zh-CN" sz="1600" b="0" i="0" u="none" strike="noStrike" kern="1200" cap="none" spc="0" normalizeH="0" baseline="0" noProof="0" dirty="0">
                <a:ln>
                  <a:noFill/>
                </a:ln>
                <a:solidFill>
                  <a:schemeClr val="tx1"/>
                </a:solidFill>
                <a:effectLst/>
                <a:uLnTx/>
                <a:uFillTx/>
                <a:latin typeface="宋体"/>
                <a:ea typeface="宋体"/>
                <a:cs typeface="+mn-cs"/>
              </a:rPr>
              <a:t>“</a:t>
            </a:r>
            <a:r>
              <a:rPr kumimoji="0" lang="zh-CN" altLang="en-US" sz="1600" b="0" i="0" u="none" strike="noStrike" kern="1200" cap="none" spc="0" normalizeH="0" baseline="0" noProof="0" dirty="0">
                <a:ln>
                  <a:noFill/>
                </a:ln>
                <a:solidFill>
                  <a:schemeClr val="tx1"/>
                </a:solidFill>
                <a:effectLst/>
                <a:uLnTx/>
                <a:uFillTx/>
                <a:latin typeface="宋体"/>
                <a:ea typeface="宋体"/>
                <a:cs typeface="+mn-cs"/>
              </a:rPr>
              <a:t>诚信</a:t>
            </a:r>
            <a:r>
              <a:rPr kumimoji="0" lang="en-US" altLang="zh-CN" sz="1600" b="0" i="0" u="none" strike="noStrike" kern="1200" cap="none" spc="0" normalizeH="0" baseline="0" noProof="0" dirty="0">
                <a:ln>
                  <a:noFill/>
                </a:ln>
                <a:solidFill>
                  <a:schemeClr val="tx1"/>
                </a:solidFill>
                <a:effectLst/>
                <a:uLnTx/>
                <a:uFillTx/>
                <a:latin typeface="宋体"/>
                <a:ea typeface="宋体"/>
                <a:cs typeface="+mn-cs"/>
              </a:rPr>
              <a:t>”</a:t>
            </a:r>
            <a:r>
              <a:rPr kumimoji="0" lang="zh-CN" altLang="en-US" sz="1600" b="0" i="0" u="none" strike="noStrike" kern="1200" cap="none" spc="0" normalizeH="0" baseline="0" noProof="0" dirty="0">
                <a:ln>
                  <a:noFill/>
                </a:ln>
                <a:solidFill>
                  <a:schemeClr val="tx1"/>
                </a:solidFill>
                <a:effectLst/>
                <a:uLnTx/>
                <a:uFillTx/>
                <a:latin typeface="宋体"/>
                <a:ea typeface="宋体"/>
                <a:cs typeface="+mn-cs"/>
              </a:rPr>
              <a:t>列为基础特质。</a:t>
            </a:r>
            <a:endParaRPr kumimoji="0" lang="en-US" altLang="zh-CN" sz="1600" b="0" i="0" u="none" strike="noStrike" kern="1200" cap="none" spc="0" normalizeH="0" baseline="0" noProof="0" dirty="0">
              <a:ln>
                <a:noFill/>
              </a:ln>
              <a:solidFill>
                <a:schemeClr val="tx1"/>
              </a:solidFill>
              <a:effectLst/>
              <a:uLnTx/>
              <a:uFillTx/>
              <a:latin typeface="宋体"/>
              <a:ea typeface="宋体"/>
              <a:cs typeface="+mn-cs"/>
            </a:endParaRPr>
          </a:p>
          <a:p>
            <a:pPr marL="571500" marR="0" lvl="0" indent="-571500" algn="l" defTabSz="914400" rtl="0" eaLnBrk="1" fontAlgn="base" latinLnBrk="0" hangingPunct="1">
              <a:lnSpc>
                <a:spcPct val="100000"/>
              </a:lnSpc>
              <a:spcBef>
                <a:spcPct val="20000"/>
              </a:spcBef>
              <a:spcAft>
                <a:spcPct val="0"/>
              </a:spcAft>
              <a:buClr>
                <a:schemeClr val="accent1"/>
              </a:buClr>
              <a:buSzPct val="65000"/>
              <a:buFontTx/>
              <a:buNone/>
              <a:defRPr/>
            </a:pPr>
            <a:r>
              <a:rPr kumimoji="0" lang="zh-CN" altLang="en-US" sz="1800" b="0" i="0" u="none" strike="noStrike" kern="1200" cap="none" spc="0" normalizeH="0" baseline="0" noProof="0" dirty="0">
                <a:ln>
                  <a:noFill/>
                </a:ln>
                <a:solidFill>
                  <a:schemeClr val="tx1"/>
                </a:solidFill>
                <a:effectLst/>
                <a:uLnTx/>
                <a:uFillTx/>
                <a:latin typeface="宋体"/>
                <a:ea typeface="宋体"/>
                <a:cs typeface="+mn-cs"/>
              </a:rPr>
              <a:t>                                                      </a:t>
            </a:r>
            <a:r>
              <a:rPr kumimoji="0" lang="en-US" altLang="zh-CN" sz="1400" b="0" i="0" u="none" strike="noStrike" kern="1200" cap="none" spc="0" normalizeH="0" baseline="0" noProof="0" dirty="0">
                <a:ln>
                  <a:noFill/>
                </a:ln>
                <a:solidFill>
                  <a:schemeClr val="tx1"/>
                </a:solidFill>
                <a:effectLst/>
                <a:uLnTx/>
                <a:uFillTx/>
                <a:latin typeface="宋体"/>
                <a:ea typeface="宋体"/>
                <a:cs typeface="+mn-cs"/>
              </a:rPr>
              <a:t>-- </a:t>
            </a:r>
            <a:r>
              <a:rPr kumimoji="0" lang="zh-CN" altLang="en-US" sz="1400" b="0" i="0" u="none" strike="noStrike" kern="1200" cap="none" spc="0" normalizeH="0" baseline="0" noProof="0" dirty="0">
                <a:ln>
                  <a:noFill/>
                </a:ln>
                <a:solidFill>
                  <a:schemeClr val="tx1"/>
                </a:solidFill>
                <a:effectLst/>
                <a:uLnTx/>
                <a:uFillTx/>
                <a:latin typeface="宋体"/>
                <a:ea typeface="宋体"/>
                <a:cs typeface="+mn-cs"/>
              </a:rPr>
              <a:t>台积电 张忠谋</a:t>
            </a:r>
            <a:endParaRPr kumimoji="0" lang="en-US" altLang="zh-CN" sz="1400" b="0" i="0" u="none" strike="noStrike" kern="1200" cap="none" spc="0" normalizeH="0" baseline="0" noProof="0" dirty="0">
              <a:ln>
                <a:noFill/>
              </a:ln>
              <a:solidFill>
                <a:schemeClr val="tx1"/>
              </a:solidFill>
              <a:effectLst/>
              <a:uLnTx/>
              <a:uFillTx/>
              <a:latin typeface="宋体"/>
              <a:ea typeface="宋体"/>
              <a:cs typeface="+mn-cs"/>
            </a:endParaRPr>
          </a:p>
          <a:p>
            <a:pPr marL="571500" marR="0" lvl="0" indent="-571500" algn="l" defTabSz="914400" rtl="0" eaLnBrk="1" fontAlgn="base" latinLnBrk="0" hangingPunct="1">
              <a:lnSpc>
                <a:spcPct val="100000"/>
              </a:lnSpc>
              <a:spcBef>
                <a:spcPct val="20000"/>
              </a:spcBef>
              <a:spcAft>
                <a:spcPct val="0"/>
              </a:spcAft>
              <a:buClr>
                <a:schemeClr val="accent1"/>
              </a:buClr>
              <a:buSzPct val="65000"/>
              <a:buFontTx/>
              <a:buNone/>
              <a:defRPr/>
            </a:pPr>
            <a:endParaRPr kumimoji="0" lang="en-US" altLang="zh-CN" sz="1800" b="0" i="0" u="none" strike="noStrike" kern="1200" cap="none" spc="0" normalizeH="0" baseline="0" noProof="0" dirty="0">
              <a:ln>
                <a:noFill/>
              </a:ln>
              <a:solidFill>
                <a:schemeClr val="tx1"/>
              </a:solidFill>
              <a:effectLst/>
              <a:uLnTx/>
              <a:uFillTx/>
              <a:latin typeface="Times New Roman" panose="02020603050405020304" pitchFamily="18" charset="0"/>
              <a:ea typeface="宋体" pitchFamily="2" charset="-122"/>
              <a:cs typeface="+mn-cs"/>
            </a:endParaRPr>
          </a:p>
        </p:txBody>
      </p:sp>
      <p:sp>
        <p:nvSpPr>
          <p:cNvPr id="423943" name="Rectangle 5"/>
          <p:cNvSpPr/>
          <p:nvPr/>
        </p:nvSpPr>
        <p:spPr>
          <a:xfrm>
            <a:off x="642938" y="2000250"/>
            <a:ext cx="7797800" cy="1000125"/>
          </a:xfrm>
          <a:prstGeom prst="rect">
            <a:avLst/>
          </a:prstGeom>
          <a:solidFill>
            <a:schemeClr val="bg1"/>
          </a:solidFill>
          <a:ln w="9525" cap="flat" cmpd="sng">
            <a:solidFill>
              <a:srgbClr val="FF0000"/>
            </a:solidFill>
            <a:prstDash val="solid"/>
            <a:miter/>
            <a:headEnd type="none" w="med" len="med"/>
            <a:tailEnd type="none" w="med" len="med"/>
          </a:ln>
        </p:spPr>
        <p:txBody>
          <a:bodyPr/>
          <a:p>
            <a:pPr marL="571500" indent="-571500" algn="just">
              <a:spcBef>
                <a:spcPct val="20000"/>
              </a:spcBef>
              <a:buClr>
                <a:schemeClr val="accent1"/>
              </a:buClr>
              <a:buSzPct val="65000"/>
            </a:pPr>
            <a:r>
              <a:rPr lang="zh-CN" altLang="en-US" dirty="0">
                <a:latin typeface="Arial" panose="020B0604020202020204" pitchFamily="34" charset="0"/>
                <a:ea typeface="宋体" pitchFamily="2" charset="-122"/>
              </a:rPr>
              <a:t>基本规范第十七条 </a:t>
            </a:r>
            <a:endParaRPr lang="zh-CN" altLang="en-US" dirty="0">
              <a:latin typeface="Arial" panose="020B0604020202020204" pitchFamily="34" charset="0"/>
              <a:ea typeface="宋体" pitchFamily="2" charset="-122"/>
            </a:endParaRPr>
          </a:p>
          <a:p>
            <a:pPr marL="571500" indent="-571500" algn="just">
              <a:spcBef>
                <a:spcPct val="20000"/>
              </a:spcBef>
              <a:buClr>
                <a:schemeClr val="accent1"/>
              </a:buClr>
              <a:buSzPct val="65000"/>
              <a:buFont typeface="Wingdings" panose="05000000000000000000" pitchFamily="2" charset="2"/>
              <a:buChar char="n"/>
            </a:pPr>
            <a:r>
              <a:rPr lang="zh-CN" altLang="en-US" dirty="0">
                <a:latin typeface="Arial" panose="020B0604020202020204" pitchFamily="34" charset="0"/>
                <a:ea typeface="宋体" pitchFamily="2" charset="-122"/>
              </a:rPr>
              <a:t>企业应当将职业道德修养和专业胜任能力作为选拔和聘用员工的重要标准，切实加强员工培训和继续教育，不断提升员工素质。</a:t>
            </a:r>
            <a:endParaRPr lang="zh-CN" altLang="en-US" dirty="0">
              <a:latin typeface="宋体" pitchFamily="2" charset="-122"/>
              <a:ea typeface="宋体" pitchFamily="2" charset="-122"/>
            </a:endParaRPr>
          </a:p>
          <a:p>
            <a:pPr marL="571500" indent="-571500">
              <a:spcBef>
                <a:spcPct val="20000"/>
              </a:spcBef>
              <a:buClr>
                <a:schemeClr val="accent1"/>
              </a:buClr>
              <a:buSzPct val="65000"/>
              <a:buFont typeface="Wingdings" panose="05000000000000000000" pitchFamily="2" charset="2"/>
              <a:buChar char="n"/>
            </a:pPr>
            <a:endParaRPr lang="zh-CN" altLang="en-US" dirty="0">
              <a:latin typeface="Arial" panose="020B0604020202020204" pitchFamily="34" charset="0"/>
              <a:ea typeface="宋体" pitchFamily="2"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3570" name="Text Box 4"/>
          <p:cNvSpPr txBox="1"/>
          <p:nvPr/>
        </p:nvSpPr>
        <p:spPr>
          <a:xfrm>
            <a:off x="323850" y="549275"/>
            <a:ext cx="4321175" cy="3108325"/>
          </a:xfrm>
          <a:prstGeom prst="rect">
            <a:avLst/>
          </a:prstGeom>
          <a:noFill/>
          <a:ln w="9525">
            <a:noFill/>
          </a:ln>
        </p:spPr>
        <p:txBody>
          <a:bodyPr>
            <a:spAutoFit/>
          </a:bodyPr>
          <a:p>
            <a:pPr algn="just">
              <a:lnSpc>
                <a:spcPct val="110000"/>
              </a:lnSpc>
              <a:buClr>
                <a:srgbClr val="CC3300"/>
              </a:buClr>
              <a:buSzPct val="85000"/>
              <a:buFont typeface="Wingdings" panose="05000000000000000000" pitchFamily="2" charset="2"/>
              <a:buChar char="q"/>
            </a:pPr>
            <a:r>
              <a:rPr lang="en-US" altLang="zh-CN" b="1" dirty="0">
                <a:solidFill>
                  <a:schemeClr val="tx2"/>
                </a:solidFill>
                <a:latin typeface="Arial" panose="020B0604020202020204" pitchFamily="34" charset="0"/>
                <a:ea typeface="宋体" pitchFamily="2" charset="-122"/>
              </a:rPr>
              <a:t>  </a:t>
            </a:r>
            <a:r>
              <a:rPr lang="zh-CN" altLang="en-US" b="1" dirty="0">
                <a:solidFill>
                  <a:schemeClr val="tx2"/>
                </a:solidFill>
                <a:latin typeface="Arial" panose="020B0604020202020204" pitchFamily="34" charset="0"/>
                <a:ea typeface="宋体" pitchFamily="2" charset="-122"/>
              </a:rPr>
              <a:t>修复资产负债表需要相当长时间</a:t>
            </a:r>
            <a:endParaRPr lang="zh-CN" altLang="en-US" b="1" dirty="0">
              <a:solidFill>
                <a:schemeClr val="tx2"/>
              </a:solidFill>
              <a:latin typeface="Arial" panose="020B0604020202020204" pitchFamily="34" charset="0"/>
              <a:ea typeface="宋体" pitchFamily="2" charset="-122"/>
            </a:endParaRPr>
          </a:p>
          <a:p>
            <a:pPr lvl="1" algn="just">
              <a:lnSpc>
                <a:spcPct val="110000"/>
              </a:lnSpc>
              <a:buClr>
                <a:srgbClr val="CC3300"/>
              </a:buClr>
              <a:buSzPct val="85000"/>
              <a:buFont typeface="Wingdings" panose="05000000000000000000" pitchFamily="2" charset="2"/>
              <a:buChar char="q"/>
            </a:pPr>
            <a:r>
              <a:rPr lang="zh-CN" altLang="en-US" b="1" dirty="0">
                <a:solidFill>
                  <a:schemeClr val="tx2"/>
                </a:solidFill>
                <a:latin typeface="Arial" panose="020B0604020202020204" pitchFamily="34" charset="0"/>
                <a:ea typeface="宋体" pitchFamily="2" charset="-122"/>
              </a:rPr>
              <a:t> 美国居民储蓄率从零左右大幅最高上升至</a:t>
            </a:r>
            <a:r>
              <a:rPr lang="en-US" altLang="zh-CN" b="1">
                <a:solidFill>
                  <a:schemeClr val="tx2"/>
                </a:solidFill>
                <a:latin typeface="Arial" panose="020B0604020202020204" pitchFamily="34" charset="0"/>
                <a:ea typeface="宋体" pitchFamily="2" charset="-122"/>
              </a:rPr>
              <a:t>5%</a:t>
            </a:r>
            <a:r>
              <a:rPr lang="zh-CN" altLang="en-US" b="1" dirty="0">
                <a:solidFill>
                  <a:schemeClr val="tx2"/>
                </a:solidFill>
                <a:latin typeface="Arial" panose="020B0604020202020204" pitchFamily="34" charset="0"/>
                <a:ea typeface="宋体" pitchFamily="2" charset="-122"/>
              </a:rPr>
              <a:t>左右；历史平均值在</a:t>
            </a:r>
            <a:r>
              <a:rPr lang="en-US" altLang="zh-CN" b="1">
                <a:solidFill>
                  <a:schemeClr val="tx2"/>
                </a:solidFill>
                <a:latin typeface="Arial" panose="020B0604020202020204" pitchFamily="34" charset="0"/>
                <a:ea typeface="宋体" pitchFamily="2" charset="-122"/>
              </a:rPr>
              <a:t>8-10%</a:t>
            </a:r>
            <a:r>
              <a:rPr lang="zh-CN" altLang="en-US" b="1" dirty="0">
                <a:solidFill>
                  <a:schemeClr val="tx2"/>
                </a:solidFill>
                <a:latin typeface="Arial" panose="020B0604020202020204" pitchFamily="34" charset="0"/>
                <a:ea typeface="宋体" pitchFamily="2" charset="-122"/>
              </a:rPr>
              <a:t>水平；即使考虑收入增长，要完全修复资产负债表，需要以</a:t>
            </a:r>
            <a:r>
              <a:rPr lang="en-US" altLang="zh-CN" b="1">
                <a:solidFill>
                  <a:schemeClr val="tx2"/>
                </a:solidFill>
                <a:latin typeface="Arial" panose="020B0604020202020204" pitchFamily="34" charset="0"/>
                <a:ea typeface="宋体" pitchFamily="2" charset="-122"/>
              </a:rPr>
              <a:t>10</a:t>
            </a:r>
            <a:r>
              <a:rPr lang="zh-CN" altLang="en-US" b="1" dirty="0">
                <a:solidFill>
                  <a:schemeClr val="tx2"/>
                </a:solidFill>
                <a:latin typeface="Arial" panose="020B0604020202020204" pitchFamily="34" charset="0"/>
                <a:ea typeface="宋体" pitchFamily="2" charset="-122"/>
              </a:rPr>
              <a:t>年计时间；</a:t>
            </a:r>
            <a:endParaRPr lang="zh-CN" altLang="en-US" b="1" dirty="0">
              <a:solidFill>
                <a:schemeClr val="tx2"/>
              </a:solidFill>
              <a:latin typeface="Arial" panose="020B0604020202020204" pitchFamily="34" charset="0"/>
              <a:ea typeface="宋体" pitchFamily="2" charset="-122"/>
            </a:endParaRPr>
          </a:p>
          <a:p>
            <a:pPr lvl="1" algn="just">
              <a:lnSpc>
                <a:spcPct val="110000"/>
              </a:lnSpc>
              <a:buClr>
                <a:srgbClr val="CC3300"/>
              </a:buClr>
              <a:buSzPct val="85000"/>
              <a:buFont typeface="Wingdings" panose="05000000000000000000" pitchFamily="2" charset="2"/>
              <a:buChar char="q"/>
            </a:pPr>
            <a:endParaRPr lang="zh-CN" altLang="en-US" b="1" dirty="0">
              <a:solidFill>
                <a:schemeClr val="tx2"/>
              </a:solidFill>
              <a:latin typeface="Arial" panose="020B0604020202020204" pitchFamily="34" charset="0"/>
              <a:ea typeface="宋体" pitchFamily="2" charset="-122"/>
            </a:endParaRPr>
          </a:p>
          <a:p>
            <a:pPr algn="just">
              <a:lnSpc>
                <a:spcPct val="110000"/>
              </a:lnSpc>
              <a:buClr>
                <a:srgbClr val="CC3300"/>
              </a:buClr>
              <a:buSzPct val="85000"/>
              <a:buFont typeface="Wingdings" panose="05000000000000000000" pitchFamily="2" charset="2"/>
              <a:buChar char="q"/>
            </a:pPr>
            <a:r>
              <a:rPr lang="zh-CN" altLang="en-US" b="1" dirty="0">
                <a:solidFill>
                  <a:schemeClr val="tx2"/>
                </a:solidFill>
                <a:latin typeface="Arial" panose="020B0604020202020204" pitchFamily="34" charset="0"/>
                <a:ea typeface="宋体" pitchFamily="2" charset="-122"/>
              </a:rPr>
              <a:t>  修复资产负债表抑制消费与信贷需求</a:t>
            </a:r>
            <a:endParaRPr lang="zh-CN" altLang="en-US" b="1" dirty="0">
              <a:solidFill>
                <a:schemeClr val="tx2"/>
              </a:solidFill>
              <a:latin typeface="Arial" panose="020B0604020202020204" pitchFamily="34" charset="0"/>
              <a:ea typeface="宋体" pitchFamily="2" charset="-122"/>
            </a:endParaRPr>
          </a:p>
          <a:p>
            <a:pPr lvl="1" algn="just">
              <a:lnSpc>
                <a:spcPct val="110000"/>
              </a:lnSpc>
              <a:buClr>
                <a:srgbClr val="CC3300"/>
              </a:buClr>
              <a:buSzPct val="85000"/>
              <a:buFont typeface="Wingdings" panose="05000000000000000000" pitchFamily="2" charset="2"/>
              <a:buChar char="q"/>
            </a:pPr>
            <a:r>
              <a:rPr lang="zh-CN" altLang="en-US" b="1" dirty="0">
                <a:solidFill>
                  <a:schemeClr val="tx2"/>
                </a:solidFill>
                <a:latin typeface="Arial" panose="020B0604020202020204" pitchFamily="34" charset="0"/>
                <a:ea typeface="宋体" pitchFamily="2" charset="-122"/>
              </a:rPr>
              <a:t> 美国将难以像之前数十年那样，为世界经济提供额外的消费拉动力</a:t>
            </a:r>
            <a:endParaRPr lang="zh-CN" altLang="en-US" b="1" dirty="0">
              <a:solidFill>
                <a:schemeClr val="tx2"/>
              </a:solidFill>
              <a:latin typeface="Arial" panose="020B0604020202020204" pitchFamily="34" charset="0"/>
              <a:ea typeface="宋体" pitchFamily="2" charset="-122"/>
            </a:endParaRPr>
          </a:p>
        </p:txBody>
      </p:sp>
      <p:sp>
        <p:nvSpPr>
          <p:cNvPr id="493571" name="Rectangle 7"/>
          <p:cNvSpPr/>
          <p:nvPr/>
        </p:nvSpPr>
        <p:spPr>
          <a:xfrm>
            <a:off x="4932363" y="719138"/>
            <a:ext cx="4089400" cy="304800"/>
          </a:xfrm>
          <a:prstGeom prst="rect">
            <a:avLst/>
          </a:prstGeom>
          <a:noFill/>
          <a:ln w="28575">
            <a:noFill/>
          </a:ln>
        </p:spPr>
        <p:txBody>
          <a:bodyPr wrap="none" lIns="0" tIns="0" rIns="0" bIns="0" anchor="ctr" anchorCtr="0">
            <a:spAutoFit/>
          </a:bodyPr>
          <a:p>
            <a:pPr eaLnBrk="0" hangingPunct="0"/>
            <a:r>
              <a:rPr lang="zh-CN" altLang="en-US" sz="2000" b="1" dirty="0">
                <a:solidFill>
                  <a:srgbClr val="990000"/>
                </a:solidFill>
                <a:latin typeface="黑体" pitchFamily="2" charset="-122"/>
                <a:ea typeface="黑体" pitchFamily="2" charset="-122"/>
              </a:rPr>
              <a:t>金融危机后美国居民储蓄率逐步回升</a:t>
            </a:r>
            <a:endParaRPr lang="zh-CN" altLang="en-GB" sz="2000" b="1" dirty="0">
              <a:solidFill>
                <a:srgbClr val="990000"/>
              </a:solidFill>
              <a:latin typeface="黑体" pitchFamily="2" charset="-122"/>
              <a:ea typeface="黑体" pitchFamily="2" charset="-122"/>
            </a:endParaRPr>
          </a:p>
        </p:txBody>
      </p:sp>
      <p:pic>
        <p:nvPicPr>
          <p:cNvPr id="493572" name="Picture 9"/>
          <p:cNvPicPr>
            <a:picLocks noChangeAspect="1"/>
          </p:cNvPicPr>
          <p:nvPr/>
        </p:nvPicPr>
        <p:blipFill>
          <a:blip r:embed="rId1"/>
          <a:stretch>
            <a:fillRect/>
          </a:stretch>
        </p:blipFill>
        <p:spPr>
          <a:xfrm>
            <a:off x="4859338" y="1268413"/>
            <a:ext cx="3814762" cy="2327275"/>
          </a:xfrm>
          <a:prstGeom prst="rect">
            <a:avLst/>
          </a:prstGeom>
          <a:noFill/>
          <a:ln w="9525">
            <a:noFill/>
          </a:ln>
        </p:spPr>
      </p:pic>
      <p:sp>
        <p:nvSpPr>
          <p:cNvPr id="493573" name="Rectangle 10"/>
          <p:cNvSpPr/>
          <p:nvPr/>
        </p:nvSpPr>
        <p:spPr>
          <a:xfrm>
            <a:off x="4586288" y="3716338"/>
            <a:ext cx="4557712" cy="366712"/>
          </a:xfrm>
          <a:prstGeom prst="rect">
            <a:avLst/>
          </a:prstGeom>
          <a:noFill/>
          <a:ln w="9525">
            <a:noFill/>
          </a:ln>
        </p:spPr>
        <p:txBody>
          <a:bodyPr wrap="none">
            <a:spAutoFit/>
          </a:bodyPr>
          <a:p>
            <a:r>
              <a:rPr lang="zh-CN" altLang="en-US" b="1" dirty="0">
                <a:solidFill>
                  <a:srgbClr val="990000"/>
                </a:solidFill>
                <a:latin typeface="黑体" pitchFamily="2" charset="-122"/>
                <a:ea typeface="黑体" pitchFamily="2" charset="-122"/>
              </a:rPr>
              <a:t>银行在美联储持有的超额储备水平仍在高位</a:t>
            </a:r>
            <a:endParaRPr lang="zh-CN" altLang="en-US" b="1" dirty="0">
              <a:solidFill>
                <a:srgbClr val="990000"/>
              </a:solidFill>
              <a:latin typeface="黑体" pitchFamily="2" charset="-122"/>
              <a:ea typeface="黑体" pitchFamily="2" charset="-122"/>
            </a:endParaRPr>
          </a:p>
        </p:txBody>
      </p:sp>
      <p:pic>
        <p:nvPicPr>
          <p:cNvPr id="493574" name="Picture 11"/>
          <p:cNvPicPr preferRelativeResize="0"/>
          <p:nvPr/>
        </p:nvPicPr>
        <p:blipFill>
          <a:blip r:embed="rId2"/>
          <a:stretch>
            <a:fillRect/>
          </a:stretch>
        </p:blipFill>
        <p:spPr>
          <a:xfrm>
            <a:off x="4716463" y="4221163"/>
            <a:ext cx="4033837" cy="2232025"/>
          </a:xfrm>
          <a:prstGeom prst="rect">
            <a:avLst/>
          </a:prstGeom>
          <a:noFill/>
          <a:ln w="9525">
            <a:noFill/>
          </a:ln>
        </p:spPr>
      </p:pic>
      <p:pic>
        <p:nvPicPr>
          <p:cNvPr id="493575" name="Picture 12"/>
          <p:cNvPicPr preferRelativeResize="0"/>
          <p:nvPr/>
        </p:nvPicPr>
        <p:blipFill>
          <a:blip r:embed="rId3"/>
          <a:stretch>
            <a:fillRect/>
          </a:stretch>
        </p:blipFill>
        <p:spPr>
          <a:xfrm>
            <a:off x="539750" y="4365625"/>
            <a:ext cx="4032250" cy="2001838"/>
          </a:xfrm>
          <a:prstGeom prst="rect">
            <a:avLst/>
          </a:prstGeom>
          <a:noFill/>
          <a:ln w="9525">
            <a:noFill/>
          </a:ln>
        </p:spPr>
      </p:pic>
      <p:sp>
        <p:nvSpPr>
          <p:cNvPr id="493576" name="Rectangle 13"/>
          <p:cNvSpPr/>
          <p:nvPr/>
        </p:nvSpPr>
        <p:spPr>
          <a:xfrm>
            <a:off x="250825" y="3716338"/>
            <a:ext cx="4249738" cy="366712"/>
          </a:xfrm>
          <a:prstGeom prst="rect">
            <a:avLst/>
          </a:prstGeom>
          <a:noFill/>
          <a:ln w="9525">
            <a:noFill/>
          </a:ln>
        </p:spPr>
        <p:txBody>
          <a:bodyPr>
            <a:spAutoFit/>
          </a:bodyPr>
          <a:p>
            <a:r>
              <a:rPr lang="zh-CN" altLang="en-US" b="1" dirty="0">
                <a:solidFill>
                  <a:srgbClr val="990000"/>
                </a:solidFill>
                <a:latin typeface="黑体" pitchFamily="2" charset="-122"/>
                <a:ea typeface="黑体" pitchFamily="2" charset="-122"/>
              </a:rPr>
              <a:t>消费者信贷还未从危机的影响中走出来 </a:t>
            </a:r>
            <a:endParaRPr lang="zh-CN" altLang="en-US" b="1" dirty="0">
              <a:solidFill>
                <a:srgbClr val="990000"/>
              </a:solidFill>
              <a:latin typeface="黑体" pitchFamily="2" charset="-122"/>
              <a:ea typeface="黑体" pitchFamily="2" charset="-122"/>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424963" name="Rectangle 3"/>
          <p:cNvSpPr>
            <a:spLocks noGrp="1"/>
          </p:cNvSpPr>
          <p:nvPr>
            <p:ph type="body" idx="4294967295"/>
          </p:nvPr>
        </p:nvSpPr>
        <p:spPr>
          <a:xfrm>
            <a:off x="152400" y="914400"/>
            <a:ext cx="8469313" cy="688975"/>
          </a:xfrm>
          <a:ln/>
        </p:spPr>
        <p:txBody>
          <a:bodyPr vert="horz" wrap="square" lIns="91440" tIns="45720" rIns="91440" bIns="45720" anchor="t" anchorCtr="0"/>
          <a:p>
            <a:pPr>
              <a:buNone/>
            </a:pPr>
            <a:r>
              <a:rPr lang="zh-CN" altLang="en-US" sz="2800" dirty="0">
                <a:latin typeface="Times New Roman" panose="02020603050405020304" pitchFamily="18" charset="0"/>
              </a:rPr>
              <a:t>人员素质与人力资源政策 </a:t>
            </a:r>
            <a:r>
              <a:rPr lang="en-US" altLang="zh-CN" sz="2800">
                <a:latin typeface="Times New Roman" panose="02020603050405020304" pitchFamily="18" charset="0"/>
              </a:rPr>
              <a:t>– </a:t>
            </a:r>
            <a:r>
              <a:rPr lang="zh-CN" altLang="en-US" sz="2800" dirty="0">
                <a:solidFill>
                  <a:schemeClr val="folHlink"/>
                </a:solidFill>
                <a:latin typeface="Times New Roman" panose="02020603050405020304" pitchFamily="18" charset="0"/>
              </a:rPr>
              <a:t>用人规则</a:t>
            </a:r>
            <a:endParaRPr lang="zh-CN" altLang="en-US" sz="2800" dirty="0">
              <a:solidFill>
                <a:schemeClr val="folHlink"/>
              </a:solidFill>
              <a:latin typeface="Times New Roman" panose="02020603050405020304" pitchFamily="18" charset="0"/>
            </a:endParaRPr>
          </a:p>
        </p:txBody>
      </p:sp>
      <p:sp>
        <p:nvSpPr>
          <p:cNvPr id="424965" name="Rectangle 5"/>
          <p:cNvSpPr/>
          <p:nvPr/>
        </p:nvSpPr>
        <p:spPr>
          <a:xfrm>
            <a:off x="468313" y="2000250"/>
            <a:ext cx="7797800" cy="2867025"/>
          </a:xfrm>
          <a:prstGeom prst="rect">
            <a:avLst/>
          </a:prstGeom>
          <a:solidFill>
            <a:schemeClr val="bg1"/>
          </a:solidFill>
          <a:ln w="9525">
            <a:noFill/>
          </a:ln>
        </p:spPr>
        <p:txBody>
          <a:bodyPr/>
          <a:p>
            <a:pPr marL="571500" indent="-571500">
              <a:spcBef>
                <a:spcPct val="20000"/>
              </a:spcBef>
              <a:buClr>
                <a:schemeClr val="accent1"/>
              </a:buClr>
              <a:buSzPct val="65000"/>
              <a:buFont typeface="Garamond" pitchFamily="18" charset="0"/>
              <a:buAutoNum type="arabicPeriod"/>
            </a:pPr>
            <a:r>
              <a:rPr lang="zh-CN" altLang="en-US" dirty="0">
                <a:latin typeface="宋体" pitchFamily="2" charset="-122"/>
                <a:ea typeface="宋体" pitchFamily="2" charset="-122"/>
              </a:rPr>
              <a:t>德高者得上位，功高者得奖酬</a:t>
            </a:r>
            <a:endParaRPr lang="zh-CN" altLang="en-US" dirty="0">
              <a:latin typeface="宋体" pitchFamily="2" charset="-122"/>
              <a:ea typeface="宋体" pitchFamily="2" charset="-122"/>
            </a:endParaRPr>
          </a:p>
          <a:p>
            <a:pPr marL="571500" indent="-571500">
              <a:spcBef>
                <a:spcPct val="20000"/>
              </a:spcBef>
              <a:buClr>
                <a:schemeClr val="accent1"/>
              </a:buClr>
              <a:buSzPct val="65000"/>
              <a:buFont typeface="Garamond" pitchFamily="18" charset="0"/>
              <a:buAutoNum type="arabicPeriod"/>
            </a:pPr>
            <a:r>
              <a:rPr lang="zh-CN" altLang="en-US" dirty="0">
                <a:latin typeface="宋体" pitchFamily="2" charset="-122"/>
                <a:ea typeface="宋体" pitchFamily="2" charset="-122"/>
              </a:rPr>
              <a:t>企业用人的问题：看工作成果选择领导者，把管理职位当作绩效报酬，忽略最重要的品格</a:t>
            </a:r>
            <a:endParaRPr lang="zh-CN" altLang="en-US" dirty="0">
              <a:latin typeface="宋体" pitchFamily="2" charset="-122"/>
              <a:ea typeface="宋体" pitchFamily="2" charset="-122"/>
            </a:endParaRPr>
          </a:p>
          <a:p>
            <a:pPr marL="571500" indent="-571500">
              <a:spcBef>
                <a:spcPct val="20000"/>
              </a:spcBef>
              <a:buClr>
                <a:schemeClr val="accent1"/>
              </a:buClr>
              <a:buSzPct val="65000"/>
              <a:buFont typeface="Garamond" pitchFamily="18" charset="0"/>
              <a:buAutoNum type="arabicPeriod"/>
            </a:pPr>
            <a:r>
              <a:rPr lang="zh-CN" altLang="en-US" dirty="0">
                <a:latin typeface="宋体" pitchFamily="2" charset="-122"/>
                <a:ea typeface="宋体" pitchFamily="2" charset="-122"/>
              </a:rPr>
              <a:t>成功的事业、地位与名声、优越的薪酬，都是领导人之位的诱惑，必须具备‘克己’、‘利他’之心，才能为企业掌舵，不被名利蒙蔽</a:t>
            </a:r>
            <a:endParaRPr lang="zh-CN" altLang="en-US" dirty="0">
              <a:latin typeface="宋体" pitchFamily="2" charset="-122"/>
              <a:ea typeface="宋体" pitchFamily="2" charset="-122"/>
            </a:endParaRPr>
          </a:p>
          <a:p>
            <a:pPr marL="571500" indent="-571500">
              <a:spcBef>
                <a:spcPct val="20000"/>
              </a:spcBef>
              <a:buClr>
                <a:schemeClr val="accent1"/>
              </a:buClr>
              <a:buSzPct val="65000"/>
              <a:buFont typeface="Garamond" pitchFamily="18" charset="0"/>
              <a:buAutoNum type="arabicPeriod"/>
            </a:pPr>
            <a:r>
              <a:rPr lang="zh-CN" altLang="en-US" dirty="0">
                <a:latin typeface="宋体" pitchFamily="2" charset="-122"/>
                <a:ea typeface="宋体" pitchFamily="2" charset="-122"/>
              </a:rPr>
              <a:t>一个只凭亮丽业绩数字登上领导职位者，很难不被高位带来的名利冲混头，这是我认为应以‘人格’作为选择领导人之依据的主因</a:t>
            </a:r>
            <a:endParaRPr lang="zh-CN" altLang="en-US" dirty="0">
              <a:latin typeface="宋体" pitchFamily="2" charset="-122"/>
              <a:ea typeface="宋体" pitchFamily="2" charset="-122"/>
            </a:endParaRPr>
          </a:p>
          <a:p>
            <a:pPr marL="571500" indent="-571500">
              <a:spcBef>
                <a:spcPct val="20000"/>
              </a:spcBef>
              <a:buClr>
                <a:schemeClr val="accent1"/>
              </a:buClr>
              <a:buSzPct val="65000"/>
              <a:buFont typeface="Garamond" pitchFamily="18" charset="0"/>
              <a:buAutoNum type="arabicPeriod"/>
            </a:pPr>
            <a:r>
              <a:rPr lang="zh-CN" altLang="en-US" dirty="0">
                <a:latin typeface="宋体" pitchFamily="2" charset="-122"/>
                <a:ea typeface="宋体" pitchFamily="2" charset="-122"/>
              </a:rPr>
              <a:t>性格是先天的，人格是教育、环境、哲学、宗教影响下形成的</a:t>
            </a:r>
            <a:endParaRPr lang="zh-CN" altLang="en-US" dirty="0">
              <a:latin typeface="宋体" pitchFamily="2" charset="-122"/>
              <a:ea typeface="宋体" pitchFamily="2" charset="-122"/>
            </a:endParaRPr>
          </a:p>
          <a:p>
            <a:pPr marL="571500" indent="-571500">
              <a:spcBef>
                <a:spcPct val="20000"/>
              </a:spcBef>
              <a:buClr>
                <a:schemeClr val="accent1"/>
              </a:buClr>
              <a:buSzPct val="65000"/>
              <a:buNone/>
            </a:pPr>
            <a:r>
              <a:rPr lang="zh-CN" altLang="en-US" sz="1400" dirty="0">
                <a:latin typeface="Times New Roman" panose="02020603050405020304" pitchFamily="18" charset="0"/>
                <a:ea typeface="宋体" pitchFamily="2" charset="-122"/>
              </a:rPr>
              <a:t>                                                                                                                                                      </a:t>
            </a:r>
            <a:r>
              <a:rPr lang="en-US" altLang="zh-CN" sz="1400">
                <a:latin typeface="Times New Roman" panose="02020603050405020304" pitchFamily="18" charset="0"/>
                <a:ea typeface="宋体" pitchFamily="2" charset="-122"/>
              </a:rPr>
              <a:t>--  </a:t>
            </a:r>
            <a:r>
              <a:rPr lang="zh-CN" altLang="en-US" sz="1400" dirty="0">
                <a:latin typeface="Times New Roman" panose="02020603050405020304" pitchFamily="18" charset="0"/>
                <a:ea typeface="宋体" pitchFamily="2" charset="-122"/>
              </a:rPr>
              <a:t>稻盛和夫</a:t>
            </a:r>
            <a:endParaRPr lang="zh-CN" altLang="en-US" sz="1400" dirty="0">
              <a:latin typeface="Times New Roman" panose="02020603050405020304" pitchFamily="18" charset="0"/>
              <a:ea typeface="宋体" pitchFamily="2" charset="-122"/>
            </a:endParaRPr>
          </a:p>
          <a:p>
            <a:pPr marL="571500" indent="-571500">
              <a:spcBef>
                <a:spcPct val="20000"/>
              </a:spcBef>
              <a:buClr>
                <a:schemeClr val="accent1"/>
              </a:buClr>
              <a:buSzPct val="65000"/>
              <a:buNone/>
            </a:pPr>
            <a:endParaRPr lang="zh-CN" altLang="en-US" dirty="0">
              <a:latin typeface="Times New Roman" panose="02020603050405020304" pitchFamily="18" charset="0"/>
              <a:ea typeface="宋体" pitchFamily="2" charset="-122"/>
            </a:endParaRPr>
          </a:p>
        </p:txBody>
      </p:sp>
      <p:sp>
        <p:nvSpPr>
          <p:cNvPr id="9" name="Rectangle 6"/>
          <p:cNvSpPr>
            <a:spLocks noChangeArrowheads="1"/>
          </p:cNvSpPr>
          <p:nvPr/>
        </p:nvSpPr>
        <p:spPr bwMode="auto">
          <a:xfrm>
            <a:off x="4651375" y="4779963"/>
            <a:ext cx="3421063" cy="1292225"/>
          </a:xfrm>
          <a:prstGeom prst="rect">
            <a:avLst/>
          </a:prstGeom>
          <a:noFill/>
          <a:ln w="9525">
            <a:solidFill>
              <a:schemeClr val="accent1"/>
            </a:solidFill>
            <a:miter lim="800000"/>
          </a:ln>
        </p:spPr>
        <p:txBody>
          <a:bodyPr anchor="ctr">
            <a:spAutoFit/>
          </a:bodyPr>
          <a:p>
            <a:pPr marL="342900" indent="-342900">
              <a:buNone/>
            </a:pPr>
            <a:r>
              <a:rPr lang="zh-CN" altLang="en-US" sz="1600" dirty="0">
                <a:latin typeface="Times New Roman" panose="02020603050405020304" pitchFamily="18" charset="0"/>
                <a:ea typeface="宋体" pitchFamily="2" charset="-122"/>
              </a:rPr>
              <a:t>人才的三等资质：</a:t>
            </a:r>
            <a:endParaRPr lang="zh-CN" altLang="en-US" sz="1600" dirty="0">
              <a:latin typeface="Times New Roman" panose="02020603050405020304" pitchFamily="18" charset="0"/>
              <a:ea typeface="宋体" pitchFamily="2" charset="-122"/>
            </a:endParaRPr>
          </a:p>
          <a:p>
            <a:pPr marL="342900" indent="-342900">
              <a:buFont typeface="Garamond" pitchFamily="18" charset="0"/>
              <a:buAutoNum type="arabicPeriod"/>
            </a:pPr>
            <a:r>
              <a:rPr lang="zh-CN" altLang="en-US" sz="1600" dirty="0">
                <a:latin typeface="Times New Roman" panose="02020603050405020304" pitchFamily="18" charset="0"/>
                <a:ea typeface="宋体" pitchFamily="2" charset="-122"/>
              </a:rPr>
              <a:t>深沉厚重</a:t>
            </a:r>
            <a:endParaRPr lang="zh-CN" altLang="en-US" sz="1600" dirty="0">
              <a:latin typeface="Times New Roman" panose="02020603050405020304" pitchFamily="18" charset="0"/>
              <a:ea typeface="宋体" pitchFamily="2" charset="-122"/>
            </a:endParaRPr>
          </a:p>
          <a:p>
            <a:pPr marL="342900" indent="-342900">
              <a:buFont typeface="Garamond" pitchFamily="18" charset="0"/>
              <a:buAutoNum type="arabicPeriod"/>
            </a:pPr>
            <a:r>
              <a:rPr lang="zh-CN" altLang="en-US" sz="1600" dirty="0">
                <a:latin typeface="Times New Roman" panose="02020603050405020304" pitchFamily="18" charset="0"/>
                <a:ea typeface="宋体" pitchFamily="2" charset="-122"/>
              </a:rPr>
              <a:t>磊落雄豪</a:t>
            </a:r>
            <a:endParaRPr lang="zh-CN" altLang="en-US" sz="1600" dirty="0">
              <a:latin typeface="Times New Roman" panose="02020603050405020304" pitchFamily="18" charset="0"/>
              <a:ea typeface="宋体" pitchFamily="2" charset="-122"/>
            </a:endParaRPr>
          </a:p>
          <a:p>
            <a:pPr marL="342900" indent="-342900">
              <a:buFont typeface="Garamond" pitchFamily="18" charset="0"/>
              <a:buAutoNum type="arabicPeriod"/>
            </a:pPr>
            <a:r>
              <a:rPr lang="zh-CN" altLang="en-US" sz="1600" dirty="0">
                <a:latin typeface="Times New Roman" panose="02020603050405020304" pitchFamily="18" charset="0"/>
                <a:ea typeface="宋体" pitchFamily="2" charset="-122"/>
              </a:rPr>
              <a:t>聪明才辩</a:t>
            </a:r>
            <a:endParaRPr lang="zh-CN" altLang="en-US" sz="1600" dirty="0">
              <a:latin typeface="Times New Roman" panose="02020603050405020304" pitchFamily="18" charset="0"/>
              <a:ea typeface="宋体" pitchFamily="2" charset="-122"/>
            </a:endParaRPr>
          </a:p>
          <a:p>
            <a:pPr marL="342900" indent="-342900">
              <a:buNone/>
            </a:pPr>
            <a:r>
              <a:rPr lang="zh-CN" altLang="en-US" sz="1400" dirty="0">
                <a:latin typeface="Times New Roman" panose="02020603050405020304" pitchFamily="18" charset="0"/>
                <a:ea typeface="宋体" pitchFamily="2" charset="-122"/>
              </a:rPr>
              <a:t>                                    明</a:t>
            </a:r>
            <a:r>
              <a:rPr lang="en-US" altLang="zh-CN" sz="1400">
                <a:latin typeface="Times New Roman" panose="02020603050405020304" pitchFamily="18" charset="0"/>
                <a:ea typeface="宋体" pitchFamily="2" charset="-122"/>
              </a:rPr>
              <a:t>- </a:t>
            </a:r>
            <a:r>
              <a:rPr lang="zh-CN" altLang="en-US" sz="1400" dirty="0">
                <a:latin typeface="Times New Roman" panose="02020603050405020304" pitchFamily="18" charset="0"/>
                <a:ea typeface="宋体" pitchFamily="2" charset="-122"/>
              </a:rPr>
              <a:t>吕新吾</a:t>
            </a:r>
            <a:r>
              <a:rPr lang="zh-CN" altLang="en-US" sz="1400">
                <a:latin typeface="Times New Roman" panose="02020603050405020304" pitchFamily="18" charset="0"/>
                <a:ea typeface="宋体" pitchFamily="2" charset="-122"/>
              </a:rPr>
              <a:t>【</a:t>
            </a:r>
            <a:r>
              <a:rPr lang="zh-CN" altLang="en-US" sz="1400" dirty="0">
                <a:latin typeface="Times New Roman" panose="02020603050405020304" pitchFamily="18" charset="0"/>
                <a:ea typeface="宋体" pitchFamily="2" charset="-122"/>
              </a:rPr>
              <a:t>呻吟语</a:t>
            </a:r>
            <a:r>
              <a:rPr lang="zh-CN" altLang="en-US" sz="1400">
                <a:latin typeface="Times New Roman" panose="02020603050405020304" pitchFamily="18" charset="0"/>
                <a:ea typeface="宋体" pitchFamily="2" charset="-122"/>
              </a:rPr>
              <a:t>】</a:t>
            </a:r>
            <a:endParaRPr lang="zh-CN" altLang="en-US" sz="1400">
              <a:latin typeface="Times New Roman" panose="02020603050405020304" pitchFamily="18" charset="0"/>
              <a:ea typeface="宋体" pitchFamily="2" charset="-122"/>
            </a:endParaRPr>
          </a:p>
        </p:txBody>
      </p:sp>
      <p:sp>
        <p:nvSpPr>
          <p:cNvPr id="10" name="线形标注 1(带强调线) 9"/>
          <p:cNvSpPr/>
          <p:nvPr/>
        </p:nvSpPr>
        <p:spPr>
          <a:xfrm flipH="1">
            <a:off x="2808288" y="4602163"/>
            <a:ext cx="1343025" cy="612775"/>
          </a:xfrm>
          <a:prstGeom prst="accentCallout1">
            <a:avLst>
              <a:gd name="adj1" fmla="val 18750"/>
              <a:gd name="adj2" fmla="val -8333"/>
              <a:gd name="adj3" fmla="val 57634"/>
              <a:gd name="adj4" fmla="val -38959"/>
            </a:avLst>
          </a:prstGeom>
          <a:ln w="3175">
            <a:headEnd type="none" w="med" len="med"/>
            <a:tailEnd type="triangle" w="med" len="med"/>
          </a:ln>
        </p:spPr>
        <p:style>
          <a:lnRef idx="2">
            <a:schemeClr val="accent6"/>
          </a:lnRef>
          <a:fillRef idx="1">
            <a:schemeClr val="lt1"/>
          </a:fillRef>
          <a:effectRef idx="0">
            <a:schemeClr val="accent6"/>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dk1"/>
                </a:solidFill>
                <a:effectLst/>
                <a:uLnTx/>
                <a:uFillTx/>
                <a:latin typeface="+mn-lt"/>
                <a:ea typeface="+mn-ea"/>
                <a:cs typeface="+mn-cs"/>
              </a:rPr>
              <a:t>带领企业稳健、永续经营</a:t>
            </a:r>
            <a:endParaRPr kumimoji="0" lang="zh-CN" altLang="en-US" sz="1400" b="0" i="0" u="none" strike="noStrike" kern="1200" cap="none" spc="0" normalizeH="0" baseline="0" noProof="0" dirty="0">
              <a:ln>
                <a:noFill/>
              </a:ln>
              <a:solidFill>
                <a:schemeClr val="dk1"/>
              </a:solidFill>
              <a:effectLst/>
              <a:uLnTx/>
              <a:uFillTx/>
              <a:latin typeface="+mn-lt"/>
              <a:ea typeface="+mn-ea"/>
              <a:cs typeface="+mn-cs"/>
            </a:endParaRPr>
          </a:p>
        </p:txBody>
      </p:sp>
      <p:sp>
        <p:nvSpPr>
          <p:cNvPr id="11" name="线形标注 1(带强调线) 10"/>
          <p:cNvSpPr/>
          <p:nvPr/>
        </p:nvSpPr>
        <p:spPr>
          <a:xfrm flipH="1">
            <a:off x="2808288" y="5286375"/>
            <a:ext cx="1343025" cy="612775"/>
          </a:xfrm>
          <a:prstGeom prst="accentCallout1">
            <a:avLst>
              <a:gd name="adj1" fmla="val 18750"/>
              <a:gd name="adj2" fmla="val -8333"/>
              <a:gd name="adj3" fmla="val 61981"/>
              <a:gd name="adj4" fmla="val -40961"/>
            </a:avLst>
          </a:prstGeom>
          <a:ln w="3175">
            <a:headEnd type="none" w="med" len="med"/>
            <a:tailEnd type="triangle" w="med" len="med"/>
          </a:ln>
        </p:spPr>
        <p:style>
          <a:lnRef idx="2">
            <a:schemeClr val="accent6"/>
          </a:lnRef>
          <a:fillRef idx="1">
            <a:schemeClr val="lt1"/>
          </a:fillRef>
          <a:effectRef idx="0">
            <a:schemeClr val="accent6"/>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dk1"/>
                </a:solidFill>
                <a:effectLst/>
                <a:uLnTx/>
                <a:uFillTx/>
                <a:latin typeface="+mn-lt"/>
                <a:ea typeface="+mn-ea"/>
                <a:cs typeface="+mn-cs"/>
              </a:rPr>
              <a:t>可为企业创造亮丽业绩</a:t>
            </a:r>
            <a:endParaRPr kumimoji="0" lang="zh-CN" altLang="en-US" sz="14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425987" name="Rectangle 3"/>
          <p:cNvSpPr>
            <a:spLocks noGrp="1"/>
          </p:cNvSpPr>
          <p:nvPr>
            <p:ph type="body" idx="4294967295"/>
          </p:nvPr>
        </p:nvSpPr>
        <p:spPr>
          <a:xfrm>
            <a:off x="381000" y="990600"/>
            <a:ext cx="8229600" cy="460375"/>
          </a:xfrm>
          <a:ln/>
        </p:spPr>
        <p:txBody>
          <a:bodyPr vert="horz" wrap="square" lIns="91440" tIns="45720" rIns="91440" bIns="45720" anchor="t" anchorCtr="0"/>
          <a:p>
            <a:pPr>
              <a:buNone/>
            </a:pPr>
            <a:r>
              <a:rPr lang="zh-CN" altLang="en-US" sz="2400" dirty="0">
                <a:latin typeface="Times New Roman" panose="02020603050405020304" pitchFamily="18" charset="0"/>
              </a:rPr>
              <a:t>人员素质与人力资源政策 </a:t>
            </a:r>
            <a:r>
              <a:rPr lang="en-US" altLang="zh-CN" sz="2400">
                <a:latin typeface="Times New Roman" panose="02020603050405020304" pitchFamily="18" charset="0"/>
              </a:rPr>
              <a:t>– </a:t>
            </a:r>
            <a:r>
              <a:rPr lang="zh-CN" altLang="en-US" sz="2400" dirty="0">
                <a:solidFill>
                  <a:schemeClr val="folHlink"/>
                </a:solidFill>
                <a:latin typeface="Times New Roman" panose="02020603050405020304" pitchFamily="18" charset="0"/>
              </a:rPr>
              <a:t>用人规则</a:t>
            </a:r>
            <a:endParaRPr lang="zh-CN" altLang="en-US" sz="2400" dirty="0">
              <a:solidFill>
                <a:schemeClr val="folHlink"/>
              </a:solidFill>
              <a:latin typeface="Times New Roman" panose="02020603050405020304" pitchFamily="18" charset="0"/>
            </a:endParaRPr>
          </a:p>
        </p:txBody>
      </p:sp>
      <p:sp>
        <p:nvSpPr>
          <p:cNvPr id="100358" name="Rectangle 5"/>
          <p:cNvSpPr>
            <a:spLocks noChangeArrowheads="1"/>
          </p:cNvSpPr>
          <p:nvPr/>
        </p:nvSpPr>
        <p:spPr bwMode="auto">
          <a:xfrm>
            <a:off x="468313" y="2000250"/>
            <a:ext cx="7797800" cy="4000500"/>
          </a:xfrm>
          <a:prstGeom prst="rect">
            <a:avLst/>
          </a:prstGeom>
          <a:solidFill>
            <a:schemeClr val="bg1"/>
          </a:solidFill>
          <a:ln w="9525">
            <a:noFill/>
            <a:miter lim="800000"/>
          </a:ln>
        </p:spPr>
        <p:txBody>
          <a:bodyPr/>
          <a:lstStyle/>
          <a:p>
            <a:pPr marL="571500" marR="0" lvl="0" indent="-5715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a:pPr>
            <a:r>
              <a:rPr kumimoji="0" lang="zh-CN" altLang="en-US" sz="1800" b="0"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德高者得上位，功高者得奖酬</a:t>
            </a:r>
            <a:endParaRPr kumimoji="0" lang="en-US" altLang="zh-CN" sz="1800" b="0" i="0" u="none" strike="noStrike" kern="1200" cap="none" spc="0" normalizeH="0" baseline="0" noProof="0" dirty="0">
              <a:ln>
                <a:noFill/>
              </a:ln>
              <a:solidFill>
                <a:schemeClr val="tx1"/>
              </a:solidFill>
              <a:effectLst/>
              <a:uLnTx/>
              <a:uFillTx/>
              <a:latin typeface="宋体" pitchFamily="2" charset="-122"/>
              <a:ea typeface="宋体" pitchFamily="2" charset="-122"/>
              <a:cs typeface="+mn-cs"/>
            </a:endParaRPr>
          </a:p>
          <a:p>
            <a:pPr marL="342900" marR="0" lvl="0" indent="-342900" algn="l" defTabSz="914400" rtl="0" eaLnBrk="1" fontAlgn="base" latinLnBrk="0" hangingPunct="1">
              <a:lnSpc>
                <a:spcPct val="150000"/>
              </a:lnSpc>
              <a:spcBef>
                <a:spcPct val="0"/>
              </a:spcBef>
              <a:spcAft>
                <a:spcPct val="0"/>
              </a:spcAft>
              <a:buClrTx/>
              <a:buSzTx/>
              <a:buFont typeface="+mj-lt"/>
              <a:buAutoNum type="arabicPeriod"/>
              <a:defRPr/>
            </a:pPr>
            <a:r>
              <a:rPr kumimoji="0" lang="zh-CN" altLang="en-US" sz="1800" b="0"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企</a:t>
            </a:r>
            <a:r>
              <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itchFamily="2" charset="-122"/>
                <a:cs typeface="+mn-cs"/>
              </a:rPr>
              <a:t>中国银行双鸭山分行一位副行长说：胡伟东、王林的工作表现一直</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宋体" pitchFamily="2" charset="-122"/>
                <a:cs typeface="+mn-cs"/>
              </a:rPr>
              <a:t>“</a:t>
            </a:r>
            <a:r>
              <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itchFamily="2" charset="-122"/>
                <a:cs typeface="+mn-cs"/>
              </a:rPr>
              <a:t>不错</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宋体" pitchFamily="2" charset="-122"/>
                <a:cs typeface="+mn-cs"/>
              </a:rPr>
              <a:t>”</a:t>
            </a:r>
            <a:r>
              <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itchFamily="2" charset="-122"/>
                <a:cs typeface="+mn-cs"/>
              </a:rPr>
              <a:t>，甚至多年被评为先进但就是这个表面的</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宋体" pitchFamily="2" charset="-122"/>
                <a:cs typeface="+mn-cs"/>
              </a:rPr>
              <a:t>“</a:t>
            </a:r>
            <a:r>
              <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itchFamily="2" charset="-122"/>
                <a:cs typeface="+mn-cs"/>
              </a:rPr>
              <a:t>先进人物</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宋体" pitchFamily="2" charset="-122"/>
                <a:cs typeface="+mn-cs"/>
              </a:rPr>
              <a:t>”</a:t>
            </a:r>
            <a:r>
              <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itchFamily="2" charset="-122"/>
                <a:cs typeface="+mn-cs"/>
              </a:rPr>
              <a:t>实际却是一个贪婪的犯罪分子</a:t>
            </a:r>
            <a:endPar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itchFamily="2" charset="-122"/>
              <a:cs typeface="+mn-cs"/>
            </a:endParaRPr>
          </a:p>
          <a:p>
            <a:pPr marL="342900" marR="0" lvl="0" indent="-342900" algn="l" defTabSz="914400" rtl="0" eaLnBrk="1" fontAlgn="base" latinLnBrk="0" hangingPunct="1">
              <a:lnSpc>
                <a:spcPct val="150000"/>
              </a:lnSpc>
              <a:spcBef>
                <a:spcPct val="0"/>
              </a:spcBef>
              <a:spcAft>
                <a:spcPct val="0"/>
              </a:spcAft>
              <a:buClrTx/>
              <a:buSzTx/>
              <a:buFont typeface="+mj-lt"/>
              <a:buAutoNum type="arabicPeriod"/>
              <a:defRPr/>
            </a:pPr>
            <a:r>
              <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itchFamily="2" charset="-122"/>
                <a:cs typeface="+mn-cs"/>
              </a:rPr>
              <a:t>分析这两年发生的金融大案，证明了该观点的现实性和正确：那些落马的官员大多是以前的业务能手或营销能手，甚至于精英人才；而那些出事的分支行则多为前几年发展较快、业绩突出的分支机构。如高山案中的中行河松街支行和支行行长高山；中行开平支行案中的开平支行和余振东、许超凡以及山西太原</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宋体" pitchFamily="2" charset="-122"/>
                <a:cs typeface="+mn-cs"/>
              </a:rPr>
              <a:t>7.28</a:t>
            </a:r>
            <a:r>
              <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itchFamily="2" charset="-122"/>
                <a:cs typeface="+mn-cs"/>
              </a:rPr>
              <a:t>金融诈骗案中的杜建国</a:t>
            </a:r>
            <a:endParaRPr kumimoji="1" lang="en-US" altLang="zh-CN" sz="1800" b="0" i="0" u="none" strike="noStrike" kern="1200" cap="none" spc="0" normalizeH="0" baseline="0" noProof="0" dirty="0">
              <a:ln>
                <a:noFill/>
              </a:ln>
              <a:solidFill>
                <a:schemeClr val="tx1"/>
              </a:solidFill>
              <a:effectLst/>
              <a:uLnTx/>
              <a:uFillTx/>
              <a:latin typeface="Times New Roman" panose="02020603050405020304" pitchFamily="18" charset="0"/>
              <a:ea typeface="宋体" pitchFamily="2" charset="-122"/>
              <a:cs typeface="+mn-cs"/>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427011" name="Rectangle 3"/>
          <p:cNvSpPr>
            <a:spLocks noGrp="1"/>
          </p:cNvSpPr>
          <p:nvPr>
            <p:ph type="body" idx="4294967295"/>
          </p:nvPr>
        </p:nvSpPr>
        <p:spPr>
          <a:xfrm>
            <a:off x="381000" y="1143000"/>
            <a:ext cx="8316913" cy="917575"/>
          </a:xfrm>
          <a:ln/>
        </p:spPr>
        <p:txBody>
          <a:bodyPr vert="horz" wrap="square" lIns="91440" tIns="45720" rIns="91440" bIns="45720" anchor="t" anchorCtr="0"/>
          <a:p>
            <a:pPr>
              <a:buNone/>
            </a:pPr>
            <a:r>
              <a:rPr lang="zh-CN" altLang="en-US" sz="2800" dirty="0">
                <a:latin typeface="Times New Roman" panose="02020603050405020304" pitchFamily="18" charset="0"/>
              </a:rPr>
              <a:t>人员素质与人力资源政策 </a:t>
            </a:r>
            <a:r>
              <a:rPr lang="en-US" altLang="zh-CN" sz="2800">
                <a:latin typeface="Times New Roman" panose="02020603050405020304" pitchFamily="18" charset="0"/>
              </a:rPr>
              <a:t>– </a:t>
            </a:r>
            <a:r>
              <a:rPr lang="zh-CN" altLang="en-US" sz="2800" dirty="0">
                <a:solidFill>
                  <a:schemeClr val="folHlink"/>
                </a:solidFill>
                <a:latin typeface="Times New Roman" panose="02020603050405020304" pitchFamily="18" charset="0"/>
              </a:rPr>
              <a:t>用人规则</a:t>
            </a:r>
            <a:endParaRPr lang="zh-CN" altLang="en-US" sz="2800" dirty="0">
              <a:solidFill>
                <a:schemeClr val="folHlink"/>
              </a:solidFill>
              <a:latin typeface="Times New Roman" panose="02020603050405020304" pitchFamily="18" charset="0"/>
            </a:endParaRPr>
          </a:p>
        </p:txBody>
      </p:sp>
      <p:sp>
        <p:nvSpPr>
          <p:cNvPr id="427013" name="Rectangle 5"/>
          <p:cNvSpPr/>
          <p:nvPr/>
        </p:nvSpPr>
        <p:spPr>
          <a:xfrm>
            <a:off x="468313" y="2205038"/>
            <a:ext cx="7797800" cy="2081212"/>
          </a:xfrm>
          <a:prstGeom prst="rect">
            <a:avLst/>
          </a:prstGeom>
          <a:solidFill>
            <a:schemeClr val="bg1"/>
          </a:solidFill>
          <a:ln w="9525">
            <a:noFill/>
          </a:ln>
        </p:spPr>
        <p:txBody>
          <a:bodyPr/>
          <a:p>
            <a:pPr marL="571500" indent="-571500">
              <a:spcBef>
                <a:spcPct val="20000"/>
              </a:spcBef>
              <a:buClr>
                <a:schemeClr val="accent1"/>
              </a:buClr>
              <a:buSzPct val="65000"/>
              <a:buFont typeface="Wingdings" panose="05000000000000000000" pitchFamily="2" charset="2"/>
              <a:buChar char="n"/>
            </a:pPr>
            <a:r>
              <a:rPr lang="zh-CN" altLang="en-US" sz="1600" dirty="0">
                <a:latin typeface="Arial" panose="020B0604020202020204" pitchFamily="34" charset="0"/>
                <a:ea typeface="宋体" pitchFamily="2" charset="-122"/>
              </a:rPr>
              <a:t>现代组织用人的逻辑常识：</a:t>
            </a:r>
            <a:endParaRPr lang="zh-CN" altLang="en-US" sz="1600" dirty="0">
              <a:latin typeface="Arial" panose="020B0604020202020204" pitchFamily="34"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sz="1600" dirty="0">
                <a:latin typeface="Arial" panose="020B0604020202020204" pitchFamily="34" charset="0"/>
                <a:ea typeface="宋体" pitchFamily="2" charset="-122"/>
              </a:rPr>
              <a:t>以相信人为起点（用人不疑之公平）</a:t>
            </a:r>
            <a:endParaRPr lang="zh-CN" altLang="en-US" sz="1600" dirty="0">
              <a:latin typeface="Arial" panose="020B0604020202020204" pitchFamily="34"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sz="1600" dirty="0">
                <a:latin typeface="Arial" panose="020B0604020202020204" pitchFamily="34" charset="0"/>
                <a:ea typeface="宋体" pitchFamily="2" charset="-122"/>
              </a:rPr>
              <a:t>有限信任，系统控制（性本恶前提，制度制约之公平）</a:t>
            </a:r>
            <a:endParaRPr lang="zh-CN" altLang="en-US" sz="1600" dirty="0">
              <a:latin typeface="Arial" panose="020B0604020202020204" pitchFamily="34"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sz="1600" dirty="0">
                <a:latin typeface="Arial" panose="020B0604020202020204" pitchFamily="34" charset="0"/>
                <a:ea typeface="宋体" pitchFamily="2" charset="-122"/>
              </a:rPr>
              <a:t>行为规则预设（行为方式判断标准的公开）</a:t>
            </a:r>
            <a:endParaRPr lang="zh-CN" altLang="en-US" sz="1600" dirty="0">
              <a:latin typeface="Arial" panose="020B0604020202020204" pitchFamily="34"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sz="1600" dirty="0">
                <a:latin typeface="Arial" panose="020B0604020202020204" pitchFamily="34" charset="0"/>
                <a:ea typeface="宋体" pitchFamily="2" charset="-122"/>
              </a:rPr>
              <a:t>行为结果计量标准预设（行为结果判断标准的公开）</a:t>
            </a:r>
            <a:endParaRPr lang="zh-CN" altLang="en-US" sz="1600" dirty="0">
              <a:latin typeface="Arial" panose="020B0604020202020204" pitchFamily="34"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sz="1600" dirty="0">
                <a:latin typeface="Arial" panose="020B0604020202020204" pitchFamily="34" charset="0"/>
                <a:ea typeface="宋体" pitchFamily="2" charset="-122"/>
              </a:rPr>
              <a:t>以事实和结果证明人与行为是否可信（事实基础）</a:t>
            </a:r>
            <a:endParaRPr lang="zh-CN" altLang="en-US" sz="1600" dirty="0">
              <a:latin typeface="Arial" panose="020B0604020202020204" pitchFamily="34"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sz="1600" dirty="0">
                <a:latin typeface="Arial" panose="020B0604020202020204" pitchFamily="34" charset="0"/>
                <a:ea typeface="宋体" pitchFamily="2" charset="-122"/>
              </a:rPr>
              <a:t>在公平、公开基础上的个人选择</a:t>
            </a:r>
            <a:endParaRPr lang="zh-CN" altLang="en-US" sz="1600" dirty="0">
              <a:latin typeface="Arial" panose="020B0604020202020204" pitchFamily="34"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endParaRPr lang="zh-CN" altLang="en-US" dirty="0">
              <a:latin typeface="Times New Roman" panose="02020603050405020304" pitchFamily="18" charset="0"/>
              <a:ea typeface="宋体" pitchFamily="2" charset="-122"/>
            </a:endParaRPr>
          </a:p>
        </p:txBody>
      </p:sp>
      <p:sp>
        <p:nvSpPr>
          <p:cNvPr id="206855" name="Rectangle 7"/>
          <p:cNvSpPr>
            <a:spLocks noChangeArrowheads="1"/>
          </p:cNvSpPr>
          <p:nvPr/>
        </p:nvSpPr>
        <p:spPr bwMode="auto">
          <a:xfrm>
            <a:off x="5724525" y="1700213"/>
            <a:ext cx="3124200" cy="1008063"/>
          </a:xfrm>
          <a:prstGeom prst="rect">
            <a:avLst/>
          </a:prstGeom>
          <a:solidFill>
            <a:schemeClr val="bg1"/>
          </a:solidFill>
          <a:ln w="6350">
            <a:solidFill>
              <a:schemeClr val="tx1"/>
            </a:solidFill>
            <a:miter lim="800000"/>
          </a:ln>
          <a:effectLst>
            <a:outerShdw dist="35921" dir="2700000"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实现道德准则的具体措施：</a:t>
            </a:r>
            <a:endParaRPr kumimoji="1"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加强员工雇佣前的筛选，使不诚</a:t>
            </a:r>
            <a:endParaRPr kumimoji="1"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实的人没有被雇佣的机会。</a:t>
            </a:r>
            <a:endParaRPr kumimoji="1"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p:txBody>
      </p:sp>
      <p:sp>
        <p:nvSpPr>
          <p:cNvPr id="427015" name="Line 8"/>
          <p:cNvSpPr/>
          <p:nvPr/>
        </p:nvSpPr>
        <p:spPr>
          <a:xfrm>
            <a:off x="4716463" y="2708275"/>
            <a:ext cx="503237" cy="0"/>
          </a:xfrm>
          <a:prstGeom prst="line">
            <a:avLst/>
          </a:prstGeom>
          <a:ln w="9525" cap="flat" cmpd="sng">
            <a:solidFill>
              <a:schemeClr val="tx1"/>
            </a:solidFill>
            <a:prstDash val="solid"/>
            <a:headEnd type="none" w="med" len="med"/>
            <a:tailEnd type="none" w="med" len="med"/>
          </a:ln>
        </p:spPr>
      </p:sp>
      <p:sp>
        <p:nvSpPr>
          <p:cNvPr id="427016" name="Line 9"/>
          <p:cNvSpPr/>
          <p:nvPr/>
        </p:nvSpPr>
        <p:spPr>
          <a:xfrm flipV="1">
            <a:off x="5219700" y="2205038"/>
            <a:ext cx="0" cy="503237"/>
          </a:xfrm>
          <a:prstGeom prst="line">
            <a:avLst/>
          </a:prstGeom>
          <a:ln w="9525" cap="flat" cmpd="sng">
            <a:solidFill>
              <a:schemeClr val="tx1"/>
            </a:solidFill>
            <a:prstDash val="solid"/>
            <a:headEnd type="none" w="med" len="med"/>
            <a:tailEnd type="none" w="med" len="med"/>
          </a:ln>
        </p:spPr>
      </p:sp>
      <p:sp>
        <p:nvSpPr>
          <p:cNvPr id="427017" name="Line 10"/>
          <p:cNvSpPr/>
          <p:nvPr/>
        </p:nvSpPr>
        <p:spPr>
          <a:xfrm>
            <a:off x="5219700" y="2205038"/>
            <a:ext cx="431800" cy="0"/>
          </a:xfrm>
          <a:prstGeom prst="line">
            <a:avLst/>
          </a:prstGeom>
          <a:ln w="9525" cap="flat" cmpd="sng">
            <a:solidFill>
              <a:schemeClr val="tx1"/>
            </a:solidFill>
            <a:prstDash val="solid"/>
            <a:headEnd type="none" w="med" len="med"/>
            <a:tailEnd type="triangle" w="med" len="med"/>
          </a:ln>
        </p:spPr>
      </p:sp>
      <p:pic>
        <p:nvPicPr>
          <p:cNvPr id="427018" name="Picture 12" descr="Organization-Chart"/>
          <p:cNvPicPr>
            <a:picLocks noChangeAspect="1"/>
          </p:cNvPicPr>
          <p:nvPr/>
        </p:nvPicPr>
        <p:blipFill>
          <a:blip r:embed="rId1">
            <a:clrChange>
              <a:clrFrom>
                <a:srgbClr val="FFFFFF"/>
              </a:clrFrom>
              <a:clrTo>
                <a:srgbClr val="FFFFFF">
                  <a:alpha val="0"/>
                </a:srgbClr>
              </a:clrTo>
            </a:clrChange>
          </a:blip>
          <a:srcRect l="4034" t="6911" r="3502"/>
          <a:stretch>
            <a:fillRect/>
          </a:stretch>
        </p:blipFill>
        <p:spPr>
          <a:xfrm>
            <a:off x="5929313" y="3643313"/>
            <a:ext cx="1944687" cy="1944687"/>
          </a:xfrm>
          <a:prstGeom prst="rect">
            <a:avLst/>
          </a:prstGeom>
          <a:noFill/>
          <a:ln w="9525">
            <a:noFill/>
          </a:ln>
        </p:spPr>
      </p:pic>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428035" name="Rectangle 3"/>
          <p:cNvSpPr>
            <a:spLocks noGrp="1"/>
          </p:cNvSpPr>
          <p:nvPr>
            <p:ph type="body" idx="4294967295"/>
          </p:nvPr>
        </p:nvSpPr>
        <p:spPr>
          <a:xfrm>
            <a:off x="533400" y="381000"/>
            <a:ext cx="6248400" cy="460375"/>
          </a:xfrm>
          <a:ln/>
        </p:spPr>
        <p:txBody>
          <a:bodyPr vert="horz" wrap="square" lIns="91440" tIns="45720" rIns="91440" bIns="45720" anchor="t" anchorCtr="0"/>
          <a:p>
            <a:pPr>
              <a:buNone/>
            </a:pPr>
            <a:r>
              <a:rPr lang="zh-CN" altLang="en-US" sz="2400" dirty="0">
                <a:latin typeface="Times New Roman" panose="02020603050405020304" pitchFamily="18" charset="0"/>
              </a:rPr>
              <a:t>人员素质与人力资源政策 </a:t>
            </a:r>
            <a:r>
              <a:rPr lang="en-US" altLang="zh-CN" sz="2400">
                <a:latin typeface="Times New Roman" panose="02020603050405020304" pitchFamily="18" charset="0"/>
              </a:rPr>
              <a:t>– </a:t>
            </a:r>
            <a:r>
              <a:rPr lang="zh-CN" altLang="en-US" sz="2400" dirty="0">
                <a:solidFill>
                  <a:schemeClr val="folHlink"/>
                </a:solidFill>
                <a:latin typeface="Times New Roman" panose="02020603050405020304" pitchFamily="18" charset="0"/>
              </a:rPr>
              <a:t>用人是领导基础</a:t>
            </a:r>
            <a:endParaRPr lang="zh-CN" altLang="en-US" sz="2400" dirty="0">
              <a:solidFill>
                <a:schemeClr val="folHlink"/>
              </a:solidFill>
              <a:latin typeface="Times New Roman" panose="02020603050405020304" pitchFamily="18" charset="0"/>
            </a:endParaRPr>
          </a:p>
        </p:txBody>
      </p:sp>
      <p:sp>
        <p:nvSpPr>
          <p:cNvPr id="428037" name="Rectangle 12"/>
          <p:cNvSpPr/>
          <p:nvPr/>
        </p:nvSpPr>
        <p:spPr>
          <a:xfrm>
            <a:off x="571500" y="1857375"/>
            <a:ext cx="2500313" cy="1368425"/>
          </a:xfrm>
          <a:prstGeom prst="rect">
            <a:avLst/>
          </a:prstGeom>
          <a:solidFill>
            <a:schemeClr val="bg1"/>
          </a:solidFill>
          <a:ln w="9525" cap="flat" cmpd="sng">
            <a:solidFill>
              <a:schemeClr val="tx2"/>
            </a:solidFill>
            <a:prstDash val="solid"/>
            <a:miter/>
            <a:headEnd type="none" w="med" len="med"/>
            <a:tailEnd type="none" w="med" len="med"/>
          </a:ln>
        </p:spPr>
        <p:txBody>
          <a:bodyPr/>
          <a:p>
            <a:pPr marL="342900" indent="-342900">
              <a:lnSpc>
                <a:spcPct val="90000"/>
              </a:lnSpc>
            </a:pPr>
            <a:r>
              <a:rPr lang="zh-CN" altLang="en-US" sz="1600" dirty="0">
                <a:solidFill>
                  <a:schemeClr val="tx2"/>
                </a:solidFill>
                <a:latin typeface="Times New Roman" panose="02020603050405020304" pitchFamily="18" charset="0"/>
                <a:ea typeface="宋体" pitchFamily="2" charset="-122"/>
              </a:rPr>
              <a:t>最令我骄傲的应该是</a:t>
            </a:r>
            <a:endParaRPr lang="zh-CN" altLang="en-US" sz="1600" dirty="0">
              <a:solidFill>
                <a:schemeClr val="tx2"/>
              </a:solidFill>
              <a:latin typeface="Times New Roman" panose="02020603050405020304" pitchFamily="18" charset="0"/>
              <a:ea typeface="宋体" pitchFamily="2" charset="-122"/>
            </a:endParaRPr>
          </a:p>
          <a:p>
            <a:pPr marL="342900" indent="-342900">
              <a:lnSpc>
                <a:spcPct val="90000"/>
              </a:lnSpc>
            </a:pPr>
            <a:r>
              <a:rPr lang="zh-CN" altLang="en-US" sz="1600" dirty="0">
                <a:solidFill>
                  <a:schemeClr val="tx2"/>
                </a:solidFill>
                <a:latin typeface="Times New Roman" panose="02020603050405020304" pitchFamily="18" charset="0"/>
                <a:ea typeface="宋体" pitchFamily="2" charset="-122"/>
              </a:rPr>
              <a:t>把正确的人挑选出来</a:t>
            </a:r>
            <a:endParaRPr lang="zh-CN" altLang="en-US" sz="1600" dirty="0">
              <a:solidFill>
                <a:schemeClr val="tx2"/>
              </a:solidFill>
              <a:latin typeface="Times New Roman" panose="02020603050405020304" pitchFamily="18" charset="0"/>
              <a:ea typeface="宋体" pitchFamily="2" charset="-122"/>
            </a:endParaRPr>
          </a:p>
          <a:p>
            <a:pPr marL="342900" indent="-342900">
              <a:lnSpc>
                <a:spcPct val="90000"/>
              </a:lnSpc>
            </a:pPr>
            <a:r>
              <a:rPr lang="zh-CN" altLang="en-US" sz="1600" dirty="0">
                <a:solidFill>
                  <a:schemeClr val="tx2"/>
                </a:solidFill>
                <a:latin typeface="Times New Roman" panose="02020603050405020304" pitchFamily="18" charset="0"/>
                <a:ea typeface="宋体" pitchFamily="2" charset="-122"/>
              </a:rPr>
              <a:t>放到正确的位置上去</a:t>
            </a:r>
            <a:endParaRPr lang="zh-CN" altLang="en-US" sz="1600" dirty="0">
              <a:solidFill>
                <a:schemeClr val="tx2"/>
              </a:solidFill>
              <a:latin typeface="Times New Roman" panose="02020603050405020304" pitchFamily="18" charset="0"/>
              <a:ea typeface="宋体" pitchFamily="2" charset="-122"/>
            </a:endParaRPr>
          </a:p>
          <a:p>
            <a:pPr marL="342900" indent="-342900">
              <a:lnSpc>
                <a:spcPct val="90000"/>
              </a:lnSpc>
            </a:pPr>
            <a:r>
              <a:rPr lang="zh-CN" altLang="en-US" sz="1700" dirty="0">
                <a:latin typeface="Times New Roman" panose="02020603050405020304" pitchFamily="18" charset="0"/>
                <a:ea typeface="宋体" pitchFamily="2" charset="-122"/>
              </a:rPr>
              <a:t>                        </a:t>
            </a:r>
            <a:endParaRPr lang="zh-CN" altLang="en-US" sz="1700" dirty="0">
              <a:latin typeface="Times New Roman" panose="02020603050405020304" pitchFamily="18" charset="0"/>
              <a:ea typeface="宋体" pitchFamily="2" charset="-122"/>
            </a:endParaRPr>
          </a:p>
          <a:p>
            <a:pPr marL="342900" indent="-342900">
              <a:lnSpc>
                <a:spcPct val="90000"/>
              </a:lnSpc>
            </a:pPr>
            <a:r>
              <a:rPr lang="en-US" altLang="zh-CN" sz="1700">
                <a:latin typeface="Times New Roman" panose="02020603050405020304" pitchFamily="18" charset="0"/>
                <a:ea typeface="宋体" pitchFamily="2" charset="-122"/>
              </a:rPr>
              <a:t>--- </a:t>
            </a:r>
            <a:r>
              <a:rPr lang="zh-CN" altLang="en-US" sz="1400" dirty="0">
                <a:latin typeface="Times New Roman" panose="02020603050405020304" pitchFamily="18" charset="0"/>
                <a:ea typeface="宋体" pitchFamily="2" charset="-122"/>
              </a:rPr>
              <a:t>邓凯达</a:t>
            </a:r>
            <a:endParaRPr lang="zh-CN" altLang="en-US" sz="1400" dirty="0">
              <a:latin typeface="Times New Roman" panose="02020603050405020304" pitchFamily="18" charset="0"/>
              <a:ea typeface="宋体" pitchFamily="2" charset="-122"/>
            </a:endParaRPr>
          </a:p>
          <a:p>
            <a:pPr marL="342900" indent="-342900">
              <a:lnSpc>
                <a:spcPct val="90000"/>
              </a:lnSpc>
            </a:pPr>
            <a:r>
              <a:rPr lang="zh-CN" altLang="en-US" sz="1400" dirty="0">
                <a:latin typeface="Times New Roman" panose="02020603050405020304" pitchFamily="18" charset="0"/>
                <a:ea typeface="宋体" pitchFamily="2" charset="-122"/>
              </a:rPr>
              <a:t>伊士曼科达  总裁兼</a:t>
            </a:r>
            <a:r>
              <a:rPr lang="en-US" altLang="zh-CN" sz="1400">
                <a:latin typeface="Times New Roman" panose="02020603050405020304" pitchFamily="18" charset="0"/>
                <a:ea typeface="宋体" pitchFamily="2" charset="-122"/>
              </a:rPr>
              <a:t>CEO</a:t>
            </a:r>
            <a:endParaRPr lang="en-US" altLang="zh-CN" sz="1400">
              <a:latin typeface="Times New Roman" panose="02020603050405020304" pitchFamily="18" charset="0"/>
              <a:ea typeface="宋体" pitchFamily="2" charset="-122"/>
            </a:endParaRPr>
          </a:p>
        </p:txBody>
      </p:sp>
      <p:sp>
        <p:nvSpPr>
          <p:cNvPr id="428038" name="Rectangle 13"/>
          <p:cNvSpPr/>
          <p:nvPr/>
        </p:nvSpPr>
        <p:spPr>
          <a:xfrm>
            <a:off x="571500" y="3214688"/>
            <a:ext cx="5762625" cy="102235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marL="457200" indent="-457200">
              <a:buNone/>
            </a:pPr>
            <a:r>
              <a:rPr lang="zh-CN" altLang="en-US" sz="1600" dirty="0">
                <a:latin typeface="Times New Roman" panose="02020603050405020304" pitchFamily="18" charset="0"/>
                <a:ea typeface="宋体" pitchFamily="2" charset="-122"/>
              </a:rPr>
              <a:t>伊梅尔特</a:t>
            </a:r>
            <a:endParaRPr lang="zh-CN" altLang="en-US" sz="1600" dirty="0">
              <a:latin typeface="Times New Roman" panose="02020603050405020304" pitchFamily="18" charset="0"/>
              <a:ea typeface="宋体" pitchFamily="2" charset="-122"/>
            </a:endParaRPr>
          </a:p>
          <a:p>
            <a:pPr marL="457200" indent="-457200">
              <a:buNone/>
            </a:pPr>
            <a:r>
              <a:rPr lang="zh-CN" altLang="en-US" sz="1600" dirty="0">
                <a:latin typeface="Times New Roman" panose="02020603050405020304" pitchFamily="18" charset="0"/>
                <a:ea typeface="宋体" pitchFamily="2" charset="-122"/>
              </a:rPr>
              <a:t>授权而不被架空的法宝之：</a:t>
            </a:r>
            <a:endParaRPr lang="zh-CN" altLang="en-US" sz="1600" dirty="0">
              <a:latin typeface="Times New Roman" panose="02020603050405020304" pitchFamily="18" charset="0"/>
              <a:ea typeface="宋体" pitchFamily="2" charset="-122"/>
            </a:endParaRPr>
          </a:p>
          <a:p>
            <a:pPr marL="457200" indent="-457200">
              <a:buAutoNum type="arabicPeriod"/>
            </a:pPr>
            <a:r>
              <a:rPr lang="zh-CN" altLang="en-US" sz="1600" dirty="0">
                <a:solidFill>
                  <a:schemeClr val="tx2"/>
                </a:solidFill>
                <a:latin typeface="Times New Roman" panose="02020603050405020304" pitchFamily="18" charset="0"/>
                <a:ea typeface="宋体" pitchFamily="2" charset="-122"/>
              </a:rPr>
              <a:t>选人</a:t>
            </a:r>
            <a:endParaRPr lang="zh-CN" altLang="en-US" sz="1600" dirty="0">
              <a:solidFill>
                <a:schemeClr val="tx2"/>
              </a:solidFill>
              <a:latin typeface="Times New Roman" panose="02020603050405020304" pitchFamily="18" charset="0"/>
              <a:ea typeface="宋体" pitchFamily="2" charset="-122"/>
            </a:endParaRPr>
          </a:p>
          <a:p>
            <a:pPr marL="457200" indent="-457200">
              <a:buAutoNum type="arabicPeriod"/>
            </a:pPr>
            <a:r>
              <a:rPr lang="zh-CN" altLang="en-US" sz="1600" dirty="0">
                <a:solidFill>
                  <a:schemeClr val="tx2"/>
                </a:solidFill>
                <a:latin typeface="Times New Roman" panose="02020603050405020304" pitchFamily="18" charset="0"/>
                <a:ea typeface="宋体" pitchFamily="2" charset="-122"/>
              </a:rPr>
              <a:t>一旦发现隐瞒欺骗，立即开除</a:t>
            </a:r>
            <a:endParaRPr lang="zh-CN" altLang="en-US" sz="1600" dirty="0">
              <a:solidFill>
                <a:schemeClr val="tx2"/>
              </a:solidFill>
              <a:latin typeface="Times New Roman" panose="02020603050405020304" pitchFamily="18" charset="0"/>
              <a:ea typeface="宋体" pitchFamily="2" charset="-122"/>
            </a:endParaRPr>
          </a:p>
        </p:txBody>
      </p:sp>
      <p:sp>
        <p:nvSpPr>
          <p:cNvPr id="428039" name="Rectangle 16"/>
          <p:cNvSpPr/>
          <p:nvPr/>
        </p:nvSpPr>
        <p:spPr>
          <a:xfrm>
            <a:off x="6305550" y="4000500"/>
            <a:ext cx="2082800" cy="1285875"/>
          </a:xfrm>
          <a:prstGeom prst="rect">
            <a:avLst/>
          </a:prstGeom>
          <a:solidFill>
            <a:schemeClr val="bg1"/>
          </a:solidFill>
          <a:ln w="9525" cap="flat" cmpd="sng">
            <a:solidFill>
              <a:schemeClr val="tx2"/>
            </a:solidFill>
            <a:prstDash val="solid"/>
            <a:miter/>
            <a:headEnd type="none" w="med" len="med"/>
            <a:tailEnd type="none" w="med" len="med"/>
          </a:ln>
        </p:spPr>
        <p:txBody>
          <a:bodyPr wrap="none" anchor="ctr" anchorCtr="0"/>
          <a:p>
            <a:r>
              <a:rPr lang="en-US" altLang="zh-CN" sz="1400" b="1">
                <a:latin typeface="Times New Roman" panose="02020603050405020304" pitchFamily="18" charset="0"/>
                <a:ea typeface="宋体" pitchFamily="2" charset="-122"/>
              </a:rPr>
              <a:t>CEO</a:t>
            </a:r>
            <a:r>
              <a:rPr lang="zh-CN" altLang="en-US" sz="1400" b="1" dirty="0">
                <a:latin typeface="Times New Roman" panose="02020603050405020304" pitchFamily="18" charset="0"/>
                <a:ea typeface="宋体" pitchFamily="2" charset="-122"/>
              </a:rPr>
              <a:t>究竟管什么</a:t>
            </a:r>
            <a:r>
              <a:rPr lang="zh-CN" altLang="en-US" sz="1400" dirty="0">
                <a:latin typeface="Times New Roman" panose="02020603050405020304" pitchFamily="18" charset="0"/>
                <a:ea typeface="宋体" pitchFamily="2" charset="-122"/>
              </a:rPr>
              <a:t>？</a:t>
            </a:r>
            <a:endParaRPr lang="zh-CN" altLang="en-US" sz="1400" dirty="0">
              <a:latin typeface="Times New Roman" panose="02020603050405020304" pitchFamily="18" charset="0"/>
              <a:ea typeface="宋体" pitchFamily="2" charset="-122"/>
            </a:endParaRPr>
          </a:p>
          <a:p>
            <a:r>
              <a:rPr lang="zh-CN" altLang="en-US" sz="1600" dirty="0">
                <a:latin typeface="Times New Roman" panose="02020603050405020304" pitchFamily="18" charset="0"/>
                <a:ea typeface="宋体" pitchFamily="2" charset="-122"/>
              </a:rPr>
              <a:t>人的选择</a:t>
            </a:r>
            <a:endParaRPr lang="zh-CN" altLang="en-US" sz="1600" dirty="0">
              <a:latin typeface="Times New Roman" panose="02020603050405020304" pitchFamily="18" charset="0"/>
              <a:ea typeface="宋体" pitchFamily="2" charset="-122"/>
            </a:endParaRPr>
          </a:p>
          <a:p>
            <a:r>
              <a:rPr lang="zh-CN" altLang="en-US" sz="1600" dirty="0">
                <a:latin typeface="Times New Roman" panose="02020603050405020304" pitchFamily="18" charset="0"/>
                <a:ea typeface="宋体" pitchFamily="2" charset="-122"/>
              </a:rPr>
              <a:t>人的评价</a:t>
            </a:r>
            <a:endParaRPr lang="zh-CN" altLang="en-US" sz="1600" dirty="0">
              <a:latin typeface="Times New Roman" panose="02020603050405020304" pitchFamily="18" charset="0"/>
              <a:ea typeface="宋体" pitchFamily="2" charset="-122"/>
            </a:endParaRPr>
          </a:p>
          <a:p>
            <a:r>
              <a:rPr lang="zh-CN" altLang="en-US" sz="1600" dirty="0">
                <a:latin typeface="Times New Roman" panose="02020603050405020304" pitchFamily="18" charset="0"/>
                <a:ea typeface="宋体" pitchFamily="2" charset="-122"/>
              </a:rPr>
              <a:t>文化的传递</a:t>
            </a:r>
            <a:endParaRPr lang="zh-CN" altLang="en-US" sz="1600" dirty="0">
              <a:latin typeface="Times New Roman" panose="02020603050405020304" pitchFamily="18" charset="0"/>
              <a:ea typeface="宋体" pitchFamily="2" charset="-122"/>
            </a:endParaRPr>
          </a:p>
          <a:p>
            <a:r>
              <a:rPr lang="zh-CN" altLang="en-US" sz="1600" dirty="0">
                <a:latin typeface="Times New Roman" panose="02020603050405020304" pitchFamily="18" charset="0"/>
                <a:ea typeface="宋体" pitchFamily="2" charset="-122"/>
              </a:rPr>
              <a:t>大宗并购</a:t>
            </a:r>
            <a:endParaRPr lang="zh-CN" altLang="en-US" sz="1600" dirty="0">
              <a:latin typeface="Times New Roman" panose="02020603050405020304" pitchFamily="18" charset="0"/>
              <a:ea typeface="宋体" pitchFamily="2" charset="-122"/>
            </a:endParaRPr>
          </a:p>
        </p:txBody>
      </p:sp>
      <p:pic>
        <p:nvPicPr>
          <p:cNvPr id="428040" name="Picture 17" descr="韦尔奇A"/>
          <p:cNvPicPr>
            <a:picLocks noChangeAspect="1"/>
          </p:cNvPicPr>
          <p:nvPr/>
        </p:nvPicPr>
        <p:blipFill>
          <a:blip r:embed="rId1"/>
          <a:stretch>
            <a:fillRect/>
          </a:stretch>
        </p:blipFill>
        <p:spPr>
          <a:xfrm>
            <a:off x="6305550" y="2714625"/>
            <a:ext cx="2082800" cy="1295400"/>
          </a:xfrm>
          <a:prstGeom prst="rect">
            <a:avLst/>
          </a:prstGeom>
          <a:noFill/>
          <a:ln w="9525">
            <a:noFill/>
          </a:ln>
        </p:spPr>
      </p:pic>
      <p:sp>
        <p:nvSpPr>
          <p:cNvPr id="428041" name="Rectangle 18"/>
          <p:cNvSpPr/>
          <p:nvPr/>
        </p:nvSpPr>
        <p:spPr>
          <a:xfrm>
            <a:off x="6305550" y="1857375"/>
            <a:ext cx="2082800" cy="838200"/>
          </a:xfrm>
          <a:prstGeom prst="rect">
            <a:avLst/>
          </a:prstGeom>
          <a:solidFill>
            <a:schemeClr val="bg1"/>
          </a:solidFill>
          <a:ln w="9525" cap="flat" cmpd="sng">
            <a:solidFill>
              <a:schemeClr val="tx2"/>
            </a:solidFill>
            <a:prstDash val="solid"/>
            <a:miter/>
            <a:headEnd type="none" w="med" len="med"/>
            <a:tailEnd type="none" w="med" len="med"/>
          </a:ln>
        </p:spPr>
        <p:txBody>
          <a:bodyPr wrap="none" anchor="ctr" anchorCtr="0"/>
          <a:p>
            <a:r>
              <a:rPr lang="zh-CN" altLang="en-US" sz="1600" dirty="0">
                <a:latin typeface="Times New Roman" panose="02020603050405020304" pitchFamily="18" charset="0"/>
                <a:ea typeface="宋体" pitchFamily="2" charset="-122"/>
              </a:rPr>
              <a:t>管理很简单：</a:t>
            </a:r>
            <a:endParaRPr lang="zh-CN" altLang="en-US" sz="1600" dirty="0">
              <a:latin typeface="Times New Roman" panose="02020603050405020304" pitchFamily="18" charset="0"/>
              <a:ea typeface="宋体" pitchFamily="2" charset="-122"/>
            </a:endParaRPr>
          </a:p>
          <a:p>
            <a:r>
              <a:rPr lang="zh-CN" altLang="en-US" sz="1600" dirty="0">
                <a:latin typeface="Times New Roman" panose="02020603050405020304" pitchFamily="18" charset="0"/>
                <a:ea typeface="宋体" pitchFamily="2" charset="-122"/>
              </a:rPr>
              <a:t>就是将正确的人</a:t>
            </a:r>
            <a:endParaRPr lang="zh-CN" altLang="en-US" sz="1600" dirty="0">
              <a:latin typeface="Times New Roman" panose="02020603050405020304" pitchFamily="18" charset="0"/>
              <a:ea typeface="宋体" pitchFamily="2" charset="-122"/>
            </a:endParaRPr>
          </a:p>
          <a:p>
            <a:r>
              <a:rPr lang="zh-CN" altLang="en-US" sz="1600" dirty="0">
                <a:latin typeface="Times New Roman" panose="02020603050405020304" pitchFamily="18" charset="0"/>
                <a:ea typeface="宋体" pitchFamily="2" charset="-122"/>
              </a:rPr>
              <a:t>放在正确的地方</a:t>
            </a:r>
            <a:endParaRPr lang="zh-CN" altLang="en-US" sz="1600" dirty="0">
              <a:latin typeface="Times New Roman" panose="02020603050405020304" pitchFamily="18" charset="0"/>
              <a:ea typeface="宋体" pitchFamily="2" charset="-122"/>
            </a:endParaRPr>
          </a:p>
        </p:txBody>
      </p:sp>
      <p:sp>
        <p:nvSpPr>
          <p:cNvPr id="428042" name="Rectangle 20"/>
          <p:cNvSpPr/>
          <p:nvPr/>
        </p:nvSpPr>
        <p:spPr>
          <a:xfrm>
            <a:off x="6300788" y="1033463"/>
            <a:ext cx="2087562" cy="823912"/>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r>
              <a:rPr lang="zh-CN" altLang="en-US" sz="1200" dirty="0">
                <a:latin typeface="Arial" panose="020B0604020202020204" pitchFamily="34" charset="0"/>
                <a:ea typeface="宋体" pitchFamily="2" charset="-122"/>
              </a:rPr>
              <a:t>我最大的成就就是发现人才，</a:t>
            </a:r>
            <a:endParaRPr lang="zh-CN" altLang="en-US" sz="1200" dirty="0">
              <a:latin typeface="Arial" panose="020B0604020202020204" pitchFamily="34" charset="0"/>
              <a:ea typeface="宋体" pitchFamily="2" charset="-122"/>
            </a:endParaRPr>
          </a:p>
          <a:p>
            <a:r>
              <a:rPr lang="zh-CN" altLang="en-US" sz="1200" dirty="0">
                <a:latin typeface="Arial" panose="020B0604020202020204" pitchFamily="34" charset="0"/>
                <a:ea typeface="宋体" pitchFamily="2" charset="-122"/>
              </a:rPr>
              <a:t>发现一大批人才。他们比绝</a:t>
            </a:r>
            <a:endParaRPr lang="zh-CN" altLang="en-US" sz="1200" dirty="0">
              <a:latin typeface="Arial" panose="020B0604020202020204" pitchFamily="34" charset="0"/>
              <a:ea typeface="宋体" pitchFamily="2" charset="-122"/>
            </a:endParaRPr>
          </a:p>
          <a:p>
            <a:r>
              <a:rPr lang="zh-CN" altLang="en-US" sz="1200" dirty="0">
                <a:latin typeface="Arial" panose="020B0604020202020204" pitchFamily="34" charset="0"/>
                <a:ea typeface="宋体" pitchFamily="2" charset="-122"/>
              </a:rPr>
              <a:t>大多数的</a:t>
            </a:r>
            <a:r>
              <a:rPr lang="en-US" altLang="zh-CN" sz="1200">
                <a:latin typeface="Arial" panose="020B0604020202020204" pitchFamily="34" charset="0"/>
                <a:ea typeface="宋体" pitchFamily="2" charset="-122"/>
              </a:rPr>
              <a:t>CEO</a:t>
            </a:r>
            <a:r>
              <a:rPr lang="zh-CN" altLang="en-US" sz="1200" dirty="0">
                <a:latin typeface="Arial" panose="020B0604020202020204" pitchFamily="34" charset="0"/>
                <a:ea typeface="宋体" pitchFamily="2" charset="-122"/>
              </a:rPr>
              <a:t>还要优秀。                            </a:t>
            </a:r>
            <a:endParaRPr lang="zh-CN" altLang="en-US" sz="1200" dirty="0">
              <a:latin typeface="Arial" panose="020B0604020202020204" pitchFamily="34" charset="0"/>
              <a:ea typeface="宋体" pitchFamily="2" charset="-122"/>
            </a:endParaRPr>
          </a:p>
        </p:txBody>
      </p:sp>
      <p:sp>
        <p:nvSpPr>
          <p:cNvPr id="428043" name="Rectangle 21"/>
          <p:cNvSpPr/>
          <p:nvPr/>
        </p:nvSpPr>
        <p:spPr>
          <a:xfrm>
            <a:off x="571500" y="4256088"/>
            <a:ext cx="5734050" cy="1030287"/>
          </a:xfrm>
          <a:prstGeom prst="rect">
            <a:avLst/>
          </a:prstGeom>
          <a:solidFill>
            <a:schemeClr val="bg1"/>
          </a:solidFill>
          <a:ln w="9525" cap="flat" cmpd="sng">
            <a:solidFill>
              <a:schemeClr val="tx2"/>
            </a:solidFill>
            <a:prstDash val="solid"/>
            <a:miter/>
            <a:headEnd type="none" w="med" len="med"/>
            <a:tailEnd type="none" w="med" len="med"/>
          </a:ln>
        </p:spPr>
        <p:txBody>
          <a:bodyPr wrap="none" anchor="ctr" anchorCtr="0"/>
          <a:p>
            <a:pPr marL="457200" indent="-457200"/>
            <a:r>
              <a:rPr lang="en-US" altLang="zh-CN" sz="1600">
                <a:solidFill>
                  <a:schemeClr val="tx2"/>
                </a:solidFill>
                <a:latin typeface="Times New Roman" panose="02020603050405020304" pitchFamily="18" charset="0"/>
                <a:ea typeface="宋体" pitchFamily="2" charset="-122"/>
              </a:rPr>
              <a:t>Moss </a:t>
            </a:r>
            <a:r>
              <a:rPr lang="en-US" altLang="zh-CN" sz="1600" err="1">
                <a:solidFill>
                  <a:schemeClr val="tx2"/>
                </a:solidFill>
                <a:latin typeface="Times New Roman" panose="02020603050405020304" pitchFamily="18" charset="0"/>
                <a:ea typeface="宋体" pitchFamily="2" charset="-122"/>
              </a:rPr>
              <a:t>Kanter</a:t>
            </a:r>
            <a:r>
              <a:rPr lang="zh-CN" altLang="en-US" sz="1600" dirty="0">
                <a:solidFill>
                  <a:schemeClr val="tx2"/>
                </a:solidFill>
                <a:latin typeface="Times New Roman" panose="02020603050405020304" pitchFamily="18" charset="0"/>
                <a:ea typeface="宋体" pitchFamily="2" charset="-122"/>
              </a:rPr>
              <a:t>（哈佛商学院教授）</a:t>
            </a:r>
            <a:endParaRPr lang="zh-CN" altLang="en-US" sz="1600" dirty="0">
              <a:solidFill>
                <a:schemeClr val="tx2"/>
              </a:solidFill>
              <a:latin typeface="Times New Roman" panose="02020603050405020304" pitchFamily="18" charset="0"/>
              <a:ea typeface="宋体" pitchFamily="2" charset="-122"/>
            </a:endParaRPr>
          </a:p>
          <a:p>
            <a:pPr marL="457200" indent="-457200"/>
            <a:r>
              <a:rPr lang="zh-CN" altLang="en-US" sz="1600" dirty="0">
                <a:solidFill>
                  <a:schemeClr val="tx2"/>
                </a:solidFill>
                <a:latin typeface="Times New Roman" panose="02020603050405020304" pitchFamily="18" charset="0"/>
                <a:ea typeface="宋体" pitchFamily="2" charset="-122"/>
              </a:rPr>
              <a:t>哈佛</a:t>
            </a:r>
            <a:r>
              <a:rPr lang="en-US" altLang="zh-CN" sz="1600">
                <a:solidFill>
                  <a:schemeClr val="tx2"/>
                </a:solidFill>
                <a:latin typeface="Times New Roman" panose="02020603050405020304" pitchFamily="18" charset="0"/>
                <a:ea typeface="宋体" pitchFamily="2" charset="-122"/>
              </a:rPr>
              <a:t>MBA</a:t>
            </a:r>
            <a:r>
              <a:rPr lang="zh-CN" altLang="en-US" sz="1600" dirty="0">
                <a:solidFill>
                  <a:schemeClr val="tx2"/>
                </a:solidFill>
                <a:latin typeface="Times New Roman" panose="02020603050405020304" pitchFamily="18" charset="0"/>
                <a:ea typeface="宋体" pitchFamily="2" charset="-122"/>
              </a:rPr>
              <a:t>毕业生常谈到，若重读</a:t>
            </a:r>
            <a:r>
              <a:rPr lang="en-US" altLang="zh-CN" sz="1600">
                <a:solidFill>
                  <a:schemeClr val="tx2"/>
                </a:solidFill>
                <a:latin typeface="Times New Roman" panose="02020603050405020304" pitchFamily="18" charset="0"/>
                <a:ea typeface="宋体" pitchFamily="2" charset="-122"/>
              </a:rPr>
              <a:t>MBA</a:t>
            </a:r>
            <a:r>
              <a:rPr lang="zh-CN" altLang="en-US" sz="1600" dirty="0">
                <a:solidFill>
                  <a:schemeClr val="tx2"/>
                </a:solidFill>
                <a:latin typeface="Times New Roman" panose="02020603050405020304" pitchFamily="18" charset="0"/>
                <a:ea typeface="宋体" pitchFamily="2" charset="-122"/>
              </a:rPr>
              <a:t>，他们会少选几门金</a:t>
            </a:r>
            <a:endParaRPr lang="zh-CN" altLang="en-US" sz="1600" dirty="0">
              <a:solidFill>
                <a:schemeClr val="tx2"/>
              </a:solidFill>
              <a:latin typeface="Times New Roman" panose="02020603050405020304" pitchFamily="18" charset="0"/>
              <a:ea typeface="宋体" pitchFamily="2" charset="-122"/>
            </a:endParaRPr>
          </a:p>
          <a:p>
            <a:pPr marL="457200" indent="-457200"/>
            <a:r>
              <a:rPr lang="zh-CN" altLang="en-US" sz="1600" dirty="0">
                <a:solidFill>
                  <a:schemeClr val="tx2"/>
                </a:solidFill>
                <a:latin typeface="Times New Roman" panose="02020603050405020304" pitchFamily="18" charset="0"/>
                <a:ea typeface="宋体" pitchFamily="2" charset="-122"/>
              </a:rPr>
              <a:t>融课程，多选些和人相关的课程</a:t>
            </a:r>
            <a:endParaRPr lang="zh-CN" altLang="en-US" sz="1600" dirty="0">
              <a:solidFill>
                <a:schemeClr val="tx2"/>
              </a:solidFill>
              <a:latin typeface="Times New Roman" panose="02020603050405020304" pitchFamily="18" charset="0"/>
              <a:ea typeface="宋体" pitchFamily="2" charset="-122"/>
            </a:endParaRPr>
          </a:p>
        </p:txBody>
      </p:sp>
      <p:sp>
        <p:nvSpPr>
          <p:cNvPr id="428044" name="Rectangle 21"/>
          <p:cNvSpPr/>
          <p:nvPr/>
        </p:nvSpPr>
        <p:spPr>
          <a:xfrm>
            <a:off x="571500" y="5286375"/>
            <a:ext cx="7786688" cy="815975"/>
          </a:xfrm>
          <a:prstGeom prst="rect">
            <a:avLst/>
          </a:prstGeom>
          <a:solidFill>
            <a:schemeClr val="bg1"/>
          </a:solidFill>
          <a:ln w="9525" cap="flat" cmpd="sng">
            <a:solidFill>
              <a:schemeClr val="tx2"/>
            </a:solidFill>
            <a:prstDash val="solid"/>
            <a:miter/>
            <a:headEnd type="none" w="med" len="med"/>
            <a:tailEnd type="none" w="med" len="med"/>
          </a:ln>
        </p:spPr>
        <p:txBody>
          <a:bodyPr wrap="none" anchor="ctr" anchorCtr="0"/>
          <a:p>
            <a:pPr marL="457200" indent="-457200"/>
            <a:r>
              <a:rPr lang="zh-CN" altLang="en-US" sz="1400" dirty="0">
                <a:latin typeface="Arial" panose="020B0604020202020204" pitchFamily="34" charset="0"/>
                <a:ea typeface="宋体" pitchFamily="2" charset="-122"/>
              </a:rPr>
              <a:t>克山县农村信用社尹洪元侵占贷款案中，尹洪元</a:t>
            </a:r>
            <a:r>
              <a:rPr lang="en-US" altLang="zh-CN" sz="1400">
                <a:latin typeface="Arial" panose="020B0604020202020204" pitchFamily="34" charset="0"/>
                <a:ea typeface="宋体" pitchFamily="2" charset="-122"/>
              </a:rPr>
              <a:t>2000</a:t>
            </a:r>
            <a:r>
              <a:rPr lang="zh-CN" altLang="en-US" sz="1400" dirty="0">
                <a:latin typeface="Arial" panose="020B0604020202020204" pitchFamily="34" charset="0"/>
                <a:ea typeface="宋体" pitchFamily="2" charset="-122"/>
              </a:rPr>
              <a:t>年</a:t>
            </a:r>
            <a:r>
              <a:rPr lang="en-US" altLang="zh-CN" sz="1400">
                <a:latin typeface="Arial" panose="020B0604020202020204" pitchFamily="34" charset="0"/>
                <a:ea typeface="宋体" pitchFamily="2" charset="-122"/>
              </a:rPr>
              <a:t>1</a:t>
            </a:r>
            <a:r>
              <a:rPr lang="zh-CN" altLang="en-US" sz="1400" dirty="0">
                <a:latin typeface="Arial" panose="020B0604020202020204" pitchFamily="34" charset="0"/>
                <a:ea typeface="宋体" pitchFamily="2" charset="-122"/>
              </a:rPr>
              <a:t>月到河南信用社任副主任主持工作，</a:t>
            </a:r>
            <a:endParaRPr lang="zh-CN" altLang="en-US" sz="1400" dirty="0">
              <a:latin typeface="Arial" panose="020B0604020202020204" pitchFamily="34" charset="0"/>
              <a:ea typeface="宋体" pitchFamily="2" charset="-122"/>
            </a:endParaRPr>
          </a:p>
          <a:p>
            <a:pPr marL="457200" indent="-457200"/>
            <a:r>
              <a:rPr lang="zh-CN" altLang="en-US" sz="1400" dirty="0">
                <a:latin typeface="Arial" panose="020B0604020202020204" pitchFamily="34" charset="0"/>
                <a:ea typeface="宋体" pitchFamily="2" charset="-122"/>
              </a:rPr>
              <a:t>县联社没有任命文件，</a:t>
            </a:r>
            <a:r>
              <a:rPr lang="en-US" altLang="zh-CN" sz="1400">
                <a:latin typeface="Arial" panose="020B0604020202020204" pitchFamily="34" charset="0"/>
                <a:ea typeface="宋体" pitchFamily="2" charset="-122"/>
              </a:rPr>
              <a:t>2004</a:t>
            </a:r>
            <a:r>
              <a:rPr lang="zh-CN" altLang="en-US" sz="1400" dirty="0">
                <a:latin typeface="Arial" panose="020B0604020202020204" pitchFamily="34" charset="0"/>
                <a:ea typeface="宋体" pitchFamily="2" charset="-122"/>
              </a:rPr>
              <a:t>年</a:t>
            </a:r>
            <a:r>
              <a:rPr lang="en-US" altLang="zh-CN" sz="1400">
                <a:latin typeface="Arial" panose="020B0604020202020204" pitchFamily="34" charset="0"/>
                <a:ea typeface="宋体" pitchFamily="2" charset="-122"/>
              </a:rPr>
              <a:t>6</a:t>
            </a:r>
            <a:r>
              <a:rPr lang="zh-CN" altLang="en-US" sz="1400" dirty="0">
                <a:latin typeface="Arial" panose="020B0604020202020204" pitchFamily="34" charset="0"/>
                <a:ea typeface="宋体" pitchFamily="2" charset="-122"/>
              </a:rPr>
              <a:t>月县联社才向齐齐哈尔银监分局克山监管办事处呈报了关于</a:t>
            </a:r>
            <a:endParaRPr lang="zh-CN" altLang="en-US" sz="1400" dirty="0">
              <a:latin typeface="Arial" panose="020B0604020202020204" pitchFamily="34" charset="0"/>
              <a:ea typeface="宋体" pitchFamily="2" charset="-122"/>
            </a:endParaRPr>
          </a:p>
          <a:p>
            <a:pPr marL="457200" indent="-457200"/>
            <a:r>
              <a:rPr lang="zh-CN" altLang="en-US" sz="1400" dirty="0">
                <a:latin typeface="Arial" panose="020B0604020202020204" pitchFamily="34" charset="0"/>
                <a:ea typeface="宋体" pitchFamily="2" charset="-122"/>
              </a:rPr>
              <a:t>尹洪元拟任河南信用社副主任的请示，之后一直没有下发正式文件。</a:t>
            </a:r>
            <a:endParaRPr lang="zh-CN" altLang="en-US" sz="1600" dirty="0">
              <a:solidFill>
                <a:schemeClr val="tx2"/>
              </a:solidFill>
              <a:latin typeface="Times New Roman" panose="02020603050405020304" pitchFamily="18" charset="0"/>
              <a:ea typeface="宋体" pitchFamily="2" charset="-122"/>
            </a:endParaRPr>
          </a:p>
        </p:txBody>
      </p:sp>
      <p:sp>
        <p:nvSpPr>
          <p:cNvPr id="428045" name="矩形 17"/>
          <p:cNvSpPr/>
          <p:nvPr/>
        </p:nvSpPr>
        <p:spPr>
          <a:xfrm>
            <a:off x="3071813" y="1857375"/>
            <a:ext cx="3214687" cy="1384300"/>
          </a:xfrm>
          <a:prstGeom prst="rect">
            <a:avLst/>
          </a:prstGeom>
          <a:noFill/>
          <a:ln w="9525" cap="flat" cmpd="sng">
            <a:solidFill>
              <a:schemeClr val="bg2"/>
            </a:solidFill>
            <a:prstDash val="solid"/>
            <a:miter/>
            <a:headEnd type="none" w="med" len="med"/>
            <a:tailEnd type="none" w="med" len="med"/>
          </a:ln>
        </p:spPr>
        <p:txBody>
          <a:bodyPr>
            <a:spAutoFit/>
          </a:bodyPr>
          <a:p>
            <a:r>
              <a:rPr lang="zh-CN" altLang="en-US" sz="1400" dirty="0">
                <a:latin typeface="Times New Roman" panose="02020603050405020304" pitchFamily="18" charset="0"/>
                <a:ea typeface="宋体" pitchFamily="2" charset="-122"/>
              </a:rPr>
              <a:t>成功的管理者都应是伯乐，</a:t>
            </a:r>
            <a:endParaRPr lang="zh-CN" altLang="en-US" sz="1400" dirty="0">
              <a:latin typeface="Times New Roman" panose="02020603050405020304" pitchFamily="18" charset="0"/>
              <a:ea typeface="宋体" pitchFamily="2" charset="-122"/>
            </a:endParaRPr>
          </a:p>
          <a:p>
            <a:r>
              <a:rPr lang="zh-CN" altLang="en-US" sz="1400" dirty="0">
                <a:latin typeface="Times New Roman" panose="02020603050405020304" pitchFamily="18" charset="0"/>
                <a:ea typeface="宋体" pitchFamily="2" charset="-122"/>
              </a:rPr>
              <a:t>伯乐的责任在甄选、延揽比他更聪明的人才，但绝对不能挑选名气大但自我标榜的企业明星。 </a:t>
            </a:r>
            <a:endParaRPr lang="zh-CN" altLang="en-US" sz="1400" dirty="0">
              <a:latin typeface="Times New Roman" panose="02020603050405020304" pitchFamily="18" charset="0"/>
              <a:ea typeface="宋体" pitchFamily="2" charset="-122"/>
            </a:endParaRPr>
          </a:p>
          <a:p>
            <a:endParaRPr lang="zh-CN" altLang="en-US" sz="1400" dirty="0">
              <a:latin typeface="Times New Roman" panose="02020603050405020304" pitchFamily="18" charset="0"/>
              <a:ea typeface="宋体" pitchFamily="2" charset="-122"/>
            </a:endParaRPr>
          </a:p>
          <a:p>
            <a:r>
              <a:rPr lang="zh-CN" altLang="en-US" sz="1400" dirty="0">
                <a:latin typeface="Times New Roman" panose="02020603050405020304" pitchFamily="18" charset="0"/>
                <a:ea typeface="宋体" pitchFamily="2" charset="-122"/>
              </a:rPr>
              <a:t>                                                   </a:t>
            </a:r>
            <a:r>
              <a:rPr lang="en-US" altLang="zh-CN" sz="1400">
                <a:latin typeface="Times New Roman" panose="02020603050405020304" pitchFamily="18" charset="0"/>
                <a:ea typeface="宋体" pitchFamily="2" charset="-122"/>
              </a:rPr>
              <a:t>-- </a:t>
            </a:r>
            <a:r>
              <a:rPr lang="zh-CN" altLang="en-US" sz="1400" dirty="0">
                <a:latin typeface="Times New Roman" panose="02020603050405020304" pitchFamily="18" charset="0"/>
                <a:ea typeface="宋体" pitchFamily="2" charset="-122"/>
              </a:rPr>
              <a:t>李嘉诚</a:t>
            </a:r>
            <a:endParaRPr lang="zh-CN" altLang="en-US" sz="1400" dirty="0">
              <a:latin typeface="Times New Roman" panose="02020603050405020304" pitchFamily="18" charset="0"/>
              <a:ea typeface="宋体" pitchFamily="2" charset="-122"/>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429059" name="Rectangle 3"/>
          <p:cNvSpPr>
            <a:spLocks noGrp="1"/>
          </p:cNvSpPr>
          <p:nvPr>
            <p:ph type="body" idx="4294967295"/>
          </p:nvPr>
        </p:nvSpPr>
        <p:spPr>
          <a:xfrm>
            <a:off x="381000" y="838200"/>
            <a:ext cx="8229600" cy="460375"/>
          </a:xfrm>
          <a:ln/>
        </p:spPr>
        <p:txBody>
          <a:bodyPr vert="horz" wrap="square" lIns="91440" tIns="45720" rIns="91440" bIns="45720" anchor="t" anchorCtr="0"/>
          <a:p>
            <a:pPr>
              <a:buNone/>
            </a:pPr>
            <a:r>
              <a:rPr lang="zh-CN" altLang="en-US" sz="2400" dirty="0">
                <a:latin typeface="Times New Roman" panose="02020603050405020304" pitchFamily="18" charset="0"/>
              </a:rPr>
              <a:t>人员素质与人力资源政策 </a:t>
            </a:r>
            <a:r>
              <a:rPr lang="en-US" altLang="zh-CN" sz="2400">
                <a:latin typeface="Times New Roman" panose="02020603050405020304" pitchFamily="18" charset="0"/>
              </a:rPr>
              <a:t>– </a:t>
            </a:r>
            <a:r>
              <a:rPr lang="zh-CN" altLang="en-US" sz="2400" dirty="0">
                <a:solidFill>
                  <a:schemeClr val="folHlink"/>
                </a:solidFill>
                <a:latin typeface="Times New Roman" panose="02020603050405020304" pitchFamily="18" charset="0"/>
              </a:rPr>
              <a:t>用人与制度的辩证关系</a:t>
            </a:r>
            <a:endParaRPr lang="zh-CN" altLang="en-US" sz="2400" dirty="0">
              <a:solidFill>
                <a:schemeClr val="folHlink"/>
              </a:solidFill>
              <a:latin typeface="Times New Roman" panose="02020603050405020304" pitchFamily="18" charset="0"/>
            </a:endParaRPr>
          </a:p>
        </p:txBody>
      </p:sp>
      <p:sp>
        <p:nvSpPr>
          <p:cNvPr id="429061" name="Rectangle 14"/>
          <p:cNvSpPr/>
          <p:nvPr/>
        </p:nvSpPr>
        <p:spPr>
          <a:xfrm>
            <a:off x="611188" y="2286000"/>
            <a:ext cx="7345362" cy="1512888"/>
          </a:xfrm>
          <a:prstGeom prst="rect">
            <a:avLst/>
          </a:prstGeom>
          <a:noFill/>
          <a:ln w="57150" cap="flat" cmpd="thinThick">
            <a:solidFill>
              <a:schemeClr val="accent1"/>
            </a:solidFill>
            <a:prstDash val="solid"/>
            <a:miter/>
            <a:headEnd type="none" w="med" len="med"/>
            <a:tailEnd type="none" w="med" len="med"/>
          </a:ln>
        </p:spPr>
        <p:txBody>
          <a:bodyPr/>
          <a:p>
            <a:pPr marL="342900" indent="-342900">
              <a:spcBef>
                <a:spcPct val="20000"/>
              </a:spcBef>
              <a:buClr>
                <a:schemeClr val="accent1"/>
              </a:buClr>
              <a:buSzPct val="65000"/>
              <a:buFont typeface="Wingdings" panose="05000000000000000000" pitchFamily="2" charset="2"/>
            </a:pPr>
            <a:r>
              <a:rPr lang="zh-CN" altLang="en-US" sz="1600" dirty="0">
                <a:latin typeface="宋体" pitchFamily="2" charset="-122"/>
                <a:ea typeface="宋体" pitchFamily="2" charset="-122"/>
              </a:rPr>
              <a:t>人与制度之间的关系：</a:t>
            </a:r>
            <a:endParaRPr lang="zh-CN" altLang="en-US" sz="1600" dirty="0">
              <a:latin typeface="宋体" pitchFamily="2" charset="-122"/>
              <a:ea typeface="宋体" pitchFamily="2" charset="-122"/>
            </a:endParaRPr>
          </a:p>
          <a:p>
            <a:pPr marL="342900" indent="-342900">
              <a:spcBef>
                <a:spcPct val="20000"/>
              </a:spcBef>
              <a:buClr>
                <a:schemeClr val="accent1"/>
              </a:buClr>
              <a:buSzPct val="65000"/>
              <a:buFont typeface="Wingdings" panose="05000000000000000000" pitchFamily="2" charset="2"/>
              <a:buChar char="n"/>
            </a:pPr>
            <a:r>
              <a:rPr lang="zh-CN" altLang="en-US" sz="1600" dirty="0">
                <a:latin typeface="宋体" pitchFamily="2" charset="-122"/>
                <a:ea typeface="宋体" pitchFamily="2" charset="-122"/>
              </a:rPr>
              <a:t>员工素质良好，有信用，有正义感，即使控制措施缺失，企业也能行为规范</a:t>
            </a:r>
            <a:endParaRPr lang="zh-CN" altLang="en-US" sz="1600" dirty="0">
              <a:latin typeface="宋体" pitchFamily="2" charset="-122"/>
              <a:ea typeface="宋体" pitchFamily="2" charset="-122"/>
            </a:endParaRPr>
          </a:p>
          <a:p>
            <a:pPr marL="342900" indent="-342900">
              <a:spcBef>
                <a:spcPct val="20000"/>
              </a:spcBef>
              <a:buClr>
                <a:schemeClr val="accent1"/>
              </a:buClr>
              <a:buSzPct val="65000"/>
              <a:buFont typeface="Wingdings" panose="05000000000000000000" pitchFamily="2" charset="2"/>
              <a:buChar char="n"/>
            </a:pPr>
            <a:r>
              <a:rPr lang="zh-CN" altLang="en-US" sz="1600" dirty="0">
                <a:latin typeface="宋体" pitchFamily="2" charset="-122"/>
                <a:ea typeface="宋体" pitchFamily="2" charset="-122"/>
              </a:rPr>
              <a:t>员工油滑、无原则、无正义感，即使有控制制度，企业也可能蒙受损失</a:t>
            </a:r>
            <a:endParaRPr lang="zh-CN" altLang="en-US" sz="1600" dirty="0">
              <a:latin typeface="宋体" pitchFamily="2" charset="-122"/>
              <a:ea typeface="宋体" pitchFamily="2" charset="-122"/>
            </a:endParaRPr>
          </a:p>
          <a:p>
            <a:pPr marL="342900" indent="-342900">
              <a:spcBef>
                <a:spcPct val="20000"/>
              </a:spcBef>
              <a:buClr>
                <a:schemeClr val="accent1"/>
              </a:buClr>
              <a:buSzPct val="65000"/>
              <a:buFont typeface="Wingdings" panose="05000000000000000000" pitchFamily="2" charset="2"/>
              <a:buChar char="n"/>
            </a:pPr>
            <a:r>
              <a:rPr lang="zh-CN" altLang="en-US" sz="1600" dirty="0">
                <a:latin typeface="宋体" pitchFamily="2" charset="-122"/>
                <a:ea typeface="宋体" pitchFamily="2" charset="-122"/>
              </a:rPr>
              <a:t>如何招人，如何评价，如何训练和育化，是内部控制执行的关键</a:t>
            </a:r>
            <a:endParaRPr lang="zh-CN" altLang="en-US" sz="1600" dirty="0">
              <a:latin typeface="Arial" panose="020B0604020202020204" pitchFamily="34" charset="0"/>
              <a:ea typeface="宋体" pitchFamily="2" charset="-122"/>
            </a:endParaRPr>
          </a:p>
        </p:txBody>
      </p:sp>
      <p:sp>
        <p:nvSpPr>
          <p:cNvPr id="429062" name="Rectangle 15"/>
          <p:cNvSpPr/>
          <p:nvPr/>
        </p:nvSpPr>
        <p:spPr>
          <a:xfrm>
            <a:off x="611188" y="3870325"/>
            <a:ext cx="7346950" cy="1728788"/>
          </a:xfrm>
          <a:prstGeom prst="rect">
            <a:avLst/>
          </a:prstGeom>
          <a:noFill/>
          <a:ln w="57150" cap="flat" cmpd="thinThick">
            <a:solidFill>
              <a:schemeClr val="tx1"/>
            </a:solidFill>
            <a:prstDash val="solid"/>
            <a:miter/>
            <a:headEnd type="none" w="med" len="med"/>
            <a:tailEnd type="none" w="med" len="med"/>
          </a:ln>
        </p:spPr>
        <p:txBody>
          <a:bodyPr wrap="none" anchor="ctr" anchorCtr="0"/>
          <a:p>
            <a:pPr marL="457200" indent="-457200">
              <a:buNone/>
            </a:pPr>
            <a:r>
              <a:rPr lang="zh-CN" altLang="en-US" sz="1600" dirty="0">
                <a:latin typeface="Times New Roman" panose="02020603050405020304" pitchFamily="18" charset="0"/>
                <a:ea typeface="宋体" pitchFamily="2" charset="-122"/>
              </a:rPr>
              <a:t>人与制度关系的哲学：</a:t>
            </a:r>
            <a:endParaRPr lang="zh-CN" altLang="en-US" sz="1600" dirty="0">
              <a:latin typeface="Times New Roman" panose="02020603050405020304" pitchFamily="18" charset="0"/>
              <a:ea typeface="宋体" pitchFamily="2" charset="-122"/>
            </a:endParaRPr>
          </a:p>
          <a:p>
            <a:pPr marL="457200" indent="-457200">
              <a:buAutoNum type="arabicPeriod"/>
            </a:pPr>
            <a:r>
              <a:rPr lang="zh-CN" altLang="en-US" sz="1600" dirty="0">
                <a:latin typeface="Times New Roman" panose="02020603050405020304" pitchFamily="18" charset="0"/>
                <a:ea typeface="宋体" pitchFamily="2" charset="-122"/>
              </a:rPr>
              <a:t>你不能仅靠规则，最重要的是要拥有诚实的、有能力的商业领袖；</a:t>
            </a:r>
            <a:endParaRPr lang="zh-CN" altLang="en-US" sz="1600" dirty="0">
              <a:latin typeface="Times New Roman" panose="02020603050405020304" pitchFamily="18" charset="0"/>
              <a:ea typeface="宋体" pitchFamily="2" charset="-122"/>
            </a:endParaRPr>
          </a:p>
          <a:p>
            <a:pPr marL="457200" indent="-457200">
              <a:buAutoNum type="arabicPeriod"/>
            </a:pPr>
            <a:r>
              <a:rPr lang="zh-CN" altLang="en-US" sz="1600" dirty="0">
                <a:latin typeface="Times New Roman" panose="02020603050405020304" pitchFamily="18" charset="0"/>
                <a:ea typeface="宋体" pitchFamily="2" charset="-122"/>
              </a:rPr>
              <a:t>但要把他们置于一个系统，有足够的检查和平衡，就可以得到最佳结果</a:t>
            </a:r>
            <a:endParaRPr lang="zh-CN" altLang="en-US" sz="1600" dirty="0">
              <a:latin typeface="Times New Roman" panose="02020603050405020304" pitchFamily="18" charset="0"/>
              <a:ea typeface="宋体" pitchFamily="2" charset="-122"/>
            </a:endParaRPr>
          </a:p>
          <a:p>
            <a:pPr marL="457200" indent="-457200">
              <a:buNone/>
            </a:pPr>
            <a:r>
              <a:rPr lang="zh-CN" altLang="en-US" sz="1400" dirty="0">
                <a:latin typeface="Times New Roman" panose="02020603050405020304" pitchFamily="18" charset="0"/>
                <a:ea typeface="宋体" pitchFamily="2" charset="-122"/>
              </a:rPr>
              <a:t>           </a:t>
            </a:r>
            <a:endParaRPr lang="zh-CN" altLang="en-US" sz="1400" dirty="0">
              <a:latin typeface="Times New Roman" panose="02020603050405020304" pitchFamily="18" charset="0"/>
              <a:ea typeface="宋体" pitchFamily="2" charset="-122"/>
            </a:endParaRPr>
          </a:p>
          <a:p>
            <a:pPr marL="457200" indent="-457200">
              <a:buNone/>
            </a:pPr>
            <a:r>
              <a:rPr lang="zh-CN" altLang="en-US" sz="1400" dirty="0">
                <a:latin typeface="Times New Roman" panose="02020603050405020304" pitchFamily="18" charset="0"/>
                <a:ea typeface="宋体" pitchFamily="2" charset="-122"/>
              </a:rPr>
              <a:t>                                                                                       </a:t>
            </a:r>
            <a:r>
              <a:rPr lang="en-US" altLang="zh-CN" sz="1400">
                <a:latin typeface="Times New Roman" panose="02020603050405020304" pitchFamily="18" charset="0"/>
                <a:ea typeface="宋体" pitchFamily="2" charset="-122"/>
              </a:rPr>
              <a:t>-- </a:t>
            </a:r>
            <a:r>
              <a:rPr lang="zh-CN" altLang="en-US" sz="1400" dirty="0">
                <a:latin typeface="Times New Roman" panose="02020603050405020304" pitchFamily="18" charset="0"/>
                <a:ea typeface="宋体" pitchFamily="2" charset="-122"/>
              </a:rPr>
              <a:t>亨利</a:t>
            </a:r>
            <a:r>
              <a:rPr lang="en-US" altLang="zh-CN" sz="1400">
                <a:latin typeface="Times New Roman" panose="02020603050405020304" pitchFamily="18" charset="0"/>
                <a:ea typeface="宋体" pitchFamily="2" charset="-122"/>
              </a:rPr>
              <a:t>-</a:t>
            </a:r>
            <a:r>
              <a:rPr lang="zh-CN" altLang="en-US" sz="1400" dirty="0">
                <a:latin typeface="Times New Roman" panose="02020603050405020304" pitchFamily="18" charset="0"/>
                <a:ea typeface="宋体" pitchFamily="2" charset="-122"/>
              </a:rPr>
              <a:t>保尔森 前高盛</a:t>
            </a:r>
            <a:r>
              <a:rPr lang="en-US" altLang="zh-CN" sz="1400">
                <a:latin typeface="Times New Roman" panose="02020603050405020304" pitchFamily="18" charset="0"/>
                <a:ea typeface="宋体" pitchFamily="2" charset="-122"/>
              </a:rPr>
              <a:t>CEO</a:t>
            </a:r>
            <a:r>
              <a:rPr lang="zh-CN" altLang="en-US" sz="1400" dirty="0">
                <a:latin typeface="Times New Roman" panose="02020603050405020304" pitchFamily="18" charset="0"/>
                <a:ea typeface="宋体" pitchFamily="2" charset="-122"/>
              </a:rPr>
              <a:t>，现美财长</a:t>
            </a:r>
            <a:endParaRPr lang="zh-CN" altLang="en-US" sz="1400" dirty="0">
              <a:latin typeface="Times New Roman" panose="02020603050405020304" pitchFamily="18" charset="0"/>
              <a:ea typeface="宋体" pitchFamily="2" charset="-122"/>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430083" name="Rectangle 3"/>
          <p:cNvSpPr>
            <a:spLocks noGrp="1"/>
          </p:cNvSpPr>
          <p:nvPr>
            <p:ph type="body" idx="4294967295"/>
          </p:nvPr>
        </p:nvSpPr>
        <p:spPr>
          <a:xfrm>
            <a:off x="533400" y="1219200"/>
            <a:ext cx="8164513" cy="841375"/>
          </a:xfrm>
          <a:ln/>
        </p:spPr>
        <p:txBody>
          <a:bodyPr vert="horz" wrap="square" lIns="91440" tIns="45720" rIns="91440" bIns="45720" anchor="t" anchorCtr="0"/>
          <a:p>
            <a:pPr>
              <a:buNone/>
            </a:pPr>
            <a:r>
              <a:rPr lang="zh-CN" altLang="en-US" sz="2400" dirty="0">
                <a:latin typeface="Times New Roman" panose="02020603050405020304" pitchFamily="18" charset="0"/>
              </a:rPr>
              <a:t>人员素质与人力资源政策 </a:t>
            </a:r>
            <a:r>
              <a:rPr lang="en-US" altLang="zh-CN" sz="2400">
                <a:latin typeface="Times New Roman" panose="02020603050405020304" pitchFamily="18" charset="0"/>
              </a:rPr>
              <a:t>– </a:t>
            </a:r>
            <a:r>
              <a:rPr lang="zh-CN" altLang="en-US" sz="2400" dirty="0">
                <a:solidFill>
                  <a:schemeClr val="folHlink"/>
                </a:solidFill>
                <a:latin typeface="Times New Roman" panose="02020603050405020304" pitchFamily="18" charset="0"/>
              </a:rPr>
              <a:t>用人与制度的辩证关系</a:t>
            </a:r>
            <a:endParaRPr lang="zh-CN" altLang="en-US" sz="2400" dirty="0">
              <a:solidFill>
                <a:schemeClr val="folHlink"/>
              </a:solidFill>
              <a:latin typeface="Times New Roman" panose="02020603050405020304" pitchFamily="18" charset="0"/>
            </a:endParaRPr>
          </a:p>
        </p:txBody>
      </p:sp>
      <p:sp>
        <p:nvSpPr>
          <p:cNvPr id="430085" name="Rectangle 5"/>
          <p:cNvSpPr/>
          <p:nvPr/>
        </p:nvSpPr>
        <p:spPr>
          <a:xfrm>
            <a:off x="611188" y="2349500"/>
            <a:ext cx="7921625" cy="1439863"/>
          </a:xfrm>
          <a:prstGeom prst="rect">
            <a:avLst/>
          </a:prstGeom>
          <a:noFill/>
          <a:ln w="12700" cap="flat" cmpd="sng">
            <a:solidFill>
              <a:srgbClr val="FF0000"/>
            </a:solidFill>
            <a:prstDash val="solid"/>
            <a:miter/>
            <a:headEnd type="none" w="med" len="med"/>
            <a:tailEnd type="none" w="med" len="med"/>
          </a:ln>
        </p:spPr>
        <p:txBody>
          <a:bodyPr/>
          <a:p>
            <a:pPr marL="342900" indent="-342900">
              <a:spcBef>
                <a:spcPct val="20000"/>
              </a:spcBef>
              <a:buClr>
                <a:schemeClr val="accent1"/>
              </a:buClr>
              <a:buSzPct val="65000"/>
            </a:pPr>
            <a:r>
              <a:rPr lang="zh-CN" altLang="en-US" dirty="0">
                <a:latin typeface="Arial" panose="020B0604020202020204" pitchFamily="34" charset="0"/>
                <a:ea typeface="宋体" pitchFamily="2" charset="-122"/>
              </a:rPr>
              <a:t>基本规范第十六条</a:t>
            </a:r>
            <a:endParaRPr lang="zh-CN" altLang="en-US" dirty="0">
              <a:latin typeface="Arial" panose="020B0604020202020204" pitchFamily="34" charset="0"/>
              <a:ea typeface="宋体" pitchFamily="2" charset="-122"/>
            </a:endParaRPr>
          </a:p>
          <a:p>
            <a:pPr marL="342900" indent="-342900">
              <a:spcBef>
                <a:spcPct val="20000"/>
              </a:spcBef>
              <a:buClr>
                <a:schemeClr val="accent1"/>
              </a:buClr>
              <a:buSzPct val="65000"/>
              <a:buFont typeface="Wingdings" panose="05000000000000000000" pitchFamily="2" charset="2"/>
              <a:buChar char="n"/>
            </a:pPr>
            <a:r>
              <a:rPr lang="zh-CN" altLang="en-US" dirty="0">
                <a:latin typeface="Arial" panose="020B0604020202020204" pitchFamily="34" charset="0"/>
                <a:ea typeface="宋体" pitchFamily="2" charset="-122"/>
              </a:rPr>
              <a:t> 企业应当制定和实施有利于企业可持续发展的人力资源政策。人力资源政策应当包括下列内容：</a:t>
            </a:r>
            <a:endParaRPr lang="zh-CN" altLang="en-US" dirty="0">
              <a:latin typeface="Arial" panose="020B0604020202020204" pitchFamily="34" charset="0"/>
              <a:ea typeface="宋体" pitchFamily="2" charset="-122"/>
            </a:endParaRPr>
          </a:p>
          <a:p>
            <a:pPr marL="342900" indent="-342900">
              <a:spcBef>
                <a:spcPct val="20000"/>
              </a:spcBef>
              <a:buClr>
                <a:schemeClr val="accent1"/>
              </a:buClr>
              <a:buSzPct val="65000"/>
              <a:buFont typeface="Wingdings" panose="05000000000000000000" pitchFamily="2" charset="2"/>
            </a:pPr>
            <a:r>
              <a:rPr lang="zh-CN" altLang="en-US" dirty="0">
                <a:latin typeface="Arial" panose="020B0604020202020204" pitchFamily="34" charset="0"/>
                <a:ea typeface="宋体" pitchFamily="2" charset="-122"/>
              </a:rPr>
              <a:t>   （三）关键岗位员工的强制休假制度和定期岗位轮换制度。</a:t>
            </a:r>
            <a:br>
              <a:rPr lang="zh-CN" altLang="en-US" dirty="0">
                <a:latin typeface="Arial" panose="020B0604020202020204" pitchFamily="34" charset="0"/>
                <a:ea typeface="宋体" pitchFamily="2" charset="-122"/>
              </a:rPr>
            </a:br>
            <a:r>
              <a:rPr lang="en-US" altLang="zh-CN" dirty="0">
                <a:latin typeface="Arial" panose="020B0604020202020204" pitchFamily="34" charset="0"/>
                <a:ea typeface="宋体" pitchFamily="2" charset="-122"/>
              </a:rPr>
              <a:t>                                               </a:t>
            </a:r>
            <a:endParaRPr lang="en-US" altLang="zh-CN" dirty="0">
              <a:latin typeface="Arial" panose="020B0604020202020204" pitchFamily="34" charset="0"/>
              <a:ea typeface="宋体" pitchFamily="2" charset="-122"/>
            </a:endParaRPr>
          </a:p>
        </p:txBody>
      </p:sp>
      <p:sp>
        <p:nvSpPr>
          <p:cNvPr id="430086" name="Rectangle 7"/>
          <p:cNvSpPr/>
          <p:nvPr/>
        </p:nvSpPr>
        <p:spPr>
          <a:xfrm>
            <a:off x="611188" y="3933825"/>
            <a:ext cx="7921625" cy="1439863"/>
          </a:xfrm>
          <a:prstGeom prst="rect">
            <a:avLst/>
          </a:prstGeom>
          <a:solidFill>
            <a:srgbClr val="F8F8F8"/>
          </a:solidFill>
          <a:ln w="9525" cap="flat" cmpd="sng">
            <a:solidFill>
              <a:schemeClr val="accent1"/>
            </a:solidFill>
            <a:prstDash val="solid"/>
            <a:miter/>
            <a:headEnd type="none" w="med" len="med"/>
            <a:tailEnd type="none" w="med" len="med"/>
          </a:ln>
        </p:spPr>
        <p:txBody>
          <a:bodyPr/>
          <a:p>
            <a:pPr marL="342900" indent="-342900">
              <a:spcBef>
                <a:spcPct val="20000"/>
              </a:spcBef>
              <a:buClr>
                <a:schemeClr val="accent1"/>
              </a:buClr>
              <a:buSzPct val="65000"/>
              <a:buFont typeface="Wingdings" panose="05000000000000000000" pitchFamily="2" charset="2"/>
            </a:pPr>
            <a:r>
              <a:rPr lang="zh-CN" altLang="en-US" dirty="0">
                <a:latin typeface="Arial" panose="020B0604020202020204" pitchFamily="34" charset="0"/>
                <a:ea typeface="宋体" pitchFamily="2" charset="-122"/>
              </a:rPr>
              <a:t>案例</a:t>
            </a:r>
            <a:endParaRPr lang="zh-CN" altLang="en-US" dirty="0">
              <a:latin typeface="Arial" panose="020B0604020202020204" pitchFamily="34" charset="0"/>
              <a:ea typeface="宋体" pitchFamily="2" charset="-122"/>
            </a:endParaRPr>
          </a:p>
          <a:p>
            <a:pPr marL="342900" indent="-342900">
              <a:spcBef>
                <a:spcPct val="20000"/>
              </a:spcBef>
              <a:buClr>
                <a:schemeClr val="accent1"/>
              </a:buClr>
              <a:buSzPct val="65000"/>
              <a:buFont typeface="Wingdings" panose="05000000000000000000" pitchFamily="2" charset="2"/>
              <a:buChar char="n"/>
            </a:pPr>
            <a:r>
              <a:rPr lang="zh-CN" altLang="en-US" dirty="0">
                <a:latin typeface="Times New Roman" panose="02020603050405020304" pitchFamily="18" charset="0"/>
                <a:ea typeface="宋体" pitchFamily="2" charset="-122"/>
              </a:rPr>
              <a:t>大和银行交易员</a:t>
            </a:r>
            <a:r>
              <a:rPr lang="en-US" altLang="zh-CN">
                <a:latin typeface="Times New Roman" panose="02020603050405020304" pitchFamily="18" charset="0"/>
                <a:ea typeface="宋体" pitchFamily="2" charset="-122"/>
              </a:rPr>
              <a:t>10</a:t>
            </a:r>
            <a:r>
              <a:rPr lang="zh-CN" altLang="en-US" dirty="0">
                <a:latin typeface="Times New Roman" panose="02020603050405020304" pitchFamily="18" charset="0"/>
                <a:ea typeface="宋体" pitchFamily="2" charset="-122"/>
              </a:rPr>
              <a:t>多年未休假，造成</a:t>
            </a:r>
            <a:r>
              <a:rPr lang="en-US" altLang="zh-CN">
                <a:latin typeface="Times New Roman" panose="02020603050405020304" pitchFamily="18" charset="0"/>
                <a:ea typeface="宋体" pitchFamily="2" charset="-122"/>
              </a:rPr>
              <a:t>11</a:t>
            </a:r>
            <a:r>
              <a:rPr lang="zh-CN" altLang="en-US" dirty="0">
                <a:latin typeface="Times New Roman" panose="02020603050405020304" pitchFamily="18" charset="0"/>
                <a:ea typeface="宋体" pitchFamily="2" charset="-122"/>
              </a:rPr>
              <a:t>亿美元的损失</a:t>
            </a:r>
            <a:endParaRPr lang="zh-CN" altLang="en-US" dirty="0">
              <a:latin typeface="Times New Roman" panose="02020603050405020304" pitchFamily="18" charset="0"/>
              <a:ea typeface="宋体" pitchFamily="2" charset="-122"/>
            </a:endParaRPr>
          </a:p>
          <a:p>
            <a:pPr marL="342900" indent="-342900">
              <a:spcBef>
                <a:spcPct val="20000"/>
              </a:spcBef>
              <a:buClr>
                <a:schemeClr val="accent1"/>
              </a:buClr>
              <a:buSzPct val="65000"/>
              <a:buFont typeface="Wingdings" panose="05000000000000000000" pitchFamily="2" charset="2"/>
              <a:buChar char="n"/>
            </a:pPr>
            <a:r>
              <a:rPr lang="zh-CN" altLang="en-US" dirty="0">
                <a:latin typeface="Times New Roman" panose="02020603050405020304" pitchFamily="18" charset="0"/>
                <a:ea typeface="宋体" pitchFamily="2" charset="-122"/>
              </a:rPr>
              <a:t>仪征化纤销售部会计</a:t>
            </a:r>
            <a:r>
              <a:rPr lang="en-US" altLang="zh-CN">
                <a:latin typeface="Times New Roman" panose="02020603050405020304" pitchFamily="18" charset="0"/>
                <a:ea typeface="宋体" pitchFamily="2" charset="-122"/>
              </a:rPr>
              <a:t>10</a:t>
            </a:r>
            <a:r>
              <a:rPr lang="zh-CN" altLang="en-US" dirty="0">
                <a:latin typeface="Times New Roman" panose="02020603050405020304" pitchFamily="18" charset="0"/>
                <a:ea typeface="宋体" pitchFamily="2" charset="-122"/>
              </a:rPr>
              <a:t>年未轮岗，</a:t>
            </a:r>
            <a:r>
              <a:rPr lang="en-US" altLang="zh-CN">
                <a:latin typeface="Times New Roman" panose="02020603050405020304" pitchFamily="18" charset="0"/>
                <a:ea typeface="宋体" pitchFamily="2" charset="-122"/>
              </a:rPr>
              <a:t>5</a:t>
            </a:r>
            <a:r>
              <a:rPr lang="zh-CN" altLang="en-US" dirty="0">
                <a:latin typeface="Times New Roman" panose="02020603050405020304" pitchFamily="18" charset="0"/>
                <a:ea typeface="宋体" pitchFamily="2" charset="-122"/>
              </a:rPr>
              <a:t>千万损失</a:t>
            </a:r>
            <a:endParaRPr lang="zh-CN" altLang="en-US" dirty="0">
              <a:latin typeface="Times New Roman" panose="02020603050405020304" pitchFamily="18" charset="0"/>
              <a:ea typeface="宋体" pitchFamily="2" charset="-122"/>
            </a:endParaRPr>
          </a:p>
          <a:p>
            <a:pPr marL="342900" indent="-342900">
              <a:spcBef>
                <a:spcPct val="20000"/>
              </a:spcBef>
              <a:buClr>
                <a:schemeClr val="accent1"/>
              </a:buClr>
              <a:buSzPct val="65000"/>
              <a:buFont typeface="Wingdings" panose="05000000000000000000" pitchFamily="2" charset="2"/>
              <a:buChar char="n"/>
            </a:pPr>
            <a:r>
              <a:rPr lang="zh-CN" altLang="en-US" dirty="0">
                <a:latin typeface="Times New Roman" panose="02020603050405020304" pitchFamily="18" charset="0"/>
                <a:ea typeface="宋体" pitchFamily="2" charset="-122"/>
              </a:rPr>
              <a:t>法国兴业银行交易员科维尔放弃休假加班，造成近</a:t>
            </a:r>
            <a:r>
              <a:rPr lang="en-US" altLang="zh-CN">
                <a:latin typeface="Times New Roman" panose="02020603050405020304" pitchFamily="18" charset="0"/>
                <a:ea typeface="宋体" pitchFamily="2" charset="-122"/>
              </a:rPr>
              <a:t>72</a:t>
            </a:r>
            <a:r>
              <a:rPr lang="zh-CN" altLang="en-US" dirty="0">
                <a:latin typeface="Times New Roman" panose="02020603050405020304" pitchFamily="18" charset="0"/>
                <a:ea typeface="宋体" pitchFamily="2" charset="-122"/>
              </a:rPr>
              <a:t>亿美元损失</a:t>
            </a:r>
            <a:endParaRPr lang="zh-CN" altLang="en-US" dirty="0">
              <a:latin typeface="Times New Roman" panose="02020603050405020304" pitchFamily="18" charset="0"/>
              <a:ea typeface="宋体" pitchFamily="2" charset="-122"/>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431107" name="Rectangle 3"/>
          <p:cNvSpPr>
            <a:spLocks noGrp="1"/>
          </p:cNvSpPr>
          <p:nvPr>
            <p:ph type="body" idx="4294967295"/>
          </p:nvPr>
        </p:nvSpPr>
        <p:spPr>
          <a:xfrm>
            <a:off x="457200" y="1143000"/>
            <a:ext cx="8240713" cy="917575"/>
          </a:xfrm>
          <a:ln/>
        </p:spPr>
        <p:txBody>
          <a:bodyPr vert="horz" wrap="square" lIns="91440" tIns="45720" rIns="91440" bIns="45720" anchor="t" anchorCtr="0"/>
          <a:p>
            <a:pPr>
              <a:buNone/>
            </a:pPr>
            <a:r>
              <a:rPr lang="zh-CN" altLang="en-US" sz="2400" dirty="0">
                <a:latin typeface="Times New Roman" panose="02020603050405020304" pitchFamily="18" charset="0"/>
              </a:rPr>
              <a:t>人员素质与人力资源政策 </a:t>
            </a:r>
            <a:r>
              <a:rPr lang="en-US" altLang="zh-CN" sz="2400">
                <a:latin typeface="Times New Roman" panose="02020603050405020304" pitchFamily="18" charset="0"/>
              </a:rPr>
              <a:t>– </a:t>
            </a:r>
            <a:r>
              <a:rPr lang="zh-CN" altLang="en-US" sz="2400" dirty="0">
                <a:solidFill>
                  <a:schemeClr val="folHlink"/>
                </a:solidFill>
                <a:latin typeface="Times New Roman" panose="02020603050405020304" pitchFamily="18" charset="0"/>
              </a:rPr>
              <a:t>用人与制度的辩证关系</a:t>
            </a:r>
            <a:endParaRPr lang="zh-CN" altLang="en-US" sz="2400" dirty="0">
              <a:solidFill>
                <a:schemeClr val="folHlink"/>
              </a:solidFill>
              <a:latin typeface="Times New Roman" panose="02020603050405020304" pitchFamily="18" charset="0"/>
            </a:endParaRPr>
          </a:p>
        </p:txBody>
      </p:sp>
      <p:sp>
        <p:nvSpPr>
          <p:cNvPr id="431109" name="Rectangle 7"/>
          <p:cNvSpPr/>
          <p:nvPr/>
        </p:nvSpPr>
        <p:spPr>
          <a:xfrm>
            <a:off x="500063" y="2000250"/>
            <a:ext cx="7921625" cy="2214563"/>
          </a:xfrm>
          <a:prstGeom prst="rect">
            <a:avLst/>
          </a:prstGeom>
          <a:solidFill>
            <a:srgbClr val="F8F8F8"/>
          </a:solidFill>
          <a:ln w="9525" cap="flat" cmpd="sng">
            <a:solidFill>
              <a:schemeClr val="accent1"/>
            </a:solidFill>
            <a:prstDash val="solid"/>
            <a:miter/>
            <a:headEnd type="none" w="med" len="med"/>
            <a:tailEnd type="none" w="med" len="med"/>
          </a:ln>
        </p:spPr>
        <p:txBody>
          <a:bodyPr/>
          <a:p>
            <a:pPr marL="342900" indent="-342900">
              <a:spcBef>
                <a:spcPct val="20000"/>
              </a:spcBef>
              <a:buClr>
                <a:schemeClr val="accent1"/>
              </a:buClr>
              <a:buSzPct val="65000"/>
              <a:buFont typeface="Wingdings" panose="05000000000000000000" pitchFamily="2" charset="2"/>
            </a:pPr>
            <a:r>
              <a:rPr lang="zh-CN" altLang="en-US" sz="1600" dirty="0">
                <a:latin typeface="Arial" panose="020B0604020202020204" pitchFamily="34" charset="0"/>
                <a:ea typeface="宋体" pitchFamily="2" charset="-122"/>
              </a:rPr>
              <a:t>案例</a:t>
            </a:r>
            <a:endParaRPr lang="zh-CN" altLang="en-US" sz="1600" dirty="0">
              <a:latin typeface="Arial" panose="020B0604020202020204" pitchFamily="34" charset="0"/>
              <a:ea typeface="宋体" pitchFamily="2" charset="-122"/>
            </a:endParaRPr>
          </a:p>
          <a:p>
            <a:pPr marL="342900" indent="-342900">
              <a:spcBef>
                <a:spcPct val="20000"/>
              </a:spcBef>
              <a:buClr>
                <a:schemeClr val="accent1"/>
              </a:buClr>
              <a:buSzPct val="65000"/>
              <a:buFont typeface="Wingdings" panose="05000000000000000000" pitchFamily="2" charset="2"/>
              <a:buChar char="n"/>
            </a:pPr>
            <a:r>
              <a:rPr lang="zh-CN" altLang="en-US" sz="1600" dirty="0">
                <a:latin typeface="Arial" panose="020B0604020202020204" pitchFamily="34" charset="0"/>
                <a:ea typeface="宋体" pitchFamily="2" charset="-122"/>
              </a:rPr>
              <a:t>从</a:t>
            </a:r>
            <a:r>
              <a:rPr lang="en-US" altLang="zh-CN" sz="1600">
                <a:latin typeface="Arial" panose="020B0604020202020204" pitchFamily="34" charset="0"/>
                <a:ea typeface="宋体" pitchFamily="2" charset="-122"/>
              </a:rPr>
              <a:t>2005</a:t>
            </a:r>
            <a:r>
              <a:rPr lang="zh-CN" altLang="en-US" sz="1600" dirty="0">
                <a:latin typeface="Arial" panose="020B0604020202020204" pitchFamily="34" charset="0"/>
                <a:ea typeface="宋体" pitchFamily="2" charset="-122"/>
              </a:rPr>
              <a:t>年</a:t>
            </a:r>
            <a:r>
              <a:rPr lang="en-US" altLang="zh-CN" sz="1600">
                <a:latin typeface="Arial" panose="020B0604020202020204" pitchFamily="34" charset="0"/>
                <a:ea typeface="宋体" pitchFamily="2" charset="-122"/>
              </a:rPr>
              <a:t>8</a:t>
            </a:r>
            <a:r>
              <a:rPr lang="zh-CN" altLang="en-US" sz="1600" dirty="0">
                <a:latin typeface="Arial" panose="020B0604020202020204" pitchFamily="34" charset="0"/>
                <a:ea typeface="宋体" pitchFamily="2" charset="-122"/>
              </a:rPr>
              <a:t>月至</a:t>
            </a:r>
            <a:r>
              <a:rPr lang="en-US" altLang="zh-CN" sz="1600">
                <a:latin typeface="Arial" panose="020B0604020202020204" pitchFamily="34" charset="0"/>
                <a:ea typeface="宋体" pitchFamily="2" charset="-122"/>
              </a:rPr>
              <a:t>12</a:t>
            </a:r>
            <a:r>
              <a:rPr lang="zh-CN" altLang="en-US" sz="1600" dirty="0">
                <a:latin typeface="Arial" panose="020B0604020202020204" pitchFamily="34" charset="0"/>
                <a:ea typeface="宋体" pitchFamily="2" charset="-122"/>
              </a:rPr>
              <a:t>月，中行双鸭山四马路支行原行长胡伟东、原副行长王林以及业务员沈洪泽、杨晓平、赵伟泽</a:t>
            </a:r>
            <a:r>
              <a:rPr lang="en-US" altLang="zh-CN" sz="1600">
                <a:latin typeface="Arial" panose="020B0604020202020204" pitchFamily="34" charset="0"/>
                <a:ea typeface="宋体" pitchFamily="2" charset="-122"/>
              </a:rPr>
              <a:t>5</a:t>
            </a:r>
            <a:r>
              <a:rPr lang="zh-CN" altLang="en-US" sz="1600" dirty="0">
                <a:latin typeface="Arial" panose="020B0604020202020204" pitchFamily="34" charset="0"/>
                <a:ea typeface="宋体" pitchFamily="2" charset="-122"/>
              </a:rPr>
              <a:t>人未经任何审批程序，先后为犯罪嫌疑人集贤县富强粮油贸易有限公司经理朱德权</a:t>
            </a:r>
            <a:r>
              <a:rPr lang="en-US" altLang="zh-CN" sz="1600">
                <a:latin typeface="Arial" panose="020B0604020202020204" pitchFamily="34" charset="0"/>
                <a:ea typeface="宋体" pitchFamily="2" charset="-122"/>
              </a:rPr>
              <a:t>(</a:t>
            </a:r>
            <a:r>
              <a:rPr lang="zh-CN" altLang="en-US" sz="1600" dirty="0">
                <a:latin typeface="Arial" panose="020B0604020202020204" pitchFamily="34" charset="0"/>
                <a:ea typeface="宋体" pitchFamily="2" charset="-122"/>
              </a:rPr>
              <a:t>又名朱德全</a:t>
            </a:r>
            <a:r>
              <a:rPr lang="en-US" altLang="zh-CN" sz="1600">
                <a:latin typeface="Arial" panose="020B0604020202020204" pitchFamily="34" charset="0"/>
                <a:ea typeface="宋体" pitchFamily="2" charset="-122"/>
              </a:rPr>
              <a:t>)</a:t>
            </a:r>
            <a:r>
              <a:rPr lang="zh-CN" altLang="en-US" sz="1600" dirty="0">
                <a:latin typeface="Arial" panose="020B0604020202020204" pitchFamily="34" charset="0"/>
                <a:ea typeface="宋体" pitchFamily="2" charset="-122"/>
              </a:rPr>
              <a:t>开具空白银行承兑汇票</a:t>
            </a:r>
            <a:r>
              <a:rPr lang="en-US" altLang="zh-CN" sz="1600">
                <a:latin typeface="Arial" panose="020B0604020202020204" pitchFamily="34" charset="0"/>
                <a:ea typeface="宋体" pitchFamily="2" charset="-122"/>
              </a:rPr>
              <a:t>45</a:t>
            </a:r>
            <a:r>
              <a:rPr lang="zh-CN" altLang="en-US" sz="1600" dirty="0">
                <a:latin typeface="Arial" panose="020B0604020202020204" pitchFamily="34" charset="0"/>
                <a:ea typeface="宋体" pitchFamily="2" charset="-122"/>
              </a:rPr>
              <a:t>张。朱德权在没有足额保证金的情况下，在山东四家银行陆续将</a:t>
            </a:r>
            <a:r>
              <a:rPr lang="en-US" altLang="zh-CN" sz="1600">
                <a:latin typeface="Arial" panose="020B0604020202020204" pitchFamily="34" charset="0"/>
                <a:ea typeface="宋体" pitchFamily="2" charset="-122"/>
              </a:rPr>
              <a:t>45</a:t>
            </a:r>
            <a:r>
              <a:rPr lang="zh-CN" altLang="en-US" sz="1600" dirty="0">
                <a:latin typeface="Arial" panose="020B0604020202020204" pitchFamily="34" charset="0"/>
                <a:ea typeface="宋体" pitchFamily="2" charset="-122"/>
              </a:rPr>
              <a:t>张承兑汇票贴现，票面金额合计</a:t>
            </a:r>
            <a:r>
              <a:rPr lang="en-US" altLang="zh-CN" sz="1600">
                <a:latin typeface="Arial" panose="020B0604020202020204" pitchFamily="34" charset="0"/>
                <a:ea typeface="宋体" pitchFamily="2" charset="-122"/>
              </a:rPr>
              <a:t>4.325</a:t>
            </a:r>
            <a:r>
              <a:rPr lang="zh-CN" altLang="en-US" sz="1600" dirty="0">
                <a:latin typeface="Arial" panose="020B0604020202020204" pitchFamily="34" charset="0"/>
                <a:ea typeface="宋体" pitchFamily="2" charset="-122"/>
              </a:rPr>
              <a:t>亿元。 </a:t>
            </a:r>
            <a:endParaRPr lang="zh-CN" altLang="en-US" sz="1600" dirty="0">
              <a:latin typeface="Arial" panose="020B0604020202020204" pitchFamily="34" charset="0"/>
              <a:ea typeface="宋体" pitchFamily="2" charset="-122"/>
            </a:endParaRPr>
          </a:p>
          <a:p>
            <a:pPr marL="342900" indent="-342900">
              <a:spcBef>
                <a:spcPct val="20000"/>
              </a:spcBef>
              <a:buClr>
                <a:schemeClr val="accent1"/>
              </a:buClr>
              <a:buSzPct val="65000"/>
              <a:buFont typeface="Wingdings" panose="05000000000000000000" pitchFamily="2" charset="2"/>
              <a:buChar char="n"/>
            </a:pPr>
            <a:r>
              <a:rPr lang="en-US" altLang="zh-CN" sz="1600">
                <a:latin typeface="Arial" panose="020B0604020202020204" pitchFamily="34" charset="0"/>
                <a:ea typeface="宋体" pitchFamily="2" charset="-122"/>
              </a:rPr>
              <a:t>2006</a:t>
            </a:r>
            <a:r>
              <a:rPr lang="zh-CN" altLang="en-US" sz="1600" dirty="0">
                <a:latin typeface="Arial" panose="020B0604020202020204" pitchFamily="34" charset="0"/>
                <a:ea typeface="宋体" pitchFamily="2" charset="-122"/>
              </a:rPr>
              <a:t>年</a:t>
            </a:r>
            <a:r>
              <a:rPr lang="en-US" altLang="zh-CN" sz="1600">
                <a:latin typeface="Arial" panose="020B0604020202020204" pitchFamily="34" charset="0"/>
                <a:ea typeface="宋体" pitchFamily="2" charset="-122"/>
              </a:rPr>
              <a:t>2</a:t>
            </a:r>
            <a:r>
              <a:rPr lang="zh-CN" altLang="en-US" sz="1600" dirty="0">
                <a:latin typeface="Arial" panose="020B0604020202020204" pitchFamily="34" charset="0"/>
                <a:ea typeface="宋体" pitchFamily="2" charset="-122"/>
              </a:rPr>
              <a:t>月</a:t>
            </a:r>
            <a:r>
              <a:rPr lang="en-US" altLang="zh-CN" sz="1600">
                <a:latin typeface="Arial" panose="020B0604020202020204" pitchFamily="34" charset="0"/>
                <a:ea typeface="宋体" pitchFamily="2" charset="-122"/>
              </a:rPr>
              <a:t>7</a:t>
            </a:r>
            <a:r>
              <a:rPr lang="zh-CN" altLang="en-US" sz="1600" dirty="0">
                <a:latin typeface="Arial" panose="020B0604020202020204" pitchFamily="34" charset="0"/>
                <a:ea typeface="宋体" pitchFamily="2" charset="-122"/>
              </a:rPr>
              <a:t>日经过“强制轮岗</a:t>
            </a:r>
            <a:r>
              <a:rPr lang="en-US" altLang="zh-CN" sz="1600">
                <a:latin typeface="Arial" panose="020B0604020202020204" pitchFamily="34" charset="0"/>
                <a:ea typeface="宋体" pitchFamily="2" charset="-122"/>
              </a:rPr>
              <a:t>”，</a:t>
            </a:r>
            <a:r>
              <a:rPr lang="zh-CN" altLang="en-US" sz="1600" dirty="0">
                <a:latin typeface="Arial" panose="020B0604020202020204" pitchFamily="34" charset="0"/>
                <a:ea typeface="宋体" pitchFamily="2" charset="-122"/>
              </a:rPr>
              <a:t>中行四马路</a:t>
            </a:r>
            <a:r>
              <a:rPr lang="en-US" altLang="zh-CN" sz="1600">
                <a:latin typeface="Arial" panose="020B0604020202020204" pitchFamily="34" charset="0"/>
                <a:ea typeface="宋体" pitchFamily="2" charset="-122"/>
              </a:rPr>
              <a:t>“</a:t>
            </a:r>
            <a:r>
              <a:rPr lang="zh-CN" altLang="en-US" sz="1600" dirty="0">
                <a:latin typeface="Arial" panose="020B0604020202020204" pitchFamily="34" charset="0"/>
                <a:ea typeface="宋体" pitchFamily="2" charset="-122"/>
              </a:rPr>
              <a:t>窝案</a:t>
            </a:r>
            <a:r>
              <a:rPr lang="en-US" altLang="zh-CN" sz="1600">
                <a:latin typeface="Arial" panose="020B0604020202020204" pitchFamily="34" charset="0"/>
                <a:ea typeface="宋体" pitchFamily="2" charset="-122"/>
              </a:rPr>
              <a:t>”</a:t>
            </a:r>
            <a:r>
              <a:rPr lang="zh-CN" altLang="en-US" sz="1600" dirty="0">
                <a:latin typeface="Arial" panose="020B0604020202020204" pitchFamily="34" charset="0"/>
                <a:ea typeface="宋体" pitchFamily="2" charset="-122"/>
              </a:rPr>
              <a:t>曝光，被定性为一起特大非法出具票证、票据诈骗案，</a:t>
            </a:r>
            <a:endParaRPr lang="zh-CN" altLang="en-US" sz="1600" dirty="0">
              <a:latin typeface="Arial" panose="020B0604020202020204" pitchFamily="34" charset="0"/>
              <a:ea typeface="宋体" pitchFamily="2" charset="-122"/>
            </a:endParaRPr>
          </a:p>
          <a:p>
            <a:pPr marL="342900" indent="-342900">
              <a:spcBef>
                <a:spcPct val="20000"/>
              </a:spcBef>
              <a:buClr>
                <a:schemeClr val="accent1"/>
              </a:buClr>
              <a:buSzPct val="65000"/>
              <a:buFont typeface="Wingdings" panose="05000000000000000000" pitchFamily="2" charset="2"/>
              <a:buChar char="n"/>
            </a:pPr>
            <a:endParaRPr lang="zh-CN" altLang="en-US" dirty="0">
              <a:latin typeface="Times New Roman" panose="02020603050405020304" pitchFamily="18" charset="0"/>
              <a:ea typeface="宋体" pitchFamily="2" charset="-122"/>
            </a:endParaRPr>
          </a:p>
        </p:txBody>
      </p:sp>
      <p:sp>
        <p:nvSpPr>
          <p:cNvPr id="431110" name="Rectangle 7"/>
          <p:cNvSpPr/>
          <p:nvPr/>
        </p:nvSpPr>
        <p:spPr>
          <a:xfrm>
            <a:off x="500063" y="4357688"/>
            <a:ext cx="7921625" cy="1500187"/>
          </a:xfrm>
          <a:prstGeom prst="rect">
            <a:avLst/>
          </a:prstGeom>
          <a:solidFill>
            <a:srgbClr val="F8F8F8"/>
          </a:solidFill>
          <a:ln w="9525" cap="flat" cmpd="sng">
            <a:solidFill>
              <a:schemeClr val="accent1"/>
            </a:solidFill>
            <a:prstDash val="solid"/>
            <a:miter/>
            <a:headEnd type="none" w="med" len="med"/>
            <a:tailEnd type="none" w="med" len="med"/>
          </a:ln>
        </p:spPr>
        <p:txBody>
          <a:bodyPr/>
          <a:p>
            <a:pPr marL="342900" indent="-342900">
              <a:spcBef>
                <a:spcPct val="20000"/>
              </a:spcBef>
              <a:buClr>
                <a:schemeClr val="accent1"/>
              </a:buClr>
              <a:buSzPct val="65000"/>
              <a:buFont typeface="Wingdings" panose="05000000000000000000" pitchFamily="2" charset="2"/>
            </a:pPr>
            <a:r>
              <a:rPr lang="zh-CN" altLang="en-US" sz="1600" dirty="0">
                <a:latin typeface="Arial" panose="020B0604020202020204" pitchFamily="34" charset="0"/>
                <a:ea typeface="宋体" pitchFamily="2" charset="-122"/>
              </a:rPr>
              <a:t>案例</a:t>
            </a:r>
            <a:endParaRPr lang="zh-CN" altLang="en-US" sz="1600" dirty="0">
              <a:latin typeface="Arial" panose="020B0604020202020204" pitchFamily="34" charset="0"/>
              <a:ea typeface="宋体" pitchFamily="2" charset="-122"/>
            </a:endParaRPr>
          </a:p>
          <a:p>
            <a:pPr marL="342900" indent="-342900">
              <a:spcBef>
                <a:spcPct val="20000"/>
              </a:spcBef>
              <a:buClr>
                <a:schemeClr val="accent1"/>
              </a:buClr>
              <a:buSzPct val="65000"/>
              <a:buFont typeface="Wingdings" panose="05000000000000000000" pitchFamily="2" charset="2"/>
              <a:buChar char="n"/>
            </a:pPr>
            <a:r>
              <a:rPr lang="zh-CN" altLang="en-US" sz="1600" dirty="0">
                <a:latin typeface="Arial" panose="020B0604020202020204" pitchFamily="34" charset="0"/>
                <a:ea typeface="宋体" pitchFamily="2" charset="-122"/>
              </a:rPr>
              <a:t>中国银行哈尔滨河松街支行票据诈骗案中，高山在河松街支行一干就是</a:t>
            </a:r>
            <a:r>
              <a:rPr lang="en-US" altLang="zh-CN" sz="1600">
                <a:latin typeface="Arial" panose="020B0604020202020204" pitchFamily="34" charset="0"/>
                <a:ea typeface="宋体" pitchFamily="2" charset="-122"/>
              </a:rPr>
              <a:t>6</a:t>
            </a:r>
            <a:r>
              <a:rPr lang="zh-CN" altLang="en-US" sz="1600" dirty="0">
                <a:latin typeface="Arial" panose="020B0604020202020204" pitchFamily="34" charset="0"/>
                <a:ea typeface="宋体" pitchFamily="2" charset="-122"/>
              </a:rPr>
              <a:t>年；</a:t>
            </a:r>
            <a:endParaRPr lang="zh-CN" altLang="en-US" sz="1600" dirty="0">
              <a:latin typeface="Arial" panose="020B0604020202020204" pitchFamily="34" charset="0"/>
              <a:ea typeface="宋体" pitchFamily="2" charset="-122"/>
            </a:endParaRPr>
          </a:p>
          <a:p>
            <a:pPr marL="342900" indent="-342900">
              <a:spcBef>
                <a:spcPct val="20000"/>
              </a:spcBef>
              <a:buClr>
                <a:schemeClr val="accent1"/>
              </a:buClr>
              <a:buSzPct val="65000"/>
              <a:buFont typeface="Wingdings" panose="05000000000000000000" pitchFamily="2" charset="2"/>
              <a:buChar char="n"/>
            </a:pPr>
            <a:r>
              <a:rPr lang="zh-CN" altLang="en-US" sz="1600" dirty="0">
                <a:latin typeface="Arial" panose="020B0604020202020204" pitchFamily="34" charset="0"/>
                <a:ea typeface="宋体" pitchFamily="2" charset="-122"/>
              </a:rPr>
              <a:t>工商银行肇东市支行第八储蓄所赵铁霞等人贪污、诈骗、截留储户存款案中，赵铁霞和王立国在第八储蓄所连续工作长达</a:t>
            </a:r>
            <a:r>
              <a:rPr lang="en-US" altLang="zh-CN" sz="1600">
                <a:latin typeface="Arial" panose="020B0604020202020204" pitchFamily="34" charset="0"/>
                <a:ea typeface="宋体" pitchFamily="2" charset="-122"/>
              </a:rPr>
              <a:t>5</a:t>
            </a:r>
            <a:r>
              <a:rPr lang="zh-CN" altLang="en-US" sz="1600" dirty="0">
                <a:latin typeface="Arial" panose="020B0604020202020204" pitchFamily="34" charset="0"/>
                <a:ea typeface="宋体" pitchFamily="2" charset="-122"/>
              </a:rPr>
              <a:t>年之久，时间最短的孙长军在第八储蓄所工作也达到了</a:t>
            </a:r>
            <a:r>
              <a:rPr lang="en-US" altLang="zh-CN" sz="1600">
                <a:latin typeface="Arial" panose="020B0604020202020204" pitchFamily="34" charset="0"/>
                <a:ea typeface="宋体" pitchFamily="2" charset="-122"/>
              </a:rPr>
              <a:t>3</a:t>
            </a:r>
            <a:r>
              <a:rPr lang="zh-CN" altLang="en-US" sz="1600" dirty="0">
                <a:latin typeface="Arial" panose="020B0604020202020204" pitchFamily="34" charset="0"/>
                <a:ea typeface="宋体" pitchFamily="2" charset="-122"/>
              </a:rPr>
              <a:t>年多。</a:t>
            </a:r>
            <a:br>
              <a:rPr lang="en-US" altLang="zh-CN">
                <a:latin typeface="Arial" panose="020B0604020202020204" pitchFamily="34" charset="0"/>
                <a:ea typeface="宋体" pitchFamily="2" charset="-122"/>
              </a:rPr>
            </a:br>
            <a:endParaRPr lang="en-US" altLang="zh-CN" dirty="0">
              <a:latin typeface="Times New Roman" panose="02020603050405020304" pitchFamily="18" charset="0"/>
              <a:ea typeface="宋体" pitchFamily="2" charset="-122"/>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432131" name="Rectangle 3"/>
          <p:cNvSpPr>
            <a:spLocks noGrp="1"/>
          </p:cNvSpPr>
          <p:nvPr>
            <p:ph type="body" idx="4294967295"/>
          </p:nvPr>
        </p:nvSpPr>
        <p:spPr>
          <a:xfrm>
            <a:off x="381000" y="1371600"/>
            <a:ext cx="8229600" cy="460375"/>
          </a:xfrm>
          <a:ln/>
        </p:spPr>
        <p:txBody>
          <a:bodyPr vert="horz" wrap="square" lIns="91440" tIns="45720" rIns="91440" bIns="45720" anchor="t" anchorCtr="0"/>
          <a:p>
            <a:pPr>
              <a:buNone/>
            </a:pPr>
            <a:r>
              <a:rPr lang="zh-CN" altLang="en-US" sz="2800" dirty="0">
                <a:latin typeface="Times New Roman" panose="02020603050405020304" pitchFamily="18" charset="0"/>
              </a:rPr>
              <a:t>三、公司治理 </a:t>
            </a:r>
            <a:r>
              <a:rPr lang="en-US" altLang="zh-CN" sz="2800">
                <a:latin typeface="Times New Roman" panose="02020603050405020304" pitchFamily="18" charset="0"/>
              </a:rPr>
              <a:t>– </a:t>
            </a:r>
            <a:r>
              <a:rPr lang="zh-CN" altLang="en-US" sz="2800" dirty="0">
                <a:solidFill>
                  <a:schemeClr val="folHlink"/>
                </a:solidFill>
                <a:latin typeface="Times New Roman" panose="02020603050405020304" pitchFamily="18" charset="0"/>
              </a:rPr>
              <a:t>董事会主席与</a:t>
            </a:r>
            <a:r>
              <a:rPr lang="en-US" altLang="zh-CN" sz="2800">
                <a:solidFill>
                  <a:schemeClr val="folHlink"/>
                </a:solidFill>
                <a:latin typeface="Times New Roman" panose="02020603050405020304" pitchFamily="18" charset="0"/>
              </a:rPr>
              <a:t>CEO</a:t>
            </a:r>
            <a:r>
              <a:rPr lang="zh-CN" altLang="en-US" sz="2800" dirty="0">
                <a:solidFill>
                  <a:schemeClr val="folHlink"/>
                </a:solidFill>
                <a:latin typeface="Times New Roman" panose="02020603050405020304" pitchFamily="18" charset="0"/>
              </a:rPr>
              <a:t>之作用的分离</a:t>
            </a:r>
            <a:endParaRPr lang="zh-CN" altLang="en-US" sz="2800" dirty="0">
              <a:solidFill>
                <a:schemeClr val="folHlink"/>
              </a:solidFill>
              <a:latin typeface="Times New Roman" panose="02020603050405020304" pitchFamily="18" charset="0"/>
            </a:endParaRPr>
          </a:p>
        </p:txBody>
      </p:sp>
      <p:sp>
        <p:nvSpPr>
          <p:cNvPr id="432133" name="Rectangle 7"/>
          <p:cNvSpPr/>
          <p:nvPr/>
        </p:nvSpPr>
        <p:spPr>
          <a:xfrm>
            <a:off x="468313" y="2105025"/>
            <a:ext cx="8351837" cy="3771900"/>
          </a:xfrm>
          <a:prstGeom prst="rect">
            <a:avLst/>
          </a:prstGeom>
          <a:noFill/>
          <a:ln w="9525">
            <a:noFill/>
          </a:ln>
        </p:spPr>
        <p:txBody>
          <a:bodyPr/>
          <a:p>
            <a:pPr marL="571500" indent="-571500">
              <a:spcBef>
                <a:spcPct val="20000"/>
              </a:spcBef>
              <a:buClr>
                <a:schemeClr val="accent1"/>
              </a:buClr>
              <a:buSzPct val="65000"/>
              <a:buFont typeface="Wingdings" panose="05000000000000000000" pitchFamily="2" charset="2"/>
              <a:buChar char="n"/>
            </a:pPr>
            <a:r>
              <a:rPr lang="en-US" altLang="zh-CN">
                <a:latin typeface="Times New Roman" panose="02020603050405020304" pitchFamily="18" charset="0"/>
                <a:ea typeface="宋体" pitchFamily="2" charset="-122"/>
              </a:rPr>
              <a:t>2003</a:t>
            </a:r>
            <a:r>
              <a:rPr lang="zh-CN" altLang="en-US" dirty="0">
                <a:latin typeface="Times New Roman" panose="02020603050405020304" pitchFamily="18" charset="0"/>
                <a:ea typeface="宋体" pitchFamily="2" charset="-122"/>
              </a:rPr>
              <a:t>秋及</a:t>
            </a:r>
            <a:r>
              <a:rPr lang="en-US" altLang="zh-CN">
                <a:latin typeface="Times New Roman" panose="02020603050405020304" pitchFamily="18" charset="0"/>
                <a:ea typeface="宋体" pitchFamily="2" charset="-122"/>
              </a:rPr>
              <a:t>2004</a:t>
            </a:r>
            <a:r>
              <a:rPr lang="zh-CN" altLang="en-US" dirty="0">
                <a:latin typeface="Times New Roman" panose="02020603050405020304" pitchFamily="18" charset="0"/>
                <a:ea typeface="宋体" pitchFamily="2" charset="-122"/>
              </a:rPr>
              <a:t>冬，</a:t>
            </a:r>
            <a:r>
              <a:rPr lang="zh-CN" altLang="en-US" b="1" dirty="0">
                <a:latin typeface="Times New Roman" panose="02020603050405020304" pitchFamily="18" charset="0"/>
                <a:ea typeface="宋体" pitchFamily="2" charset="-122"/>
              </a:rPr>
              <a:t> </a:t>
            </a:r>
            <a:r>
              <a:rPr lang="en-US" altLang="zh-CN" b="1">
                <a:latin typeface="Times New Roman" panose="02020603050405020304" pitchFamily="18" charset="0"/>
                <a:ea typeface="宋体" pitchFamily="2" charset="-122"/>
              </a:rPr>
              <a:t>McKinsey  </a:t>
            </a:r>
            <a:r>
              <a:rPr lang="zh-CN" altLang="en-US" dirty="0">
                <a:latin typeface="Times New Roman" panose="02020603050405020304" pitchFamily="18" charset="0"/>
                <a:ea typeface="宋体" pitchFamily="2" charset="-122"/>
              </a:rPr>
              <a:t>对</a:t>
            </a:r>
            <a:r>
              <a:rPr lang="en-US" altLang="zh-CN">
                <a:latin typeface="Times New Roman" panose="02020603050405020304" pitchFamily="18" charset="0"/>
                <a:ea typeface="宋体" pitchFamily="2" charset="-122"/>
              </a:rPr>
              <a:t>150</a:t>
            </a:r>
            <a:r>
              <a:rPr lang="zh-CN" altLang="en-US" dirty="0">
                <a:latin typeface="Times New Roman" panose="02020603050405020304" pitchFamily="18" charset="0"/>
                <a:ea typeface="宋体" pitchFamily="2" charset="-122"/>
              </a:rPr>
              <a:t>位美国的公司董事及</a:t>
            </a:r>
            <a:r>
              <a:rPr lang="en-US" altLang="zh-CN">
                <a:latin typeface="Times New Roman" panose="02020603050405020304" pitchFamily="18" charset="0"/>
                <a:ea typeface="宋体" pitchFamily="2" charset="-122"/>
              </a:rPr>
              <a:t>40</a:t>
            </a:r>
            <a:r>
              <a:rPr lang="zh-CN" altLang="en-US" dirty="0">
                <a:latin typeface="Times New Roman" panose="02020603050405020304" pitchFamily="18" charset="0"/>
                <a:ea typeface="宋体" pitchFamily="2" charset="-122"/>
              </a:rPr>
              <a:t>个机构投资者的调查显示：分离董事会主席与</a:t>
            </a:r>
            <a:r>
              <a:rPr lang="en-US" altLang="zh-CN" b="1">
                <a:latin typeface="Times New Roman" panose="02020603050405020304" pitchFamily="18" charset="0"/>
                <a:ea typeface="宋体" pitchFamily="2" charset="-122"/>
              </a:rPr>
              <a:t>CEO</a:t>
            </a:r>
            <a:r>
              <a:rPr lang="en-US" altLang="zh-CN">
                <a:latin typeface="Times New Roman" panose="02020603050405020304" pitchFamily="18" charset="0"/>
                <a:ea typeface="宋体" pitchFamily="2" charset="-122"/>
              </a:rPr>
              <a:t> </a:t>
            </a:r>
            <a:r>
              <a:rPr lang="zh-CN" altLang="en-US" dirty="0">
                <a:latin typeface="Times New Roman" panose="02020603050405020304" pitchFamily="18" charset="0"/>
                <a:ea typeface="宋体" pitchFamily="2" charset="-122"/>
              </a:rPr>
              <a:t>功能为头等大事，以强化</a:t>
            </a:r>
            <a:endParaRPr lang="zh-CN" altLang="en-US"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dirty="0">
                <a:latin typeface="Times New Roman" panose="02020603050405020304" pitchFamily="18" charset="0"/>
                <a:ea typeface="宋体" pitchFamily="2" charset="-122"/>
              </a:rPr>
              <a:t>董事会的独立性</a:t>
            </a:r>
            <a:endParaRPr lang="zh-CN" altLang="en-US"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dirty="0">
                <a:latin typeface="Times New Roman" panose="02020603050405020304" pitchFamily="18" charset="0"/>
                <a:ea typeface="宋体" pitchFamily="2" charset="-122"/>
              </a:rPr>
              <a:t>对管理层的监督</a:t>
            </a:r>
            <a:endParaRPr lang="zh-CN" altLang="en-US"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Char char="n"/>
            </a:pPr>
            <a:r>
              <a:rPr lang="zh-CN" altLang="en-US" dirty="0">
                <a:latin typeface="Times New Roman" panose="02020603050405020304" pitchFamily="18" charset="0"/>
                <a:ea typeface="宋体" pitchFamily="2" charset="-122"/>
              </a:rPr>
              <a:t>董事会主席与</a:t>
            </a:r>
            <a:r>
              <a:rPr lang="en-US" altLang="zh-CN" b="1">
                <a:latin typeface="Times New Roman" panose="02020603050405020304" pitchFamily="18" charset="0"/>
                <a:ea typeface="宋体" pitchFamily="2" charset="-122"/>
              </a:rPr>
              <a:t>CEO</a:t>
            </a:r>
            <a:r>
              <a:rPr lang="zh-CN" altLang="en-US" dirty="0">
                <a:latin typeface="Times New Roman" panose="02020603050405020304" pitchFamily="18" charset="0"/>
                <a:ea typeface="宋体" pitchFamily="2" charset="-122"/>
              </a:rPr>
              <a:t>作用的分离，在欧洲、加拿大、澳大利亚是普遍现象</a:t>
            </a:r>
            <a:endParaRPr lang="zh-CN" altLang="en-US"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dirty="0">
                <a:latin typeface="Times New Roman" panose="02020603050405020304" pitchFamily="18" charset="0"/>
                <a:ea typeface="宋体" pitchFamily="2" charset="-122"/>
              </a:rPr>
              <a:t>美国公司里的董事长兼</a:t>
            </a:r>
            <a:r>
              <a:rPr lang="en-US" altLang="zh-CN" b="1">
                <a:latin typeface="Times New Roman" panose="02020603050405020304" pitchFamily="18" charset="0"/>
                <a:ea typeface="宋体" pitchFamily="2" charset="-122"/>
              </a:rPr>
              <a:t>CEO</a:t>
            </a:r>
            <a:r>
              <a:rPr lang="zh-CN" altLang="en-US" dirty="0">
                <a:latin typeface="Times New Roman" panose="02020603050405020304" pitchFamily="18" charset="0"/>
                <a:ea typeface="宋体" pitchFamily="2" charset="-122"/>
              </a:rPr>
              <a:t>的超过</a:t>
            </a:r>
            <a:r>
              <a:rPr lang="en-US" altLang="zh-CN">
                <a:latin typeface="Times New Roman" panose="02020603050405020304" pitchFamily="18" charset="0"/>
                <a:ea typeface="宋体" pitchFamily="2" charset="-122"/>
              </a:rPr>
              <a:t>70%</a:t>
            </a:r>
            <a:endParaRPr lang="en-US" altLang="zh-CN">
              <a:latin typeface="Times New Roman" panose="02020603050405020304" pitchFamily="18" charset="0"/>
              <a:ea typeface="宋体" pitchFamily="2" charset="-122"/>
            </a:endParaRPr>
          </a:p>
          <a:p>
            <a:pPr marL="571500" indent="-571500">
              <a:buAutoNum type="arabicPeriod"/>
            </a:pPr>
            <a:r>
              <a:rPr lang="zh-CN" altLang="en-US" dirty="0">
                <a:latin typeface="Times New Roman" panose="02020603050405020304" pitchFamily="18" charset="0"/>
                <a:ea typeface="宋体" pitchFamily="2" charset="-122"/>
              </a:rPr>
              <a:t>英国不到</a:t>
            </a:r>
            <a:r>
              <a:rPr lang="en-US" altLang="zh-CN">
                <a:latin typeface="Times New Roman" panose="02020603050405020304" pitchFamily="18" charset="0"/>
                <a:ea typeface="宋体" pitchFamily="2" charset="-122"/>
              </a:rPr>
              <a:t>10%</a:t>
            </a:r>
            <a:endParaRPr lang="en-US" altLang="zh-CN">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endParaRPr lang="en-US" altLang="zh-CN">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endParaRPr lang="en-US" altLang="zh-CN" dirty="0">
              <a:latin typeface="Arial" panose="020B0604020202020204" pitchFamily="34" charset="0"/>
              <a:ea typeface="宋体" pitchFamily="2" charset="-122"/>
            </a:endParaRPr>
          </a:p>
        </p:txBody>
      </p:sp>
      <p:sp>
        <p:nvSpPr>
          <p:cNvPr id="432134" name="Rectangle 10"/>
          <p:cNvSpPr/>
          <p:nvPr/>
        </p:nvSpPr>
        <p:spPr>
          <a:xfrm>
            <a:off x="1116013" y="4508500"/>
            <a:ext cx="6985000" cy="1439863"/>
          </a:xfrm>
          <a:prstGeom prst="rect">
            <a:avLst/>
          </a:prstGeom>
          <a:noFill/>
          <a:ln w="6350" cap="flat" cmpd="sng">
            <a:solidFill>
              <a:schemeClr val="accent1"/>
            </a:solidFill>
            <a:prstDash val="solid"/>
            <a:miter/>
            <a:headEnd type="none" w="med" len="med"/>
            <a:tailEnd type="none" w="med" len="med"/>
          </a:ln>
        </p:spPr>
        <p:txBody>
          <a:bodyPr wrap="none" anchor="ctr" anchorCtr="0"/>
          <a:p>
            <a:pPr marL="457200" indent="-457200">
              <a:buChar char="•"/>
            </a:pPr>
            <a:r>
              <a:rPr lang="en-US" altLang="zh-CN" sz="1400" dirty="0">
                <a:latin typeface="Times New Roman" panose="02020603050405020304" pitchFamily="18" charset="0"/>
                <a:ea typeface="宋体" pitchFamily="2" charset="-122"/>
              </a:rPr>
              <a:t> </a:t>
            </a:r>
            <a:r>
              <a:rPr lang="zh-CN" altLang="en-US" sz="1600" dirty="0">
                <a:latin typeface="Times New Roman" panose="02020603050405020304" pitchFamily="18" charset="0"/>
                <a:ea typeface="宋体" pitchFamily="2" charset="-122"/>
              </a:rPr>
              <a:t>世界通信免除破产后不得不实施有史以来最严格的公司治理政策</a:t>
            </a:r>
            <a:endParaRPr lang="zh-CN" altLang="en-US" sz="1600" dirty="0">
              <a:latin typeface="Times New Roman" panose="02020603050405020304" pitchFamily="18" charset="0"/>
              <a:ea typeface="宋体" pitchFamily="2" charset="-122"/>
            </a:endParaRPr>
          </a:p>
          <a:p>
            <a:pPr marL="457200" indent="-457200">
              <a:buChar char="•"/>
            </a:pPr>
            <a:r>
              <a:rPr lang="zh-CN" altLang="en-US" sz="1600" dirty="0">
                <a:latin typeface="Times New Roman" panose="02020603050405020304" pitchFamily="18" charset="0"/>
                <a:ea typeface="宋体" pitchFamily="2" charset="-122"/>
              </a:rPr>
              <a:t> </a:t>
            </a:r>
            <a:r>
              <a:rPr lang="en-US" altLang="zh-CN" sz="1600">
                <a:latin typeface="Times New Roman" panose="02020603050405020304" pitchFamily="18" charset="0"/>
                <a:ea typeface="宋体" pitchFamily="2" charset="-122"/>
              </a:rPr>
              <a:t>MCI</a:t>
            </a:r>
            <a:r>
              <a:rPr lang="zh-CN" altLang="en-US" sz="1600" dirty="0">
                <a:latin typeface="Times New Roman" panose="02020603050405020304" pitchFamily="18" charset="0"/>
                <a:ea typeface="宋体" pitchFamily="2" charset="-122"/>
              </a:rPr>
              <a:t>同意接受法庭为其指定的监管人布雷顿（前</a:t>
            </a:r>
            <a:r>
              <a:rPr lang="en-US" altLang="zh-CN" sz="1600" b="1">
                <a:latin typeface="Times New Roman" panose="02020603050405020304" pitchFamily="18" charset="0"/>
                <a:ea typeface="宋体" pitchFamily="2" charset="-122"/>
              </a:rPr>
              <a:t>SEC</a:t>
            </a:r>
            <a:r>
              <a:rPr lang="zh-CN" altLang="en-US" sz="1600" dirty="0">
                <a:latin typeface="Times New Roman" panose="02020603050405020304" pitchFamily="18" charset="0"/>
                <a:ea typeface="宋体" pitchFamily="2" charset="-122"/>
              </a:rPr>
              <a:t>主席）提出的全</a:t>
            </a:r>
            <a:endParaRPr lang="zh-CN" altLang="en-US" sz="1600" dirty="0">
              <a:latin typeface="Times New Roman" panose="02020603050405020304" pitchFamily="18" charset="0"/>
              <a:ea typeface="宋体" pitchFamily="2" charset="-122"/>
            </a:endParaRPr>
          </a:p>
          <a:p>
            <a:pPr marL="457200" indent="-457200">
              <a:buNone/>
            </a:pPr>
            <a:r>
              <a:rPr lang="zh-CN" altLang="en-US" sz="1600" dirty="0">
                <a:latin typeface="Times New Roman" panose="02020603050405020304" pitchFamily="18" charset="0"/>
                <a:ea typeface="宋体" pitchFamily="2" charset="-122"/>
              </a:rPr>
              <a:t>          部</a:t>
            </a:r>
            <a:r>
              <a:rPr lang="en-US" altLang="zh-CN" sz="1600">
                <a:latin typeface="Times New Roman" panose="02020603050405020304" pitchFamily="18" charset="0"/>
                <a:ea typeface="宋体" pitchFamily="2" charset="-122"/>
              </a:rPr>
              <a:t>78</a:t>
            </a:r>
            <a:r>
              <a:rPr lang="zh-CN" altLang="en-US" sz="1600" dirty="0">
                <a:latin typeface="Times New Roman" panose="02020603050405020304" pitchFamily="18" charset="0"/>
                <a:ea typeface="宋体" pitchFamily="2" charset="-122"/>
              </a:rPr>
              <a:t>项建议，其中包括：</a:t>
            </a:r>
            <a:endParaRPr lang="zh-CN" altLang="en-US" sz="1600" dirty="0">
              <a:latin typeface="Times New Roman" panose="02020603050405020304" pitchFamily="18" charset="0"/>
              <a:ea typeface="宋体" pitchFamily="2" charset="-122"/>
            </a:endParaRPr>
          </a:p>
          <a:p>
            <a:pPr marL="457200" indent="-457200">
              <a:buAutoNum type="arabicPeriod"/>
            </a:pPr>
            <a:r>
              <a:rPr lang="en-US" altLang="zh-CN" sz="1600" b="1">
                <a:latin typeface="Times New Roman" panose="02020603050405020304" pitchFamily="18" charset="0"/>
                <a:ea typeface="宋体" pitchFamily="2" charset="-122"/>
              </a:rPr>
              <a:t>CEO</a:t>
            </a:r>
            <a:r>
              <a:rPr lang="zh-CN" altLang="en-US" sz="1600" dirty="0">
                <a:latin typeface="Times New Roman" panose="02020603050405020304" pitchFamily="18" charset="0"/>
                <a:ea typeface="宋体" pitchFamily="2" charset="-122"/>
              </a:rPr>
              <a:t>不得兼任董事长；</a:t>
            </a:r>
            <a:endParaRPr lang="zh-CN" altLang="en-US" sz="1600" dirty="0">
              <a:latin typeface="Times New Roman" panose="02020603050405020304" pitchFamily="18" charset="0"/>
              <a:ea typeface="宋体" pitchFamily="2" charset="-122"/>
            </a:endParaRPr>
          </a:p>
          <a:p>
            <a:pPr marL="457200" indent="-457200">
              <a:buAutoNum type="arabicPeriod"/>
            </a:pPr>
            <a:r>
              <a:rPr lang="zh-CN" altLang="en-US" sz="1600" dirty="0">
                <a:latin typeface="Times New Roman" panose="02020603050405020304" pitchFamily="18" charset="0"/>
                <a:ea typeface="宋体" pitchFamily="2" charset="-122"/>
              </a:rPr>
              <a:t>董事会每年更换一人</a:t>
            </a:r>
            <a:endParaRPr lang="zh-CN" altLang="en-US" sz="1600" dirty="0">
              <a:latin typeface="Times New Roman" panose="02020603050405020304" pitchFamily="18" charset="0"/>
              <a:ea typeface="宋体" pitchFamily="2" charset="-122"/>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116739" name="Rectangle 3"/>
          <p:cNvSpPr>
            <a:spLocks noGrp="1" noChangeArrowheads="1"/>
          </p:cNvSpPr>
          <p:nvPr>
            <p:ph type="body" idx="4294967295"/>
          </p:nvPr>
        </p:nvSpPr>
        <p:spPr>
          <a:xfrm>
            <a:off x="457200" y="2781300"/>
            <a:ext cx="8229600" cy="2949575"/>
          </a:xfrm>
          <a:solidFill>
            <a:srgbClr val="F8F8F8"/>
          </a:solidFill>
          <a:ln>
            <a:solidFill>
              <a:schemeClr val="tx1"/>
            </a:solidFill>
          </a:ln>
          <a:effectLst>
            <a:outerShdw dist="35921" dir="2700000" algn="ctr" rotWithShape="0">
              <a:schemeClr val="bg2"/>
            </a:outerShdw>
          </a:effectLst>
        </p:spPr>
        <p:txBody>
          <a:bodyPr vert="horz" wrap="square" lIns="91440" tIns="45720" rIns="91440" bIns="45720" numCol="1" anchor="t" anchorCtr="0" compatLnSpc="1"/>
          <a:p>
            <a:pPr>
              <a:buNone/>
            </a:pPr>
            <a:endParaRPr lang="en-US" altLang="zh-CN" sz="1800" dirty="0">
              <a:latin typeface="Times New Roman" panose="02020603050405020304" pitchFamily="18" charset="0"/>
            </a:endParaRPr>
          </a:p>
          <a:p>
            <a:pPr>
              <a:buNone/>
            </a:pPr>
            <a:endParaRPr lang="en-US" altLang="zh-CN" sz="1800" dirty="0">
              <a:latin typeface="Times New Roman" panose="02020603050405020304" pitchFamily="18" charset="0"/>
            </a:endParaRPr>
          </a:p>
          <a:p>
            <a:pPr>
              <a:buNone/>
            </a:pPr>
            <a:r>
              <a:rPr lang="en-US" altLang="zh-CN" sz="1900" b="1" dirty="0">
                <a:latin typeface="Times New Roman" panose="02020603050405020304" pitchFamily="18" charset="0"/>
              </a:rPr>
              <a:t>                          </a:t>
            </a:r>
            <a:r>
              <a:rPr lang="en-US" altLang="zh-CN" sz="1900" b="1">
                <a:latin typeface="Times New Roman" panose="02020603050405020304" pitchFamily="18" charset="0"/>
              </a:rPr>
              <a:t>SEC.301. PUBLIC COMPANY AUDIT COMMITTEES</a:t>
            </a:r>
            <a:endParaRPr lang="en-US" altLang="zh-CN" sz="1900" b="1">
              <a:latin typeface="Times New Roman" panose="02020603050405020304" pitchFamily="18" charset="0"/>
            </a:endParaRPr>
          </a:p>
          <a:p>
            <a:pPr>
              <a:buNone/>
            </a:pPr>
            <a:endParaRPr lang="en-US" altLang="zh-CN" sz="1900">
              <a:latin typeface="Times New Roman" panose="02020603050405020304" pitchFamily="18" charset="0"/>
            </a:endParaRPr>
          </a:p>
          <a:p>
            <a:pPr>
              <a:buNone/>
            </a:pPr>
            <a:r>
              <a:rPr lang="en-US" altLang="zh-CN" sz="1900">
                <a:latin typeface="Times New Roman" panose="02020603050405020304" pitchFamily="18" charset="0"/>
              </a:rPr>
              <a:t>(2) </a:t>
            </a:r>
            <a:r>
              <a:rPr lang="zh-CN" altLang="en-US" sz="1900" dirty="0">
                <a:latin typeface="Times New Roman" panose="02020603050405020304" pitchFamily="18" charset="0"/>
              </a:rPr>
              <a:t>与注册公共会计事务所有关之责任</a:t>
            </a:r>
            <a:endParaRPr lang="zh-CN" altLang="en-US" sz="1900" dirty="0">
              <a:latin typeface="Times New Roman" panose="02020603050405020304" pitchFamily="18" charset="0"/>
            </a:endParaRPr>
          </a:p>
          <a:p>
            <a:pPr>
              <a:buNone/>
            </a:pPr>
            <a:r>
              <a:rPr lang="zh-CN" altLang="en-US" sz="1900" dirty="0">
                <a:latin typeface="Times New Roman" panose="02020603050405020304" pitchFamily="18" charset="0"/>
              </a:rPr>
              <a:t>      作为董事会之委员会之一，各报告公司的审计委员会，必须直接负责对以编制或出具审计报告或相关工作而受雇报告公司之任一注册公共会计事务所的聘用、公费并监督其工作（包括解决管理层与审计人员关于财务报告过程的争议）；各该类公共会计事务所，必须直接报告该审计委员会</a:t>
            </a:r>
            <a:endParaRPr lang="zh-CN" altLang="en-US" sz="1900" dirty="0">
              <a:latin typeface="Times New Roman" panose="02020603050405020304" pitchFamily="18" charset="0"/>
            </a:endParaRPr>
          </a:p>
        </p:txBody>
      </p:sp>
      <p:pic>
        <p:nvPicPr>
          <p:cNvPr id="433156" name="Picture 4"/>
          <p:cNvPicPr>
            <a:picLocks noChangeAspect="1"/>
          </p:cNvPicPr>
          <p:nvPr/>
        </p:nvPicPr>
        <p:blipFill>
          <a:blip r:embed="rId1"/>
          <a:stretch>
            <a:fillRect/>
          </a:stretch>
        </p:blipFill>
        <p:spPr>
          <a:xfrm>
            <a:off x="2700338" y="2205038"/>
            <a:ext cx="3303587" cy="512762"/>
          </a:xfrm>
          <a:prstGeom prst="rect">
            <a:avLst/>
          </a:prstGeom>
          <a:noFill/>
          <a:ln w="9525">
            <a:noFill/>
          </a:ln>
        </p:spPr>
      </p:pic>
      <p:sp>
        <p:nvSpPr>
          <p:cNvPr id="433157" name="Rectangle 5"/>
          <p:cNvSpPr/>
          <p:nvPr/>
        </p:nvSpPr>
        <p:spPr>
          <a:xfrm>
            <a:off x="457200" y="990600"/>
            <a:ext cx="8229600" cy="460375"/>
          </a:xfrm>
          <a:prstGeom prst="rect">
            <a:avLst/>
          </a:prstGeom>
          <a:noFill/>
          <a:ln w="9525">
            <a:noFill/>
          </a:ln>
        </p:spPr>
        <p:txBody>
          <a:bodyPr/>
          <a:p>
            <a:pPr marL="342900" indent="-342900">
              <a:spcBef>
                <a:spcPct val="20000"/>
              </a:spcBef>
              <a:buClr>
                <a:schemeClr val="accent1"/>
              </a:buClr>
              <a:buSzPct val="65000"/>
              <a:buFont typeface="Wingdings" panose="05000000000000000000" pitchFamily="2" charset="2"/>
            </a:pPr>
            <a:r>
              <a:rPr lang="zh-CN" altLang="en-US" sz="2800" dirty="0">
                <a:latin typeface="Times New Roman" panose="02020603050405020304" pitchFamily="18" charset="0"/>
                <a:ea typeface="宋体" pitchFamily="2" charset="-122"/>
              </a:rPr>
              <a:t>公司治理 </a:t>
            </a:r>
            <a:r>
              <a:rPr lang="en-US" altLang="zh-CN" sz="2800">
                <a:latin typeface="Times New Roman" panose="02020603050405020304" pitchFamily="18" charset="0"/>
                <a:ea typeface="宋体" pitchFamily="2" charset="-122"/>
              </a:rPr>
              <a:t>– </a:t>
            </a:r>
            <a:r>
              <a:rPr lang="zh-CN" altLang="en-US" sz="2800" dirty="0">
                <a:solidFill>
                  <a:schemeClr val="folHlink"/>
                </a:solidFill>
                <a:latin typeface="Times New Roman" panose="02020603050405020304" pitchFamily="18" charset="0"/>
                <a:ea typeface="宋体" pitchFamily="2" charset="-122"/>
              </a:rPr>
              <a:t>审计委员会</a:t>
            </a:r>
            <a:endParaRPr lang="zh-CN" altLang="en-US" sz="2800" dirty="0">
              <a:solidFill>
                <a:schemeClr val="folHlink"/>
              </a:solidFill>
              <a:latin typeface="Times New Roman" panose="02020603050405020304" pitchFamily="18" charset="0"/>
              <a:ea typeface="宋体" pitchFamily="2" charset="-122"/>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88067" name="Rectangle 3"/>
          <p:cNvSpPr>
            <a:spLocks noGrp="1" noChangeArrowheads="1"/>
          </p:cNvSpPr>
          <p:nvPr>
            <p:ph type="body" idx="4294967295"/>
          </p:nvPr>
        </p:nvSpPr>
        <p:spPr>
          <a:xfrm>
            <a:off x="617538" y="3006725"/>
            <a:ext cx="7929563" cy="3090863"/>
          </a:xfrm>
          <a:solidFill>
            <a:srgbClr val="F8F8F8"/>
          </a:solidFill>
          <a:ln>
            <a:solidFill>
              <a:schemeClr val="tx1"/>
            </a:solidFill>
          </a:ln>
          <a:effectLst>
            <a:outerShdw dist="35921" dir="2700000" algn="ctr" rotWithShape="0">
              <a:schemeClr val="bg2"/>
            </a:outerShdw>
          </a:effectLst>
        </p:spPr>
        <p:txBody>
          <a:bodyPr vert="horz" wrap="square" lIns="91440" tIns="45720" rIns="91440" bIns="45720" numCol="1" anchor="t" anchorCtr="0" compatLnSpc="1"/>
          <a:p>
            <a:pPr>
              <a:lnSpc>
                <a:spcPct val="80000"/>
              </a:lnSpc>
            </a:pPr>
            <a:endParaRPr lang="en-US" altLang="zh-CN" sz="1800" dirty="0">
              <a:latin typeface="Times New Roman" panose="02020603050405020304" pitchFamily="18" charset="0"/>
            </a:endParaRPr>
          </a:p>
          <a:p>
            <a:pPr>
              <a:lnSpc>
                <a:spcPct val="80000"/>
              </a:lnSpc>
              <a:buNone/>
            </a:pPr>
            <a:r>
              <a:rPr lang="en-US" altLang="zh-CN" sz="1900" b="1" dirty="0">
                <a:latin typeface="Times New Roman" panose="02020603050405020304" pitchFamily="18" charset="0"/>
              </a:rPr>
              <a:t>                        </a:t>
            </a:r>
            <a:r>
              <a:rPr lang="en-US" altLang="zh-CN" sz="1900" b="1">
                <a:latin typeface="Times New Roman" panose="02020603050405020304" pitchFamily="18" charset="0"/>
              </a:rPr>
              <a:t>SEC.301. PUBLIC COMPANY AUDIT COMMITTEES</a:t>
            </a:r>
            <a:endParaRPr lang="en-US" altLang="zh-CN" sz="1900" b="1">
              <a:latin typeface="Times New Roman" panose="02020603050405020304" pitchFamily="18" charset="0"/>
            </a:endParaRPr>
          </a:p>
          <a:p>
            <a:pPr>
              <a:lnSpc>
                <a:spcPct val="80000"/>
              </a:lnSpc>
              <a:buNone/>
            </a:pPr>
            <a:endParaRPr lang="en-US" altLang="zh-CN" sz="1900">
              <a:latin typeface="Times New Roman" panose="02020603050405020304" pitchFamily="18" charset="0"/>
            </a:endParaRPr>
          </a:p>
          <a:p>
            <a:pPr>
              <a:lnSpc>
                <a:spcPct val="80000"/>
              </a:lnSpc>
              <a:buNone/>
            </a:pPr>
            <a:r>
              <a:rPr lang="en-US" altLang="zh-CN" sz="1700">
                <a:latin typeface="Times New Roman" panose="02020603050405020304" pitchFamily="18" charset="0"/>
              </a:rPr>
              <a:t>(3) </a:t>
            </a:r>
            <a:r>
              <a:rPr lang="zh-CN" altLang="en-US" sz="1700" dirty="0">
                <a:latin typeface="Times New Roman" panose="02020603050405020304" pitchFamily="18" charset="0"/>
              </a:rPr>
              <a:t>独立性</a:t>
            </a:r>
            <a:endParaRPr lang="zh-CN" altLang="en-US" sz="1700" dirty="0">
              <a:latin typeface="Times New Roman" panose="02020603050405020304" pitchFamily="18" charset="0"/>
            </a:endParaRPr>
          </a:p>
          <a:p>
            <a:pPr>
              <a:lnSpc>
                <a:spcPct val="80000"/>
              </a:lnSpc>
              <a:buNone/>
            </a:pPr>
            <a:r>
              <a:rPr lang="en-US" altLang="zh-CN" sz="1700">
                <a:latin typeface="Times New Roman" panose="02020603050405020304" pitchFamily="18" charset="0"/>
              </a:rPr>
              <a:t>(A) </a:t>
            </a:r>
            <a:r>
              <a:rPr lang="zh-CN" altLang="en-US" sz="1700" dirty="0">
                <a:latin typeface="Times New Roman" panose="02020603050405020304" pitchFamily="18" charset="0"/>
              </a:rPr>
              <a:t>一般规则</a:t>
            </a:r>
            <a:endParaRPr lang="zh-CN" altLang="en-US" sz="1700" dirty="0">
              <a:latin typeface="Times New Roman" panose="02020603050405020304" pitchFamily="18" charset="0"/>
            </a:endParaRPr>
          </a:p>
          <a:p>
            <a:pPr>
              <a:lnSpc>
                <a:spcPct val="80000"/>
              </a:lnSpc>
              <a:buNone/>
            </a:pPr>
            <a:r>
              <a:rPr lang="zh-CN" altLang="en-US" sz="1700" dirty="0">
                <a:latin typeface="Times New Roman" panose="02020603050405020304" pitchFamily="18" charset="0"/>
              </a:rPr>
              <a:t>      报告公司之审计委员会每位成员，必须为报告公司董事会成员，必须独立。</a:t>
            </a:r>
            <a:endParaRPr lang="zh-CN" altLang="en-US" sz="1700" dirty="0">
              <a:latin typeface="Times New Roman" panose="02020603050405020304" pitchFamily="18" charset="0"/>
            </a:endParaRPr>
          </a:p>
          <a:p>
            <a:pPr>
              <a:lnSpc>
                <a:spcPct val="80000"/>
              </a:lnSpc>
              <a:buNone/>
            </a:pPr>
            <a:r>
              <a:rPr lang="en-US" altLang="zh-CN" sz="1700">
                <a:latin typeface="Times New Roman" panose="02020603050405020304" pitchFamily="18" charset="0"/>
              </a:rPr>
              <a:t>(B) </a:t>
            </a:r>
            <a:r>
              <a:rPr lang="zh-CN" altLang="en-US" sz="1700" dirty="0">
                <a:latin typeface="Times New Roman" panose="02020603050405020304" pitchFamily="18" charset="0"/>
              </a:rPr>
              <a:t>标准</a:t>
            </a:r>
            <a:endParaRPr lang="zh-CN" altLang="en-US" sz="1700" dirty="0">
              <a:latin typeface="Times New Roman" panose="02020603050405020304" pitchFamily="18" charset="0"/>
            </a:endParaRPr>
          </a:p>
          <a:p>
            <a:pPr>
              <a:lnSpc>
                <a:spcPct val="80000"/>
              </a:lnSpc>
              <a:buNone/>
            </a:pPr>
            <a:r>
              <a:rPr lang="zh-CN" altLang="en-US" sz="1700" dirty="0">
                <a:latin typeface="Times New Roman" panose="02020603050405020304" pitchFamily="18" charset="0"/>
              </a:rPr>
              <a:t>      为满足本节之独立性要求，凡具下列行为者，不得为报告公司之审计委员会成员、董事会成员或其他董事会委员会成员：</a:t>
            </a:r>
            <a:endParaRPr lang="zh-CN" altLang="en-US" sz="1700" dirty="0">
              <a:latin typeface="Times New Roman" panose="02020603050405020304" pitchFamily="18" charset="0"/>
            </a:endParaRPr>
          </a:p>
          <a:p>
            <a:pPr>
              <a:lnSpc>
                <a:spcPct val="80000"/>
              </a:lnSpc>
              <a:buNone/>
            </a:pPr>
            <a:r>
              <a:rPr lang="en-US" altLang="zh-CN" sz="1700">
                <a:latin typeface="Times New Roman" panose="02020603050405020304" pitchFamily="18" charset="0"/>
              </a:rPr>
              <a:t>(ⅰ) </a:t>
            </a:r>
            <a:r>
              <a:rPr lang="zh-CN" altLang="en-US" sz="1700" dirty="0">
                <a:latin typeface="Times New Roman" panose="02020603050405020304" pitchFamily="18" charset="0"/>
              </a:rPr>
              <a:t>从报告公司收取任何咨询、顾问费用或其他报酬 或</a:t>
            </a:r>
            <a:endParaRPr lang="zh-CN" altLang="en-US" sz="1700" dirty="0">
              <a:latin typeface="Times New Roman" panose="02020603050405020304" pitchFamily="18" charset="0"/>
            </a:endParaRPr>
          </a:p>
          <a:p>
            <a:pPr>
              <a:lnSpc>
                <a:spcPct val="80000"/>
              </a:lnSpc>
              <a:buNone/>
            </a:pPr>
            <a:r>
              <a:rPr lang="en-US" altLang="zh-CN" sz="1700">
                <a:latin typeface="Times New Roman" panose="02020603050405020304" pitchFamily="18" charset="0"/>
              </a:rPr>
              <a:t>(ⅱ) </a:t>
            </a:r>
            <a:r>
              <a:rPr lang="zh-CN" altLang="en-US" sz="1700" dirty="0">
                <a:latin typeface="Times New Roman" panose="02020603050405020304" pitchFamily="18" charset="0"/>
              </a:rPr>
              <a:t>报告公司或其下属单位之关联人员</a:t>
            </a:r>
            <a:endParaRPr lang="zh-CN" altLang="en-US" sz="1700" dirty="0">
              <a:latin typeface="Times New Roman" panose="02020603050405020304" pitchFamily="18" charset="0"/>
            </a:endParaRPr>
          </a:p>
          <a:p>
            <a:pPr>
              <a:lnSpc>
                <a:spcPct val="80000"/>
              </a:lnSpc>
              <a:buNone/>
            </a:pPr>
            <a:r>
              <a:rPr lang="zh-CN" altLang="en-US" sz="1800" dirty="0">
                <a:latin typeface="Times New Roman" panose="02020603050405020304" pitchFamily="18" charset="0"/>
              </a:rPr>
              <a:t>      </a:t>
            </a:r>
            <a:endParaRPr lang="zh-CN" altLang="en-US" sz="1800" dirty="0">
              <a:latin typeface="Times New Roman" panose="02020603050405020304" pitchFamily="18" charset="0"/>
            </a:endParaRPr>
          </a:p>
        </p:txBody>
      </p:sp>
      <p:pic>
        <p:nvPicPr>
          <p:cNvPr id="434180" name="Picture 4"/>
          <p:cNvPicPr>
            <a:picLocks noChangeAspect="1"/>
          </p:cNvPicPr>
          <p:nvPr/>
        </p:nvPicPr>
        <p:blipFill>
          <a:blip r:embed="rId1"/>
          <a:stretch>
            <a:fillRect/>
          </a:stretch>
        </p:blipFill>
        <p:spPr>
          <a:xfrm>
            <a:off x="2700338" y="2559050"/>
            <a:ext cx="3303587" cy="512763"/>
          </a:xfrm>
          <a:prstGeom prst="rect">
            <a:avLst/>
          </a:prstGeom>
          <a:noFill/>
          <a:ln w="9525">
            <a:noFill/>
          </a:ln>
        </p:spPr>
      </p:pic>
      <p:sp>
        <p:nvSpPr>
          <p:cNvPr id="434181" name="Rectangle 6"/>
          <p:cNvSpPr/>
          <p:nvPr/>
        </p:nvSpPr>
        <p:spPr>
          <a:xfrm>
            <a:off x="381000" y="609600"/>
            <a:ext cx="8229600" cy="460375"/>
          </a:xfrm>
          <a:prstGeom prst="rect">
            <a:avLst/>
          </a:prstGeom>
          <a:noFill/>
          <a:ln w="9525">
            <a:noFill/>
          </a:ln>
        </p:spPr>
        <p:txBody>
          <a:bodyPr/>
          <a:p>
            <a:pPr marL="342900" indent="-342900">
              <a:spcBef>
                <a:spcPct val="20000"/>
              </a:spcBef>
              <a:buClr>
                <a:schemeClr val="accent1"/>
              </a:buClr>
              <a:buSzPct val="65000"/>
              <a:buFont typeface="Wingdings" panose="05000000000000000000" pitchFamily="2" charset="2"/>
            </a:pPr>
            <a:r>
              <a:rPr lang="zh-CN" altLang="en-US" sz="2800" dirty="0">
                <a:latin typeface="Times New Roman" panose="02020603050405020304" pitchFamily="18" charset="0"/>
                <a:ea typeface="宋体" pitchFamily="2" charset="-122"/>
              </a:rPr>
              <a:t>公司治理 </a:t>
            </a:r>
            <a:r>
              <a:rPr lang="en-US" altLang="zh-CN" sz="2800">
                <a:latin typeface="Times New Roman" panose="02020603050405020304" pitchFamily="18" charset="0"/>
                <a:ea typeface="宋体" pitchFamily="2" charset="-122"/>
              </a:rPr>
              <a:t>– </a:t>
            </a:r>
            <a:r>
              <a:rPr lang="zh-CN" altLang="en-US" sz="2800" dirty="0">
                <a:solidFill>
                  <a:schemeClr val="folHlink"/>
                </a:solidFill>
                <a:latin typeface="Times New Roman" panose="02020603050405020304" pitchFamily="18" charset="0"/>
                <a:ea typeface="宋体" pitchFamily="2" charset="-122"/>
              </a:rPr>
              <a:t>审计委员会</a:t>
            </a:r>
            <a:endParaRPr lang="zh-CN" altLang="en-US" sz="2800" dirty="0">
              <a:solidFill>
                <a:schemeClr val="folHlink"/>
              </a:solidFill>
              <a:latin typeface="Times New Roman" panose="02020603050405020304" pitchFamily="18" charset="0"/>
              <a:ea typeface="宋体" pitchFamily="2" charset="-122"/>
            </a:endParaRPr>
          </a:p>
        </p:txBody>
      </p:sp>
      <p:sp>
        <p:nvSpPr>
          <p:cNvPr id="434183" name="矩形 7"/>
          <p:cNvSpPr/>
          <p:nvPr/>
        </p:nvSpPr>
        <p:spPr>
          <a:xfrm>
            <a:off x="3929063" y="1071563"/>
            <a:ext cx="4572000" cy="1200150"/>
          </a:xfrm>
          <a:prstGeom prst="rect">
            <a:avLst/>
          </a:prstGeom>
          <a:noFill/>
          <a:ln w="9525" cap="flat" cmpd="sng">
            <a:solidFill>
              <a:srgbClr val="FF0000"/>
            </a:solidFill>
            <a:prstDash val="solid"/>
            <a:miter/>
            <a:headEnd type="none" w="med" len="med"/>
            <a:tailEnd type="none" w="med" len="med"/>
          </a:ln>
        </p:spPr>
        <p:txBody>
          <a:bodyPr>
            <a:spAutoFit/>
          </a:bodyPr>
          <a:p>
            <a:r>
              <a:rPr lang="zh-CN" altLang="en-US" dirty="0">
                <a:latin typeface="Arial" panose="020B0604020202020204" pitchFamily="34" charset="0"/>
                <a:ea typeface="宋体" pitchFamily="2" charset="-122"/>
              </a:rPr>
              <a:t>基本规范第十三条</a:t>
            </a:r>
            <a:endParaRPr lang="zh-CN" altLang="en-US" dirty="0">
              <a:latin typeface="Arial" panose="020B0604020202020204" pitchFamily="34" charset="0"/>
              <a:ea typeface="宋体" pitchFamily="2" charset="-122"/>
            </a:endParaRPr>
          </a:p>
          <a:p>
            <a:r>
              <a:rPr lang="zh-CN" altLang="en-US" dirty="0">
                <a:solidFill>
                  <a:srgbClr val="FF0000"/>
                </a:solidFill>
                <a:latin typeface="Arial" panose="020B0604020202020204" pitchFamily="34" charset="0"/>
                <a:ea typeface="宋体" pitchFamily="2" charset="-122"/>
              </a:rPr>
              <a:t>审计委员会负责人</a:t>
            </a:r>
            <a:r>
              <a:rPr lang="zh-CN" altLang="en-US" dirty="0">
                <a:latin typeface="Arial" panose="020B0604020202020204" pitchFamily="34" charset="0"/>
                <a:ea typeface="宋体" pitchFamily="2" charset="-122"/>
              </a:rPr>
              <a:t>应当具备相应的独立性、良好的职业操守和专业胜任能力。</a:t>
            </a:r>
            <a:br>
              <a:rPr lang="en-US" altLang="zh-CN">
                <a:latin typeface="Arial" panose="020B0604020202020204" pitchFamily="34" charset="0"/>
                <a:ea typeface="宋体" pitchFamily="2" charset="-122"/>
              </a:rPr>
            </a:br>
            <a:endParaRPr lang="en-US" altLang="zh-CN" dirty="0">
              <a:latin typeface="Arial" panose="020B0604020202020204" pitchFamily="34" charset="0"/>
              <a:ea typeface="宋体" pitchFamily="2"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4594" name="Rectangle 2"/>
          <p:cNvSpPr>
            <a:spLocks noGrp="1"/>
          </p:cNvSpPr>
          <p:nvPr>
            <p:ph type="title" idx="4294967295"/>
          </p:nvPr>
        </p:nvSpPr>
        <p:spPr>
          <a:xfrm>
            <a:off x="460375" y="274638"/>
            <a:ext cx="7929563" cy="609600"/>
          </a:xfrm>
          <a:ln/>
        </p:spPr>
        <p:txBody>
          <a:bodyPr anchor="ctr" anchorCtr="0"/>
          <a:p>
            <a:r>
              <a:rPr lang="zh-CN" altLang="en-US" sz="3500" dirty="0">
                <a:solidFill>
                  <a:srgbClr val="990000"/>
                </a:solidFill>
                <a:latin typeface="黑体" pitchFamily="2" charset="-122"/>
                <a:ea typeface="黑体" pitchFamily="2" charset="-122"/>
              </a:rPr>
              <a:t>美国的财政、货币政策及其后果</a:t>
            </a:r>
            <a:endParaRPr lang="zh-CN" altLang="en-US" sz="3500" dirty="0">
              <a:solidFill>
                <a:srgbClr val="990000"/>
              </a:solidFill>
              <a:latin typeface="黑体" pitchFamily="2" charset="-122"/>
              <a:ea typeface="黑体" pitchFamily="2" charset="-122"/>
            </a:endParaRPr>
          </a:p>
        </p:txBody>
      </p:sp>
      <p:pic>
        <p:nvPicPr>
          <p:cNvPr id="494595" name="Picture 3"/>
          <p:cNvPicPr>
            <a:picLocks noChangeAspect="1"/>
          </p:cNvPicPr>
          <p:nvPr/>
        </p:nvPicPr>
        <p:blipFill>
          <a:blip r:embed="rId1"/>
          <a:stretch>
            <a:fillRect/>
          </a:stretch>
        </p:blipFill>
        <p:spPr>
          <a:xfrm>
            <a:off x="539750" y="4076700"/>
            <a:ext cx="4679950" cy="2387600"/>
          </a:xfrm>
          <a:prstGeom prst="rect">
            <a:avLst/>
          </a:prstGeom>
          <a:noFill/>
          <a:ln w="9525">
            <a:noFill/>
          </a:ln>
        </p:spPr>
      </p:pic>
      <p:sp>
        <p:nvSpPr>
          <p:cNvPr id="494596" name="Rectangle 4"/>
          <p:cNvSpPr/>
          <p:nvPr/>
        </p:nvSpPr>
        <p:spPr>
          <a:xfrm>
            <a:off x="755650" y="3937000"/>
            <a:ext cx="2044700" cy="212725"/>
          </a:xfrm>
          <a:prstGeom prst="rect">
            <a:avLst/>
          </a:prstGeom>
          <a:noFill/>
          <a:ln w="28575">
            <a:noFill/>
          </a:ln>
        </p:spPr>
        <p:txBody>
          <a:bodyPr wrap="none" lIns="0" tIns="0" rIns="0" bIns="0" anchor="ctr" anchorCtr="0">
            <a:spAutoFit/>
          </a:bodyPr>
          <a:p>
            <a:pPr eaLnBrk="0" hangingPunct="0"/>
            <a:r>
              <a:rPr lang="zh-CN" altLang="en-US" sz="1400" b="1" dirty="0">
                <a:solidFill>
                  <a:srgbClr val="990000"/>
                </a:solidFill>
                <a:latin typeface="黑体" pitchFamily="2" charset="-122"/>
                <a:ea typeface="黑体" pitchFamily="2" charset="-122"/>
              </a:rPr>
              <a:t>各国政府债务</a:t>
            </a:r>
            <a:r>
              <a:rPr lang="en-US" altLang="zh-CN" sz="1400" b="1">
                <a:solidFill>
                  <a:srgbClr val="990000"/>
                </a:solidFill>
                <a:latin typeface="黑体" pitchFamily="2" charset="-122"/>
                <a:ea typeface="黑体" pitchFamily="2" charset="-122"/>
              </a:rPr>
              <a:t>/GDP </a:t>
            </a:r>
            <a:r>
              <a:rPr lang="zh-CN" altLang="en-US" sz="1400" b="1" dirty="0">
                <a:solidFill>
                  <a:srgbClr val="990000"/>
                </a:solidFill>
                <a:latin typeface="黑体" pitchFamily="2" charset="-122"/>
                <a:ea typeface="黑体" pitchFamily="2" charset="-122"/>
              </a:rPr>
              <a:t>的比率</a:t>
            </a:r>
            <a:endParaRPr lang="zh-CN" altLang="en-US" sz="1400" b="1" dirty="0">
              <a:solidFill>
                <a:srgbClr val="990000"/>
              </a:solidFill>
              <a:latin typeface="黑体" pitchFamily="2" charset="-122"/>
              <a:ea typeface="黑体" pitchFamily="2" charset="-122"/>
            </a:endParaRPr>
          </a:p>
        </p:txBody>
      </p:sp>
      <p:pic>
        <p:nvPicPr>
          <p:cNvPr id="494597" name="Picture 5"/>
          <p:cNvPicPr>
            <a:picLocks noChangeAspect="1"/>
          </p:cNvPicPr>
          <p:nvPr/>
        </p:nvPicPr>
        <p:blipFill>
          <a:blip r:embed="rId2"/>
          <a:stretch>
            <a:fillRect/>
          </a:stretch>
        </p:blipFill>
        <p:spPr>
          <a:xfrm>
            <a:off x="4211638" y="1700213"/>
            <a:ext cx="4838700" cy="2214562"/>
          </a:xfrm>
          <a:prstGeom prst="rect">
            <a:avLst/>
          </a:prstGeom>
          <a:noFill/>
          <a:ln w="28575">
            <a:noFill/>
          </a:ln>
        </p:spPr>
      </p:pic>
      <p:sp>
        <p:nvSpPr>
          <p:cNvPr id="494598" name="Rectangle 6"/>
          <p:cNvSpPr/>
          <p:nvPr/>
        </p:nvSpPr>
        <p:spPr>
          <a:xfrm>
            <a:off x="4586288" y="1450975"/>
            <a:ext cx="2578100" cy="212725"/>
          </a:xfrm>
          <a:prstGeom prst="rect">
            <a:avLst/>
          </a:prstGeom>
          <a:noFill/>
          <a:ln w="28575">
            <a:noFill/>
          </a:ln>
        </p:spPr>
        <p:txBody>
          <a:bodyPr wrap="none" lIns="0" tIns="0" rIns="0" bIns="0">
            <a:spAutoFit/>
          </a:bodyPr>
          <a:p>
            <a:pPr eaLnBrk="0" hangingPunct="0">
              <a:spcBef>
                <a:spcPct val="50000"/>
              </a:spcBef>
            </a:pPr>
            <a:r>
              <a:rPr lang="zh-CN" altLang="en-US" sz="1400" b="1" dirty="0">
                <a:solidFill>
                  <a:srgbClr val="990000"/>
                </a:solidFill>
                <a:latin typeface="黑体" pitchFamily="2" charset="-122"/>
                <a:ea typeface="黑体" pitchFamily="2" charset="-122"/>
              </a:rPr>
              <a:t>美国政府赤字及债务</a:t>
            </a:r>
            <a:r>
              <a:rPr lang="en-US" altLang="zh-CN" sz="1400" b="1">
                <a:solidFill>
                  <a:srgbClr val="990000"/>
                </a:solidFill>
                <a:latin typeface="黑体" pitchFamily="2" charset="-122"/>
                <a:ea typeface="黑体" pitchFamily="2" charset="-122"/>
              </a:rPr>
              <a:t>/GDP </a:t>
            </a:r>
            <a:r>
              <a:rPr lang="zh-CN" altLang="en-US" sz="1400" b="1" dirty="0">
                <a:solidFill>
                  <a:srgbClr val="990000"/>
                </a:solidFill>
                <a:latin typeface="黑体" pitchFamily="2" charset="-122"/>
                <a:ea typeface="黑体" pitchFamily="2" charset="-122"/>
              </a:rPr>
              <a:t>的比率</a:t>
            </a:r>
            <a:endParaRPr lang="zh-CN" altLang="en-US" sz="1400" b="1" dirty="0">
              <a:solidFill>
                <a:srgbClr val="990000"/>
              </a:solidFill>
              <a:latin typeface="黑体" pitchFamily="2" charset="-122"/>
              <a:ea typeface="黑体" pitchFamily="2" charset="-122"/>
            </a:endParaRPr>
          </a:p>
        </p:txBody>
      </p:sp>
      <p:sp>
        <p:nvSpPr>
          <p:cNvPr id="494599" name="Text Box 8"/>
          <p:cNvSpPr txBox="1"/>
          <p:nvPr/>
        </p:nvSpPr>
        <p:spPr>
          <a:xfrm>
            <a:off x="0" y="1268413"/>
            <a:ext cx="4356100" cy="2806700"/>
          </a:xfrm>
          <a:prstGeom prst="rect">
            <a:avLst/>
          </a:prstGeom>
          <a:noFill/>
          <a:ln w="9525">
            <a:noFill/>
          </a:ln>
        </p:spPr>
        <p:txBody>
          <a:bodyPr>
            <a:spAutoFit/>
          </a:bodyPr>
          <a:p>
            <a:pPr algn="just">
              <a:lnSpc>
                <a:spcPct val="110000"/>
              </a:lnSpc>
              <a:buClr>
                <a:srgbClr val="CC3300"/>
              </a:buClr>
              <a:buSzPct val="85000"/>
              <a:buFont typeface="Wingdings" panose="05000000000000000000" pitchFamily="2" charset="2"/>
              <a:buChar char="q"/>
            </a:pPr>
            <a:r>
              <a:rPr lang="en-US" altLang="zh-CN" b="1" dirty="0">
                <a:solidFill>
                  <a:schemeClr val="tx2"/>
                </a:solidFill>
                <a:latin typeface="Arial" panose="020B0604020202020204" pitchFamily="34" charset="0"/>
                <a:ea typeface="宋体" pitchFamily="2" charset="-122"/>
              </a:rPr>
              <a:t> </a:t>
            </a:r>
            <a:r>
              <a:rPr lang="zh-CN" altLang="en-US" b="1" dirty="0">
                <a:solidFill>
                  <a:schemeClr val="tx2"/>
                </a:solidFill>
                <a:latin typeface="Arial" panose="020B0604020202020204" pitchFamily="34" charset="0"/>
                <a:ea typeface="宋体" pitchFamily="2" charset="-122"/>
              </a:rPr>
              <a:t>财政部：巨额财政赤字</a:t>
            </a:r>
            <a:endParaRPr lang="zh-CN" altLang="en-US" b="1" dirty="0">
              <a:solidFill>
                <a:schemeClr val="tx2"/>
              </a:solidFill>
              <a:latin typeface="Arial" panose="020B0604020202020204" pitchFamily="34" charset="0"/>
              <a:ea typeface="宋体" pitchFamily="2" charset="-122"/>
            </a:endParaRPr>
          </a:p>
          <a:p>
            <a:pPr lvl="1" algn="just">
              <a:lnSpc>
                <a:spcPct val="110000"/>
              </a:lnSpc>
              <a:buClr>
                <a:srgbClr val="CC3300"/>
              </a:buClr>
              <a:buSzPct val="85000"/>
              <a:buFont typeface="Wingdings" panose="05000000000000000000" pitchFamily="2" charset="2"/>
              <a:buChar char="q"/>
            </a:pPr>
            <a:r>
              <a:rPr lang="zh-CN" altLang="en-US" b="1" dirty="0">
                <a:solidFill>
                  <a:schemeClr val="tx2"/>
                </a:solidFill>
                <a:latin typeface="Arial" panose="020B0604020202020204" pitchFamily="34" charset="0"/>
                <a:ea typeface="宋体" pitchFamily="2" charset="-122"/>
              </a:rPr>
              <a:t> </a:t>
            </a:r>
            <a:r>
              <a:rPr lang="en-US" altLang="zh-CN" b="1">
                <a:solidFill>
                  <a:schemeClr val="tx2"/>
                </a:solidFill>
                <a:latin typeface="Arial" panose="020B0604020202020204" pitchFamily="34" charset="0"/>
                <a:ea typeface="宋体" pitchFamily="2" charset="-122"/>
              </a:rPr>
              <a:t>09</a:t>
            </a:r>
            <a:r>
              <a:rPr lang="zh-CN" altLang="en-US" b="1" dirty="0">
                <a:solidFill>
                  <a:schemeClr val="tx2"/>
                </a:solidFill>
                <a:latin typeface="Arial" panose="020B0604020202020204" pitchFamily="34" charset="0"/>
                <a:ea typeface="宋体" pitchFamily="2" charset="-122"/>
              </a:rPr>
              <a:t>年财政赤字占</a:t>
            </a:r>
            <a:r>
              <a:rPr lang="en-US" altLang="zh-CN" b="1">
                <a:solidFill>
                  <a:schemeClr val="tx2"/>
                </a:solidFill>
                <a:latin typeface="Arial" panose="020B0604020202020204" pitchFamily="34" charset="0"/>
                <a:ea typeface="宋体" pitchFamily="2" charset="-122"/>
              </a:rPr>
              <a:t>GDP</a:t>
            </a:r>
            <a:r>
              <a:rPr lang="zh-CN" altLang="en-US" b="1" dirty="0">
                <a:solidFill>
                  <a:schemeClr val="tx2"/>
                </a:solidFill>
                <a:latin typeface="Arial" panose="020B0604020202020204" pitchFamily="34" charset="0"/>
                <a:ea typeface="宋体" pitchFamily="2" charset="-122"/>
              </a:rPr>
              <a:t>比例超过</a:t>
            </a:r>
            <a:r>
              <a:rPr lang="en-US" altLang="zh-CN" b="1">
                <a:solidFill>
                  <a:schemeClr val="tx2"/>
                </a:solidFill>
                <a:latin typeface="Arial" panose="020B0604020202020204" pitchFamily="34" charset="0"/>
                <a:ea typeface="宋体" pitchFamily="2" charset="-122"/>
              </a:rPr>
              <a:t>12%</a:t>
            </a:r>
            <a:r>
              <a:rPr lang="zh-CN" altLang="en-US" b="1" dirty="0">
                <a:solidFill>
                  <a:schemeClr val="tx2"/>
                </a:solidFill>
                <a:latin typeface="Arial" panose="020B0604020202020204" pitchFamily="34" charset="0"/>
                <a:ea typeface="宋体" pitchFamily="2" charset="-122"/>
              </a:rPr>
              <a:t>，</a:t>
            </a:r>
            <a:r>
              <a:rPr lang="en-US" altLang="zh-CN" b="1">
                <a:solidFill>
                  <a:schemeClr val="tx2"/>
                </a:solidFill>
                <a:latin typeface="Arial" panose="020B0604020202020204" pitchFamily="34" charset="0"/>
                <a:ea typeface="宋体" pitchFamily="2" charset="-122"/>
              </a:rPr>
              <a:t>11</a:t>
            </a:r>
            <a:r>
              <a:rPr lang="zh-CN" altLang="en-US" b="1" dirty="0">
                <a:solidFill>
                  <a:schemeClr val="tx2"/>
                </a:solidFill>
                <a:latin typeface="Arial" panose="020B0604020202020204" pitchFamily="34" charset="0"/>
                <a:ea typeface="宋体" pitchFamily="2" charset="-122"/>
              </a:rPr>
              <a:t>年超</a:t>
            </a:r>
            <a:r>
              <a:rPr lang="en-US" altLang="zh-CN" b="1">
                <a:solidFill>
                  <a:schemeClr val="tx2"/>
                </a:solidFill>
                <a:latin typeface="Arial" panose="020B0604020202020204" pitchFamily="34" charset="0"/>
                <a:ea typeface="宋体" pitchFamily="2" charset="-122"/>
              </a:rPr>
              <a:t>10%</a:t>
            </a:r>
            <a:r>
              <a:rPr lang="zh-CN" altLang="en-US" b="1" dirty="0">
                <a:solidFill>
                  <a:schemeClr val="tx2"/>
                </a:solidFill>
                <a:latin typeface="Arial" panose="020B0604020202020204" pitchFamily="34" charset="0"/>
                <a:ea typeface="宋体" pitchFamily="2" charset="-122"/>
              </a:rPr>
              <a:t>， </a:t>
            </a:r>
            <a:r>
              <a:rPr lang="en-US" altLang="zh-CN" b="1">
                <a:solidFill>
                  <a:schemeClr val="tx2"/>
                </a:solidFill>
                <a:latin typeface="Arial" panose="020B0604020202020204" pitchFamily="34" charset="0"/>
                <a:ea typeface="宋体" pitchFamily="2" charset="-122"/>
              </a:rPr>
              <a:t>12</a:t>
            </a:r>
            <a:r>
              <a:rPr lang="zh-CN" altLang="en-US" b="1" dirty="0">
                <a:solidFill>
                  <a:schemeClr val="tx2"/>
                </a:solidFill>
                <a:latin typeface="Arial" panose="020B0604020202020204" pitchFamily="34" charset="0"/>
                <a:ea typeface="宋体" pitchFamily="2" charset="-122"/>
              </a:rPr>
              <a:t>年预计仍超</a:t>
            </a:r>
            <a:r>
              <a:rPr lang="en-US" altLang="zh-CN" b="1">
                <a:solidFill>
                  <a:schemeClr val="tx2"/>
                </a:solidFill>
                <a:latin typeface="Arial" panose="020B0604020202020204" pitchFamily="34" charset="0"/>
                <a:ea typeface="宋体" pitchFamily="2" charset="-122"/>
              </a:rPr>
              <a:t>10%</a:t>
            </a:r>
            <a:r>
              <a:rPr lang="zh-CN" altLang="en-US" b="1" dirty="0">
                <a:solidFill>
                  <a:schemeClr val="tx2"/>
                </a:solidFill>
                <a:latin typeface="Arial" panose="020B0604020202020204" pitchFamily="34" charset="0"/>
                <a:ea typeface="宋体" pitchFamily="2" charset="-122"/>
              </a:rPr>
              <a:t>，累计已超百分百</a:t>
            </a:r>
            <a:endParaRPr lang="zh-CN" altLang="en-US" b="1" dirty="0">
              <a:solidFill>
                <a:schemeClr val="tx2"/>
              </a:solidFill>
              <a:latin typeface="Arial" panose="020B0604020202020204" pitchFamily="34" charset="0"/>
              <a:ea typeface="宋体" pitchFamily="2" charset="-122"/>
            </a:endParaRPr>
          </a:p>
          <a:p>
            <a:pPr lvl="1" algn="just">
              <a:lnSpc>
                <a:spcPct val="110000"/>
              </a:lnSpc>
              <a:buClr>
                <a:srgbClr val="CC3300"/>
              </a:buClr>
              <a:buSzPct val="85000"/>
              <a:buFont typeface="Wingdings" panose="05000000000000000000" pitchFamily="2" charset="2"/>
              <a:buChar char="q"/>
            </a:pPr>
            <a:r>
              <a:rPr lang="zh-CN" altLang="en-US" b="1" dirty="0">
                <a:solidFill>
                  <a:schemeClr val="tx2"/>
                </a:solidFill>
                <a:latin typeface="Arial" panose="020B0604020202020204" pitchFamily="34" charset="0"/>
                <a:ea typeface="宋体" pitchFamily="2" charset="-122"/>
              </a:rPr>
              <a:t> 美国必须、也只能通过持续的、大规模的财政赤字来弥补私人部门投资及消费意愿的下降，一如日本当年的经历</a:t>
            </a:r>
            <a:endParaRPr lang="zh-CN" altLang="en-US" b="1" dirty="0">
              <a:solidFill>
                <a:schemeClr val="tx2"/>
              </a:solidFill>
              <a:latin typeface="Arial" panose="020B0604020202020204" pitchFamily="34" charset="0"/>
              <a:ea typeface="宋体" pitchFamily="2" charset="-122"/>
            </a:endParaRPr>
          </a:p>
          <a:p>
            <a:pPr lvl="1" algn="just">
              <a:lnSpc>
                <a:spcPct val="110000"/>
              </a:lnSpc>
              <a:buClr>
                <a:srgbClr val="CC3300"/>
              </a:buClr>
              <a:buSzPct val="85000"/>
              <a:buFont typeface="Wingdings" panose="05000000000000000000" pitchFamily="2" charset="2"/>
              <a:buChar char="q"/>
            </a:pPr>
            <a:r>
              <a:rPr lang="zh-CN" altLang="en-US" b="1" dirty="0">
                <a:solidFill>
                  <a:schemeClr val="tx2"/>
                </a:solidFill>
                <a:latin typeface="Arial" panose="020B0604020202020204" pitchFamily="34" charset="0"/>
                <a:ea typeface="宋体" pitchFamily="2" charset="-122"/>
              </a:rPr>
              <a:t> 如何持续</a:t>
            </a:r>
            <a:r>
              <a:rPr lang="en-US" altLang="zh-CN" b="1">
                <a:solidFill>
                  <a:schemeClr val="tx2"/>
                </a:solidFill>
                <a:latin typeface="Arial" panose="020B0604020202020204" pitchFamily="34" charset="0"/>
                <a:ea typeface="宋体" pitchFamily="2" charset="-122"/>
              </a:rPr>
              <a:t>?</a:t>
            </a:r>
            <a:r>
              <a:rPr lang="zh-CN" altLang="en-US" b="1" dirty="0">
                <a:solidFill>
                  <a:schemeClr val="tx2"/>
                </a:solidFill>
                <a:latin typeface="Arial" panose="020B0604020202020204" pitchFamily="34" charset="0"/>
                <a:ea typeface="宋体" pitchFamily="2" charset="-122"/>
              </a:rPr>
              <a:t>能否生效</a:t>
            </a:r>
            <a:r>
              <a:rPr lang="en-US" altLang="zh-CN" b="1">
                <a:solidFill>
                  <a:schemeClr val="tx2"/>
                </a:solidFill>
                <a:latin typeface="Arial" panose="020B0604020202020204" pitchFamily="34" charset="0"/>
                <a:ea typeface="宋体" pitchFamily="2" charset="-122"/>
              </a:rPr>
              <a:t>?</a:t>
            </a:r>
            <a:endParaRPr lang="en-US" altLang="zh-CN" b="1">
              <a:solidFill>
                <a:schemeClr val="tx2"/>
              </a:solidFill>
              <a:latin typeface="Arial" panose="020B0604020202020204" pitchFamily="34" charset="0"/>
              <a:ea typeface="宋体" pitchFamily="2" charset="-122"/>
            </a:endParaRPr>
          </a:p>
        </p:txBody>
      </p:sp>
      <p:sp>
        <p:nvSpPr>
          <p:cNvPr id="494600" name="Text Box 9"/>
          <p:cNvSpPr txBox="1"/>
          <p:nvPr/>
        </p:nvSpPr>
        <p:spPr>
          <a:xfrm>
            <a:off x="4787900" y="4076700"/>
            <a:ext cx="4356100" cy="2505075"/>
          </a:xfrm>
          <a:prstGeom prst="rect">
            <a:avLst/>
          </a:prstGeom>
          <a:noFill/>
          <a:ln w="9525">
            <a:noFill/>
          </a:ln>
        </p:spPr>
        <p:txBody>
          <a:bodyPr>
            <a:spAutoFit/>
          </a:bodyPr>
          <a:p>
            <a:pPr algn="just">
              <a:lnSpc>
                <a:spcPct val="110000"/>
              </a:lnSpc>
              <a:buClr>
                <a:srgbClr val="CC3300"/>
              </a:buClr>
              <a:buSzPct val="85000"/>
              <a:buFont typeface="Wingdings" panose="05000000000000000000" pitchFamily="2" charset="2"/>
              <a:buChar char="q"/>
            </a:pPr>
            <a:r>
              <a:rPr lang="en-US" altLang="zh-CN" b="1" dirty="0">
                <a:solidFill>
                  <a:schemeClr val="tx2"/>
                </a:solidFill>
                <a:latin typeface="Arial" panose="020B0604020202020204" pitchFamily="34" charset="0"/>
                <a:ea typeface="宋体" pitchFamily="2" charset="-122"/>
              </a:rPr>
              <a:t> </a:t>
            </a:r>
            <a:r>
              <a:rPr lang="zh-CN" altLang="en-US" b="1" dirty="0">
                <a:solidFill>
                  <a:schemeClr val="tx2"/>
                </a:solidFill>
                <a:latin typeface="Arial" panose="020B0604020202020204" pitchFamily="34" charset="0"/>
                <a:ea typeface="宋体" pitchFamily="2" charset="-122"/>
              </a:rPr>
              <a:t>美联储：数量宽松型货币政策</a:t>
            </a:r>
            <a:endParaRPr lang="zh-CN" altLang="en-US" b="1" dirty="0">
              <a:solidFill>
                <a:schemeClr val="tx2"/>
              </a:solidFill>
              <a:latin typeface="Arial" panose="020B0604020202020204" pitchFamily="34" charset="0"/>
              <a:ea typeface="宋体" pitchFamily="2" charset="-122"/>
            </a:endParaRPr>
          </a:p>
          <a:p>
            <a:pPr lvl="1" algn="just">
              <a:lnSpc>
                <a:spcPct val="110000"/>
              </a:lnSpc>
              <a:buClr>
                <a:srgbClr val="CC3300"/>
              </a:buClr>
              <a:buSzPct val="85000"/>
              <a:buFont typeface="Wingdings" panose="05000000000000000000" pitchFamily="2" charset="2"/>
              <a:buChar char="q"/>
            </a:pPr>
            <a:r>
              <a:rPr lang="zh-CN" altLang="en-US" b="1" dirty="0">
                <a:solidFill>
                  <a:schemeClr val="tx2"/>
                </a:solidFill>
                <a:latin typeface="Arial" panose="020B0604020202020204" pitchFamily="34" charset="0"/>
                <a:ea typeface="宋体" pitchFamily="2" charset="-122"/>
              </a:rPr>
              <a:t> 直升机货币政策：美联储资产负债表从</a:t>
            </a:r>
            <a:r>
              <a:rPr lang="en-US" altLang="zh-CN" b="1">
                <a:solidFill>
                  <a:schemeClr val="tx2"/>
                </a:solidFill>
                <a:latin typeface="Arial" panose="020B0604020202020204" pitchFamily="34" charset="0"/>
                <a:ea typeface="宋体" pitchFamily="2" charset="-122"/>
              </a:rPr>
              <a:t>1.9</a:t>
            </a:r>
            <a:r>
              <a:rPr lang="zh-CN" altLang="en-US" b="1" dirty="0">
                <a:solidFill>
                  <a:schemeClr val="tx2"/>
                </a:solidFill>
                <a:latin typeface="Arial" panose="020B0604020202020204" pitchFamily="34" charset="0"/>
                <a:ea typeface="宋体" pitchFamily="2" charset="-122"/>
              </a:rPr>
              <a:t>万亿扩大到</a:t>
            </a:r>
            <a:r>
              <a:rPr lang="en-US" altLang="zh-CN" b="1">
                <a:solidFill>
                  <a:schemeClr val="tx2"/>
                </a:solidFill>
                <a:latin typeface="Arial" panose="020B0604020202020204" pitchFamily="34" charset="0"/>
                <a:ea typeface="宋体" pitchFamily="2" charset="-122"/>
              </a:rPr>
              <a:t>4.5</a:t>
            </a:r>
            <a:r>
              <a:rPr lang="zh-CN" altLang="en-US" b="1" dirty="0">
                <a:solidFill>
                  <a:schemeClr val="tx2"/>
                </a:solidFill>
                <a:latin typeface="Arial" panose="020B0604020202020204" pitchFamily="34" charset="0"/>
                <a:ea typeface="宋体" pitchFamily="2" charset="-122"/>
              </a:rPr>
              <a:t>万亿，基础货币投放规模惊人；</a:t>
            </a:r>
            <a:endParaRPr lang="zh-CN" altLang="en-US" b="1" dirty="0">
              <a:solidFill>
                <a:schemeClr val="tx2"/>
              </a:solidFill>
              <a:latin typeface="Arial" panose="020B0604020202020204" pitchFamily="34" charset="0"/>
              <a:ea typeface="宋体" pitchFamily="2" charset="-122"/>
            </a:endParaRPr>
          </a:p>
          <a:p>
            <a:pPr lvl="1" algn="just">
              <a:lnSpc>
                <a:spcPct val="110000"/>
              </a:lnSpc>
              <a:buClr>
                <a:srgbClr val="CC3300"/>
              </a:buClr>
              <a:buSzPct val="85000"/>
              <a:buFont typeface="Wingdings" panose="05000000000000000000" pitchFamily="2" charset="2"/>
              <a:buChar char="q"/>
            </a:pPr>
            <a:r>
              <a:rPr lang="zh-CN" altLang="en-US" b="1" dirty="0">
                <a:solidFill>
                  <a:schemeClr val="tx2"/>
                </a:solidFill>
                <a:latin typeface="Arial" panose="020B0604020202020204" pitchFamily="34" charset="0"/>
                <a:ea typeface="宋体" pitchFamily="2" charset="-122"/>
              </a:rPr>
              <a:t> 债务货币化：数量宽松型货币政策对美国经济可能无效，除了债务货币化效果，一如日本当年的经历</a:t>
            </a:r>
            <a:endParaRPr lang="zh-CN" altLang="en-US" b="1" dirty="0">
              <a:solidFill>
                <a:schemeClr val="tx2"/>
              </a:solidFill>
              <a:latin typeface="Arial" panose="020B0604020202020204" pitchFamily="34" charset="0"/>
              <a:ea typeface="宋体" pitchFamily="2" charset="-122"/>
            </a:endParaRPr>
          </a:p>
          <a:p>
            <a:pPr lvl="1" algn="just">
              <a:lnSpc>
                <a:spcPct val="110000"/>
              </a:lnSpc>
              <a:buClr>
                <a:srgbClr val="CC3300"/>
              </a:buClr>
              <a:buSzPct val="85000"/>
              <a:buFont typeface="Wingdings" panose="05000000000000000000" pitchFamily="2" charset="2"/>
              <a:buChar char="q"/>
            </a:pPr>
            <a:r>
              <a:rPr lang="zh-CN" altLang="en-US" b="1" dirty="0">
                <a:solidFill>
                  <a:schemeClr val="tx2"/>
                </a:solidFill>
                <a:latin typeface="Arial" panose="020B0604020202020204" pitchFamily="34" charset="0"/>
                <a:ea typeface="宋体" pitchFamily="2" charset="-122"/>
              </a:rPr>
              <a:t> 如何退出</a:t>
            </a:r>
            <a:r>
              <a:rPr lang="en-US" altLang="zh-CN" b="1">
                <a:solidFill>
                  <a:schemeClr val="tx2"/>
                </a:solidFill>
                <a:latin typeface="Arial" panose="020B0604020202020204" pitchFamily="34" charset="0"/>
                <a:ea typeface="宋体" pitchFamily="2" charset="-122"/>
              </a:rPr>
              <a:t>?</a:t>
            </a:r>
            <a:r>
              <a:rPr lang="zh-CN" altLang="en-US" b="1" dirty="0">
                <a:solidFill>
                  <a:schemeClr val="tx2"/>
                </a:solidFill>
                <a:latin typeface="Arial" panose="020B0604020202020204" pitchFamily="34" charset="0"/>
                <a:ea typeface="宋体" pitchFamily="2" charset="-122"/>
              </a:rPr>
              <a:t>能否退出</a:t>
            </a:r>
            <a:r>
              <a:rPr lang="en-US" altLang="zh-CN" b="1">
                <a:solidFill>
                  <a:schemeClr val="tx2"/>
                </a:solidFill>
                <a:latin typeface="Arial" panose="020B0604020202020204" pitchFamily="34" charset="0"/>
                <a:ea typeface="宋体" pitchFamily="2" charset="-122"/>
              </a:rPr>
              <a:t>?</a:t>
            </a:r>
            <a:endParaRPr lang="en-US" altLang="zh-CN" b="1">
              <a:solidFill>
                <a:schemeClr val="tx2"/>
              </a:solidFill>
              <a:latin typeface="Arial" panose="020B0604020202020204" pitchFamily="34" charset="0"/>
              <a:ea typeface="宋体" pitchFamily="2" charset="-122"/>
            </a:endParaRP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89091" name="Rectangle 3"/>
          <p:cNvSpPr>
            <a:spLocks noGrp="1" noChangeArrowheads="1"/>
          </p:cNvSpPr>
          <p:nvPr>
            <p:ph type="body" idx="4294967295"/>
          </p:nvPr>
        </p:nvSpPr>
        <p:spPr>
          <a:xfrm>
            <a:off x="457200" y="2851150"/>
            <a:ext cx="8229600" cy="2517775"/>
          </a:xfrm>
          <a:solidFill>
            <a:srgbClr val="F8F8F8"/>
          </a:solidFill>
          <a:ln>
            <a:solidFill>
              <a:schemeClr val="tx1"/>
            </a:solidFill>
          </a:ln>
          <a:effectLst>
            <a:outerShdw dist="35921" dir="2700000" algn="ctr" rotWithShape="0">
              <a:schemeClr val="bg2"/>
            </a:outerShdw>
          </a:effectLst>
        </p:spPr>
        <p:txBody>
          <a:bodyPr vert="horz" wrap="square" lIns="91440" tIns="45720" rIns="91440" bIns="45720" numCol="1" anchor="t" anchorCtr="0" compatLnSpc="1"/>
          <a:p>
            <a:pPr marL="609600" indent="-609600"/>
            <a:endParaRPr lang="en-US" altLang="zh-CN" sz="1800" dirty="0">
              <a:latin typeface="Times New Roman" panose="02020603050405020304" pitchFamily="18" charset="0"/>
            </a:endParaRPr>
          </a:p>
          <a:p>
            <a:pPr marL="609600" indent="-609600">
              <a:buNone/>
            </a:pPr>
            <a:r>
              <a:rPr lang="en-US" altLang="zh-CN" sz="1900" b="1" dirty="0">
                <a:latin typeface="Times New Roman" panose="02020603050405020304" pitchFamily="18" charset="0"/>
              </a:rPr>
              <a:t>                          </a:t>
            </a:r>
            <a:r>
              <a:rPr lang="en-US" altLang="zh-CN" sz="1900" b="1">
                <a:latin typeface="Times New Roman" panose="02020603050405020304" pitchFamily="18" charset="0"/>
              </a:rPr>
              <a:t>SEC.301. PUBLIC COMPANY AUDIT COMMITTEES</a:t>
            </a:r>
            <a:endParaRPr lang="en-US" altLang="zh-CN" sz="1900" b="1">
              <a:latin typeface="Times New Roman" panose="02020603050405020304" pitchFamily="18" charset="0"/>
            </a:endParaRPr>
          </a:p>
          <a:p>
            <a:pPr marL="609600" indent="-609600">
              <a:buNone/>
            </a:pPr>
            <a:r>
              <a:rPr lang="en-US" altLang="zh-CN" sz="1900">
                <a:latin typeface="Times New Roman" panose="02020603050405020304" pitchFamily="18" charset="0"/>
              </a:rPr>
              <a:t>(4) </a:t>
            </a:r>
            <a:r>
              <a:rPr lang="zh-CN" altLang="en-US" sz="1900" dirty="0">
                <a:latin typeface="Times New Roman" panose="02020603050405020304" pitchFamily="18" charset="0"/>
              </a:rPr>
              <a:t>申诉</a:t>
            </a:r>
            <a:endParaRPr lang="zh-CN" altLang="en-US" sz="1900" dirty="0">
              <a:latin typeface="Times New Roman" panose="02020603050405020304" pitchFamily="18" charset="0"/>
            </a:endParaRPr>
          </a:p>
          <a:p>
            <a:pPr marL="609600" indent="-609600">
              <a:buNone/>
            </a:pPr>
            <a:r>
              <a:rPr lang="zh-CN" altLang="en-US" sz="1900" dirty="0">
                <a:latin typeface="Times New Roman" panose="02020603050405020304" pitchFamily="18" charset="0"/>
              </a:rPr>
              <a:t>审计委员会应建立</a:t>
            </a:r>
            <a:endParaRPr lang="zh-CN" altLang="en-US" sz="1900" dirty="0">
              <a:latin typeface="Times New Roman" panose="02020603050405020304" pitchFamily="18" charset="0"/>
            </a:endParaRPr>
          </a:p>
          <a:p>
            <a:pPr marL="609600" indent="-609600">
              <a:buFontTx/>
              <a:buAutoNum type="alphaUcParenBoth"/>
            </a:pPr>
            <a:r>
              <a:rPr lang="zh-CN" altLang="en-US" sz="1900" dirty="0">
                <a:latin typeface="Times New Roman" panose="02020603050405020304" pitchFamily="18" charset="0"/>
              </a:rPr>
              <a:t>报告公司收到之关于会计、内部会计控制或审计等事项之申诉的接受、保留、处理流程</a:t>
            </a:r>
            <a:endParaRPr lang="zh-CN" altLang="en-US" sz="1900" dirty="0">
              <a:latin typeface="Times New Roman" panose="02020603050405020304" pitchFamily="18" charset="0"/>
            </a:endParaRPr>
          </a:p>
          <a:p>
            <a:pPr marL="609600" indent="-609600">
              <a:buFontTx/>
              <a:buAutoNum type="alphaUcParenBoth"/>
            </a:pPr>
            <a:r>
              <a:rPr lang="zh-CN" altLang="en-US" sz="1900" dirty="0">
                <a:latin typeface="Times New Roman" panose="02020603050405020304" pitchFamily="18" charset="0"/>
              </a:rPr>
              <a:t>报告公司雇员关于会计问题或审计事项的保密、匿名提交流程</a:t>
            </a:r>
            <a:endParaRPr lang="zh-CN" altLang="en-US" sz="1900" dirty="0">
              <a:latin typeface="Times New Roman" panose="02020603050405020304" pitchFamily="18" charset="0"/>
            </a:endParaRPr>
          </a:p>
          <a:p>
            <a:pPr marL="609600" indent="-609600">
              <a:buNone/>
            </a:pPr>
            <a:r>
              <a:rPr lang="zh-CN" altLang="en-US" sz="1800" dirty="0">
                <a:latin typeface="Times New Roman" panose="02020603050405020304" pitchFamily="18" charset="0"/>
              </a:rPr>
              <a:t>            </a:t>
            </a:r>
            <a:endParaRPr lang="zh-CN" altLang="en-US" sz="1800" dirty="0">
              <a:latin typeface="Times New Roman" panose="02020603050405020304" pitchFamily="18" charset="0"/>
            </a:endParaRPr>
          </a:p>
        </p:txBody>
      </p:sp>
      <p:pic>
        <p:nvPicPr>
          <p:cNvPr id="435204" name="Picture 4"/>
          <p:cNvPicPr>
            <a:picLocks noChangeAspect="1"/>
          </p:cNvPicPr>
          <p:nvPr/>
        </p:nvPicPr>
        <p:blipFill>
          <a:blip r:embed="rId1"/>
          <a:stretch>
            <a:fillRect/>
          </a:stretch>
        </p:blipFill>
        <p:spPr>
          <a:xfrm>
            <a:off x="2700338" y="2205038"/>
            <a:ext cx="3303587" cy="512762"/>
          </a:xfrm>
          <a:prstGeom prst="rect">
            <a:avLst/>
          </a:prstGeom>
          <a:noFill/>
          <a:ln w="9525">
            <a:noFill/>
          </a:ln>
        </p:spPr>
      </p:pic>
      <p:sp>
        <p:nvSpPr>
          <p:cNvPr id="435205" name="Rectangle 6"/>
          <p:cNvSpPr/>
          <p:nvPr/>
        </p:nvSpPr>
        <p:spPr>
          <a:xfrm>
            <a:off x="381000" y="762000"/>
            <a:ext cx="8229600" cy="460375"/>
          </a:xfrm>
          <a:prstGeom prst="rect">
            <a:avLst/>
          </a:prstGeom>
          <a:noFill/>
          <a:ln w="9525">
            <a:noFill/>
          </a:ln>
        </p:spPr>
        <p:txBody>
          <a:bodyPr/>
          <a:p>
            <a:pPr marL="342900" indent="-342900">
              <a:spcBef>
                <a:spcPct val="20000"/>
              </a:spcBef>
              <a:buClr>
                <a:schemeClr val="accent1"/>
              </a:buClr>
              <a:buSzPct val="65000"/>
              <a:buFont typeface="Wingdings" panose="05000000000000000000" pitchFamily="2" charset="2"/>
            </a:pPr>
            <a:r>
              <a:rPr lang="zh-CN" altLang="en-US" sz="2800" dirty="0">
                <a:latin typeface="Times New Roman" panose="02020603050405020304" pitchFamily="18" charset="0"/>
                <a:ea typeface="宋体" pitchFamily="2" charset="-122"/>
              </a:rPr>
              <a:t>公司治理 </a:t>
            </a:r>
            <a:r>
              <a:rPr lang="en-US" altLang="zh-CN" sz="2800">
                <a:latin typeface="Times New Roman" panose="02020603050405020304" pitchFamily="18" charset="0"/>
                <a:ea typeface="宋体" pitchFamily="2" charset="-122"/>
              </a:rPr>
              <a:t>– </a:t>
            </a:r>
            <a:r>
              <a:rPr lang="zh-CN" altLang="en-US" sz="2800" dirty="0">
                <a:solidFill>
                  <a:schemeClr val="folHlink"/>
                </a:solidFill>
                <a:latin typeface="Times New Roman" panose="02020603050405020304" pitchFamily="18" charset="0"/>
                <a:ea typeface="宋体" pitchFamily="2" charset="-122"/>
              </a:rPr>
              <a:t>审计委员会</a:t>
            </a:r>
            <a:endParaRPr lang="zh-CN" altLang="en-US" sz="2800" dirty="0">
              <a:solidFill>
                <a:schemeClr val="folHlink"/>
              </a:solidFill>
              <a:latin typeface="Times New Roman" panose="02020603050405020304" pitchFamily="18" charset="0"/>
              <a:ea typeface="宋体" pitchFamily="2" charset="-122"/>
            </a:endParaRP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90115" name="Rectangle 3"/>
          <p:cNvSpPr>
            <a:spLocks noGrp="1" noChangeArrowheads="1"/>
          </p:cNvSpPr>
          <p:nvPr>
            <p:ph type="body" idx="4294967295"/>
          </p:nvPr>
        </p:nvSpPr>
        <p:spPr>
          <a:xfrm>
            <a:off x="457200" y="2894013"/>
            <a:ext cx="8229600" cy="2978150"/>
          </a:xfrm>
          <a:solidFill>
            <a:srgbClr val="F8F8F8"/>
          </a:solidFill>
          <a:ln>
            <a:solidFill>
              <a:schemeClr val="tx1"/>
            </a:solidFill>
          </a:ln>
          <a:effectLst>
            <a:outerShdw dist="35921" dir="2700000" algn="ctr" rotWithShape="0">
              <a:schemeClr val="bg2"/>
            </a:outerShdw>
          </a:effectLst>
        </p:spPr>
        <p:txBody>
          <a:bodyPr vert="horz" wrap="square" lIns="91440" tIns="45720" rIns="91440" bIns="45720" numCol="1" anchor="t" anchorCtr="0" compatLnSpc="1"/>
          <a:p>
            <a:pPr marL="609600" indent="-609600">
              <a:buNone/>
            </a:pPr>
            <a:r>
              <a:rPr lang="en-US" altLang="zh-CN" sz="3000" b="1" dirty="0">
                <a:latin typeface="Times New Roman" panose="02020603050405020304" pitchFamily="18" charset="0"/>
              </a:rPr>
              <a:t>                </a:t>
            </a:r>
            <a:r>
              <a:rPr lang="en-US" altLang="zh-CN" sz="1900" b="1">
                <a:latin typeface="Times New Roman" panose="02020603050405020304" pitchFamily="18" charset="0"/>
              </a:rPr>
              <a:t>SEC.301. PUBLIC COMPANY AUDIT COMMITTEES</a:t>
            </a:r>
            <a:endParaRPr lang="en-US" altLang="zh-CN" sz="1900">
              <a:latin typeface="Times New Roman" panose="02020603050405020304" pitchFamily="18" charset="0"/>
            </a:endParaRPr>
          </a:p>
          <a:p>
            <a:pPr marL="609600" indent="-609600">
              <a:buNone/>
            </a:pPr>
            <a:r>
              <a:rPr lang="en-US" altLang="zh-CN" sz="1900">
                <a:latin typeface="Times New Roman" panose="02020603050405020304" pitchFamily="18" charset="0"/>
              </a:rPr>
              <a:t>(5) </a:t>
            </a:r>
            <a:r>
              <a:rPr lang="zh-CN" altLang="en-US" sz="1900" dirty="0">
                <a:latin typeface="Times New Roman" panose="02020603050405020304" pitchFamily="18" charset="0"/>
              </a:rPr>
              <a:t>聘请顾问的权力</a:t>
            </a:r>
            <a:endParaRPr lang="zh-CN" altLang="en-US" sz="1900" dirty="0">
              <a:latin typeface="Times New Roman" panose="02020603050405020304" pitchFamily="18" charset="0"/>
            </a:endParaRPr>
          </a:p>
          <a:p>
            <a:pPr marL="609600" indent="-609600">
              <a:buNone/>
            </a:pPr>
            <a:r>
              <a:rPr lang="zh-CN" altLang="en-US" sz="1900" dirty="0">
                <a:latin typeface="Times New Roman" panose="02020603050405020304" pitchFamily="18" charset="0"/>
              </a:rPr>
              <a:t>     若审计委员会认为对其履行职责为必要时，有权聘请独立委员会或其他顾问</a:t>
            </a:r>
            <a:endParaRPr lang="zh-CN" altLang="en-US" sz="1900" dirty="0">
              <a:latin typeface="Times New Roman" panose="02020603050405020304" pitchFamily="18" charset="0"/>
            </a:endParaRPr>
          </a:p>
          <a:p>
            <a:pPr marL="609600" indent="-609600">
              <a:buNone/>
            </a:pPr>
            <a:r>
              <a:rPr lang="en-US" altLang="zh-CN" sz="1900">
                <a:latin typeface="Times New Roman" panose="02020603050405020304" pitchFamily="18" charset="0"/>
              </a:rPr>
              <a:t>(6)</a:t>
            </a:r>
            <a:r>
              <a:rPr lang="zh-CN" altLang="en-US" sz="1900" dirty="0">
                <a:latin typeface="Times New Roman" panose="02020603050405020304" pitchFamily="18" charset="0"/>
              </a:rPr>
              <a:t>资金</a:t>
            </a:r>
            <a:endParaRPr lang="zh-CN" altLang="en-US" sz="1900" dirty="0">
              <a:latin typeface="Times New Roman" panose="02020603050405020304" pitchFamily="18" charset="0"/>
            </a:endParaRPr>
          </a:p>
          <a:p>
            <a:pPr marL="609600" indent="-609600">
              <a:buNone/>
            </a:pPr>
            <a:r>
              <a:rPr lang="zh-CN" altLang="en-US" sz="1900" dirty="0">
                <a:latin typeface="Times New Roman" panose="02020603050405020304" pitchFamily="18" charset="0"/>
              </a:rPr>
              <a:t>    各报告公司必须按审计委员会的确认提供必要的资金，以使其作为董事会委员</a:t>
            </a:r>
            <a:endParaRPr lang="zh-CN" altLang="en-US" sz="1900" dirty="0">
              <a:latin typeface="Times New Roman" panose="02020603050405020304" pitchFamily="18" charset="0"/>
            </a:endParaRPr>
          </a:p>
          <a:p>
            <a:pPr marL="609600" indent="-609600">
              <a:buNone/>
            </a:pPr>
            <a:r>
              <a:rPr lang="zh-CN" altLang="en-US" sz="1900" dirty="0">
                <a:latin typeface="Times New Roman" panose="02020603050405020304" pitchFamily="18" charset="0"/>
              </a:rPr>
              <a:t>    会向下列方面支付报酬</a:t>
            </a:r>
            <a:endParaRPr lang="zh-CN" altLang="en-US" sz="1900" dirty="0">
              <a:latin typeface="Times New Roman" panose="02020603050405020304" pitchFamily="18" charset="0"/>
            </a:endParaRPr>
          </a:p>
          <a:p>
            <a:pPr marL="609600" indent="-609600">
              <a:buFontTx/>
              <a:buAutoNum type="alphaUcParenBoth"/>
            </a:pPr>
            <a:r>
              <a:rPr lang="zh-CN" altLang="en-US" sz="1900" dirty="0">
                <a:latin typeface="Times New Roman" panose="02020603050405020304" pitchFamily="18" charset="0"/>
              </a:rPr>
              <a:t>为提交或出具审计报告而受雇报告公司之注册公共会计事务所</a:t>
            </a:r>
            <a:endParaRPr lang="zh-CN" altLang="en-US" sz="1900" dirty="0">
              <a:latin typeface="Times New Roman" panose="02020603050405020304" pitchFamily="18" charset="0"/>
            </a:endParaRPr>
          </a:p>
          <a:p>
            <a:pPr marL="609600" indent="-609600">
              <a:buFontTx/>
              <a:buAutoNum type="alphaUcParenBoth"/>
            </a:pPr>
            <a:r>
              <a:rPr lang="zh-CN" altLang="en-US" sz="1900" dirty="0">
                <a:latin typeface="Times New Roman" panose="02020603050405020304" pitchFamily="18" charset="0"/>
              </a:rPr>
              <a:t>根据</a:t>
            </a:r>
            <a:r>
              <a:rPr lang="en-US" altLang="zh-CN" sz="1900">
                <a:latin typeface="Times New Roman" panose="02020603050405020304" pitchFamily="18" charset="0"/>
              </a:rPr>
              <a:t>(5)</a:t>
            </a:r>
            <a:r>
              <a:rPr lang="zh-CN" altLang="en-US" sz="1900" dirty="0">
                <a:latin typeface="Times New Roman" panose="02020603050405020304" pitchFamily="18" charset="0"/>
              </a:rPr>
              <a:t>节而受雇审计委员会之任何顾问</a:t>
            </a:r>
            <a:endParaRPr lang="zh-CN" altLang="en-US" sz="1900" dirty="0">
              <a:latin typeface="Times New Roman" panose="02020603050405020304" pitchFamily="18" charset="0"/>
            </a:endParaRPr>
          </a:p>
        </p:txBody>
      </p:sp>
      <p:pic>
        <p:nvPicPr>
          <p:cNvPr id="436228" name="Picture 4"/>
          <p:cNvPicPr>
            <a:picLocks noChangeAspect="1"/>
          </p:cNvPicPr>
          <p:nvPr/>
        </p:nvPicPr>
        <p:blipFill>
          <a:blip r:embed="rId1"/>
          <a:stretch>
            <a:fillRect/>
          </a:stretch>
        </p:blipFill>
        <p:spPr>
          <a:xfrm>
            <a:off x="2700338" y="2205038"/>
            <a:ext cx="3303587" cy="512762"/>
          </a:xfrm>
          <a:prstGeom prst="rect">
            <a:avLst/>
          </a:prstGeom>
          <a:noFill/>
          <a:ln w="9525">
            <a:noFill/>
          </a:ln>
        </p:spPr>
      </p:pic>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226307" name="Rectangle 3"/>
          <p:cNvSpPr>
            <a:spLocks noGrp="1" noChangeArrowheads="1"/>
          </p:cNvSpPr>
          <p:nvPr>
            <p:ph type="body" idx="4294967295"/>
          </p:nvPr>
        </p:nvSpPr>
        <p:spPr>
          <a:xfrm>
            <a:off x="301625" y="3597275"/>
            <a:ext cx="8540750" cy="2927350"/>
          </a:xfrm>
          <a:solidFill>
            <a:srgbClr val="F8F8F8"/>
          </a:solidFill>
          <a:ln>
            <a:solidFill>
              <a:schemeClr val="hlink"/>
            </a:solidFill>
          </a:ln>
          <a:effectLst>
            <a:outerShdw dist="35921" dir="2700000" algn="ctr" rotWithShape="0">
              <a:schemeClr val="bg2"/>
            </a:outerShdw>
          </a:effectLst>
        </p:spPr>
        <p:txBody>
          <a:bodyPr vert="horz" wrap="square" lIns="91440" tIns="45720" rIns="91440" bIns="45720" numCol="1" anchor="t" anchorCtr="0" compatLnSpc="1"/>
          <a:p>
            <a:pPr marL="609600" indent="-609600">
              <a:buNone/>
            </a:pPr>
            <a:r>
              <a:rPr lang="en-US" altLang="zh-CN" sz="1700">
                <a:solidFill>
                  <a:schemeClr val="tx2"/>
                </a:solidFill>
                <a:latin typeface="Times New Roman" panose="02020603050405020304" pitchFamily="18" charset="0"/>
              </a:rPr>
              <a:t>(a) </a:t>
            </a:r>
            <a:r>
              <a:rPr lang="zh-CN" altLang="en-US" sz="1700" dirty="0">
                <a:solidFill>
                  <a:schemeClr val="tx2"/>
                </a:solidFill>
                <a:latin typeface="Times New Roman" panose="02020603050405020304" pitchFamily="18" charset="0"/>
              </a:rPr>
              <a:t>法定要求</a:t>
            </a:r>
            <a:r>
              <a:rPr lang="en-US" altLang="zh-CN" sz="1700">
                <a:solidFill>
                  <a:schemeClr val="tx2"/>
                </a:solidFill>
                <a:latin typeface="Times New Roman" panose="02020603050405020304" pitchFamily="18" charset="0"/>
              </a:rPr>
              <a:t>- </a:t>
            </a:r>
            <a:endParaRPr lang="en-US" altLang="zh-CN" sz="1700">
              <a:solidFill>
                <a:schemeClr val="tx2"/>
              </a:solidFill>
              <a:latin typeface="Times New Roman" panose="02020603050405020304" pitchFamily="18" charset="0"/>
            </a:endParaRPr>
          </a:p>
          <a:p>
            <a:pPr marL="609600" indent="-609600">
              <a:buNone/>
            </a:pPr>
            <a:r>
              <a:rPr lang="en-US" altLang="zh-CN" sz="1700">
                <a:solidFill>
                  <a:schemeClr val="tx2"/>
                </a:solidFill>
                <a:latin typeface="Times New Roman" panose="02020603050405020304" pitchFamily="18" charset="0"/>
              </a:rPr>
              <a:t>     </a:t>
            </a:r>
            <a:r>
              <a:rPr lang="zh-CN" altLang="en-US" sz="1700" dirty="0">
                <a:solidFill>
                  <a:schemeClr val="tx2"/>
                </a:solidFill>
                <a:latin typeface="Times New Roman" panose="02020603050405020304" pitchFamily="18" charset="0"/>
              </a:rPr>
              <a:t>凡按</a:t>
            </a:r>
            <a:r>
              <a:rPr lang="en-US" altLang="zh-CN" sz="1700">
                <a:solidFill>
                  <a:schemeClr val="tx2"/>
                </a:solidFill>
                <a:latin typeface="Times New Roman" panose="02020603050405020304" pitchFamily="18" charset="0"/>
              </a:rPr>
              <a:t>1934</a:t>
            </a:r>
            <a:r>
              <a:rPr lang="zh-CN" altLang="en-US" sz="1700" dirty="0">
                <a:solidFill>
                  <a:schemeClr val="tx2"/>
                </a:solidFill>
                <a:latin typeface="Times New Roman" panose="02020603050405020304" pitchFamily="18" charset="0"/>
              </a:rPr>
              <a:t>年证券交易法</a:t>
            </a:r>
            <a:r>
              <a:rPr lang="en-US" altLang="zh-CN" sz="1700">
                <a:solidFill>
                  <a:schemeClr val="tx2"/>
                </a:solidFill>
                <a:latin typeface="Times New Roman" panose="02020603050405020304" pitchFamily="18" charset="0"/>
              </a:rPr>
              <a:t>13(a) </a:t>
            </a:r>
            <a:r>
              <a:rPr lang="zh-CN" altLang="en-US" sz="1700" dirty="0">
                <a:solidFill>
                  <a:schemeClr val="tx2"/>
                </a:solidFill>
                <a:latin typeface="Times New Roman" panose="02020603050405020304" pitchFamily="18" charset="0"/>
              </a:rPr>
              <a:t>或</a:t>
            </a:r>
            <a:r>
              <a:rPr lang="en-US" altLang="zh-CN" sz="1700">
                <a:solidFill>
                  <a:schemeClr val="tx2"/>
                </a:solidFill>
                <a:latin typeface="Times New Roman" panose="02020603050405020304" pitchFamily="18" charset="0"/>
              </a:rPr>
              <a:t>15(d)</a:t>
            </a:r>
            <a:r>
              <a:rPr lang="zh-CN" altLang="en-US" sz="1700" dirty="0">
                <a:solidFill>
                  <a:schemeClr val="tx2"/>
                </a:solidFill>
                <a:latin typeface="Times New Roman" panose="02020603050405020304" pitchFamily="18" charset="0"/>
              </a:rPr>
              <a:t>定期提交财务报告的公司，</a:t>
            </a:r>
            <a:r>
              <a:rPr lang="en-US" altLang="zh-CN" sz="1700">
                <a:solidFill>
                  <a:schemeClr val="tx2"/>
                </a:solidFill>
                <a:latin typeface="Times New Roman" panose="02020603050405020304" pitchFamily="18" charset="0"/>
              </a:rPr>
              <a:t>SEC</a:t>
            </a:r>
            <a:r>
              <a:rPr lang="zh-CN" altLang="en-US" sz="1700" dirty="0">
                <a:solidFill>
                  <a:schemeClr val="tx2"/>
                </a:solidFill>
                <a:latin typeface="Times New Roman" panose="02020603050405020304" pitchFamily="18" charset="0"/>
              </a:rPr>
              <a:t>应按规定，要求其</a:t>
            </a:r>
            <a:endParaRPr lang="zh-CN" altLang="en-US" sz="1700" dirty="0">
              <a:solidFill>
                <a:schemeClr val="tx2"/>
              </a:solidFill>
              <a:latin typeface="Times New Roman" panose="02020603050405020304" pitchFamily="18" charset="0"/>
            </a:endParaRPr>
          </a:p>
          <a:p>
            <a:pPr marL="609600" indent="-609600">
              <a:buNone/>
            </a:pPr>
            <a:r>
              <a:rPr lang="zh-CN" altLang="en-US" sz="1700" dirty="0">
                <a:solidFill>
                  <a:schemeClr val="tx2"/>
                </a:solidFill>
                <a:latin typeface="Times New Roman" panose="02020603050405020304" pitchFamily="18" charset="0"/>
              </a:rPr>
              <a:t>     </a:t>
            </a:r>
            <a:r>
              <a:rPr lang="en-US" altLang="zh-CN" sz="1700">
                <a:solidFill>
                  <a:schemeClr val="tx2"/>
                </a:solidFill>
                <a:latin typeface="Times New Roman" panose="02020603050405020304" pitchFamily="18" charset="0"/>
              </a:rPr>
              <a:t>principal officer or officers and principal financial officer or officers </a:t>
            </a:r>
            <a:r>
              <a:rPr lang="zh-CN" altLang="en-US" sz="1700" dirty="0">
                <a:solidFill>
                  <a:schemeClr val="tx2"/>
                </a:solidFill>
                <a:latin typeface="Times New Roman" panose="02020603050405020304" pitchFamily="18" charset="0"/>
              </a:rPr>
              <a:t>或执行类似职能之管理</a:t>
            </a:r>
            <a:endParaRPr lang="zh-CN" altLang="en-US" sz="1700" dirty="0">
              <a:solidFill>
                <a:schemeClr val="tx2"/>
              </a:solidFill>
              <a:latin typeface="Times New Roman" panose="02020603050405020304" pitchFamily="18" charset="0"/>
            </a:endParaRPr>
          </a:p>
          <a:p>
            <a:pPr marL="609600" indent="-609600">
              <a:buNone/>
            </a:pPr>
            <a:r>
              <a:rPr lang="zh-CN" altLang="en-US" sz="1700" dirty="0">
                <a:solidFill>
                  <a:schemeClr val="tx2"/>
                </a:solidFill>
                <a:latin typeface="Times New Roman" panose="02020603050405020304" pitchFamily="18" charset="0"/>
              </a:rPr>
              <a:t>     人员，对按本条款或本法案提交的每一份季度报告和年度报告作如下确证：</a:t>
            </a:r>
            <a:endParaRPr lang="zh-CN" altLang="en-US" sz="1700" dirty="0">
              <a:solidFill>
                <a:schemeClr val="tx2"/>
              </a:solidFill>
              <a:latin typeface="Times New Roman" panose="02020603050405020304" pitchFamily="18" charset="0"/>
            </a:endParaRPr>
          </a:p>
          <a:p>
            <a:pPr marL="609600" indent="-609600">
              <a:buFontTx/>
              <a:buAutoNum type="arabicPeriod"/>
            </a:pPr>
            <a:r>
              <a:rPr lang="zh-CN" altLang="en-US" sz="1700" dirty="0">
                <a:solidFill>
                  <a:schemeClr val="tx2"/>
                </a:solidFill>
                <a:latin typeface="Times New Roman" panose="02020603050405020304" pitchFamily="18" charset="0"/>
              </a:rPr>
              <a:t>签署该报告之</a:t>
            </a:r>
            <a:r>
              <a:rPr lang="en-US" altLang="zh-CN" sz="1700">
                <a:solidFill>
                  <a:schemeClr val="tx2"/>
                </a:solidFill>
                <a:latin typeface="Times New Roman" panose="02020603050405020304" pitchFamily="18" charset="0"/>
              </a:rPr>
              <a:t>officer</a:t>
            </a:r>
            <a:r>
              <a:rPr lang="zh-CN" altLang="en-US" sz="1700" dirty="0">
                <a:solidFill>
                  <a:schemeClr val="tx2"/>
                </a:solidFill>
                <a:latin typeface="Times New Roman" panose="02020603050405020304" pitchFamily="18" charset="0"/>
              </a:rPr>
              <a:t>已审阅本报告；</a:t>
            </a:r>
            <a:endParaRPr lang="zh-CN" altLang="en-US" sz="1700" dirty="0">
              <a:solidFill>
                <a:schemeClr val="tx2"/>
              </a:solidFill>
              <a:latin typeface="Times New Roman" panose="02020603050405020304" pitchFamily="18" charset="0"/>
            </a:endParaRPr>
          </a:p>
          <a:p>
            <a:pPr marL="609600" indent="-609600">
              <a:buFontTx/>
              <a:buAutoNum type="arabicPeriod"/>
            </a:pPr>
            <a:r>
              <a:rPr lang="zh-CN" altLang="en-US" sz="1700" dirty="0">
                <a:solidFill>
                  <a:schemeClr val="tx2"/>
                </a:solidFill>
                <a:latin typeface="Times New Roman" panose="02020603050405020304" pitchFamily="18" charset="0"/>
              </a:rPr>
              <a:t>据</a:t>
            </a:r>
            <a:r>
              <a:rPr lang="en-US" altLang="zh-CN" sz="1700">
                <a:solidFill>
                  <a:schemeClr val="tx2"/>
                </a:solidFill>
                <a:latin typeface="Times New Roman" panose="02020603050405020304" pitchFamily="18" charset="0"/>
              </a:rPr>
              <a:t>officer</a:t>
            </a:r>
            <a:r>
              <a:rPr lang="zh-CN" altLang="en-US" sz="1700" dirty="0">
                <a:solidFill>
                  <a:schemeClr val="tx2"/>
                </a:solidFill>
                <a:latin typeface="Times New Roman" panose="02020603050405020304" pitchFamily="18" charset="0"/>
              </a:rPr>
              <a:t>所知，该报告不含重大事实的任何不实表述或遗漏必须报告之重要事实的表述，财务报告未误导；</a:t>
            </a:r>
            <a:endParaRPr lang="zh-CN" altLang="en-US" sz="1700" dirty="0">
              <a:solidFill>
                <a:schemeClr val="tx2"/>
              </a:solidFill>
              <a:latin typeface="Times New Roman" panose="02020603050405020304" pitchFamily="18" charset="0"/>
            </a:endParaRPr>
          </a:p>
          <a:p>
            <a:pPr marL="609600" indent="-609600">
              <a:buFontTx/>
              <a:buAutoNum type="arabicPeriod"/>
            </a:pPr>
            <a:r>
              <a:rPr lang="zh-CN" altLang="en-US" sz="1700" dirty="0">
                <a:solidFill>
                  <a:schemeClr val="tx2"/>
                </a:solidFill>
                <a:latin typeface="Times New Roman" panose="02020603050405020304" pitchFamily="18" charset="0"/>
              </a:rPr>
              <a:t>据</a:t>
            </a:r>
            <a:r>
              <a:rPr lang="en-US" altLang="zh-CN" sz="1700">
                <a:solidFill>
                  <a:schemeClr val="tx2"/>
                </a:solidFill>
                <a:latin typeface="Times New Roman" panose="02020603050405020304" pitchFamily="18" charset="0"/>
              </a:rPr>
              <a:t>officer</a:t>
            </a:r>
            <a:r>
              <a:rPr lang="zh-CN" altLang="en-US" sz="1700" dirty="0">
                <a:solidFill>
                  <a:schemeClr val="tx2"/>
                </a:solidFill>
                <a:latin typeface="Times New Roman" panose="02020603050405020304" pitchFamily="18" charset="0"/>
              </a:rPr>
              <a:t>所知，提交的财务报表及报告中的其他财务信息，在所有重要方面公允表述了公司财务状况和报告期间的经营成果  </a:t>
            </a:r>
            <a:r>
              <a:rPr lang="en-US" altLang="zh-CN" sz="1700">
                <a:solidFill>
                  <a:schemeClr val="tx2"/>
                </a:solidFill>
                <a:latin typeface="Times New Roman" panose="02020603050405020304" pitchFamily="18" charset="0"/>
              </a:rPr>
              <a:t>…</a:t>
            </a:r>
            <a:endParaRPr lang="en-US" altLang="zh-CN" sz="1700">
              <a:solidFill>
                <a:schemeClr val="tx2"/>
              </a:solidFill>
              <a:latin typeface="Times New Roman" panose="02020603050405020304" pitchFamily="18" charset="0"/>
            </a:endParaRPr>
          </a:p>
        </p:txBody>
      </p:sp>
      <p:sp>
        <p:nvSpPr>
          <p:cNvPr id="437252" name="Rectangle 4"/>
          <p:cNvSpPr/>
          <p:nvPr/>
        </p:nvSpPr>
        <p:spPr>
          <a:xfrm>
            <a:off x="468313" y="1206500"/>
            <a:ext cx="8229600" cy="1143000"/>
          </a:xfrm>
          <a:prstGeom prst="rect">
            <a:avLst/>
          </a:prstGeom>
          <a:noFill/>
          <a:ln w="9525">
            <a:noFill/>
          </a:ln>
        </p:spPr>
        <p:txBody>
          <a:bodyPr anchor="ctr" anchorCtr="0"/>
          <a:p>
            <a:endParaRPr lang="zh-CN" altLang="zh-CN" sz="4200" dirty="0">
              <a:latin typeface="Garamond" pitchFamily="18" charset="0"/>
              <a:ea typeface="宋体" pitchFamily="2" charset="-122"/>
            </a:endParaRPr>
          </a:p>
        </p:txBody>
      </p:sp>
      <p:pic>
        <p:nvPicPr>
          <p:cNvPr id="437253" name="Picture 5"/>
          <p:cNvPicPr>
            <a:picLocks noChangeAspect="1"/>
          </p:cNvPicPr>
          <p:nvPr/>
        </p:nvPicPr>
        <p:blipFill>
          <a:blip r:embed="rId1"/>
          <a:stretch>
            <a:fillRect/>
          </a:stretch>
        </p:blipFill>
        <p:spPr>
          <a:xfrm>
            <a:off x="2924175" y="2636838"/>
            <a:ext cx="2943225" cy="431800"/>
          </a:xfrm>
          <a:prstGeom prst="rect">
            <a:avLst/>
          </a:prstGeom>
          <a:noFill/>
          <a:ln w="9525">
            <a:noFill/>
          </a:ln>
        </p:spPr>
      </p:pic>
      <p:sp>
        <p:nvSpPr>
          <p:cNvPr id="437254" name="Rectangle 7"/>
          <p:cNvSpPr/>
          <p:nvPr/>
        </p:nvSpPr>
        <p:spPr>
          <a:xfrm>
            <a:off x="1236663" y="3070225"/>
            <a:ext cx="6791325" cy="287338"/>
          </a:xfrm>
          <a:prstGeom prst="rect">
            <a:avLst/>
          </a:prstGeom>
          <a:noFill/>
          <a:ln w="9525">
            <a:noFill/>
          </a:ln>
        </p:spPr>
        <p:txBody>
          <a:bodyPr wrap="none">
            <a:spAutoFit/>
          </a:bodyPr>
          <a:p>
            <a:pPr>
              <a:lnSpc>
                <a:spcPct val="80000"/>
              </a:lnSpc>
              <a:spcBef>
                <a:spcPct val="20000"/>
              </a:spcBef>
            </a:pPr>
            <a:r>
              <a:rPr lang="en-US" altLang="zh-CN" sz="1600" b="1">
                <a:latin typeface="Times New Roman" panose="02020603050405020304" pitchFamily="18" charset="0"/>
                <a:ea typeface="宋体" pitchFamily="2" charset="-122"/>
              </a:rPr>
              <a:t>SEC.302. CORPORATE RESPONSIBILITY FOR FINANCIAL REPORTS</a:t>
            </a:r>
            <a:endParaRPr lang="en-US" altLang="zh-CN" sz="1600" b="1">
              <a:latin typeface="Times New Roman" panose="02020603050405020304" pitchFamily="18" charset="0"/>
              <a:ea typeface="宋体" pitchFamily="2" charset="-122"/>
            </a:endParaRPr>
          </a:p>
        </p:txBody>
      </p:sp>
      <p:sp>
        <p:nvSpPr>
          <p:cNvPr id="437255" name="Rectangle 8"/>
          <p:cNvSpPr/>
          <p:nvPr/>
        </p:nvSpPr>
        <p:spPr>
          <a:xfrm>
            <a:off x="539750" y="1911350"/>
            <a:ext cx="8280400" cy="581025"/>
          </a:xfrm>
          <a:prstGeom prst="rect">
            <a:avLst/>
          </a:prstGeom>
          <a:noFill/>
          <a:ln w="9525">
            <a:noFill/>
          </a:ln>
        </p:spPr>
        <p:txBody>
          <a:bodyPr>
            <a:spAutoFit/>
          </a:bodyPr>
          <a:p>
            <a:r>
              <a:rPr lang="zh-CN" altLang="en-US" sz="1600" dirty="0">
                <a:latin typeface="Times New Roman" panose="02020603050405020304" pitchFamily="18" charset="0"/>
                <a:ea typeface="宋体" pitchFamily="2" charset="-122"/>
              </a:rPr>
              <a:t>该法案使美国</a:t>
            </a:r>
            <a:r>
              <a:rPr lang="en-US" altLang="zh-CN" sz="1600">
                <a:latin typeface="Times New Roman" panose="02020603050405020304" pitchFamily="18" charset="0"/>
                <a:ea typeface="宋体" pitchFamily="2" charset="-122"/>
              </a:rPr>
              <a:t>85%</a:t>
            </a:r>
            <a:r>
              <a:rPr lang="zh-CN" altLang="en-US" sz="1600" dirty="0">
                <a:latin typeface="Times New Roman" panose="02020603050405020304" pitchFamily="18" charset="0"/>
                <a:ea typeface="宋体" pitchFamily="2" charset="-122"/>
              </a:rPr>
              <a:t>大型跨国公司之遵循行为为之大变：</a:t>
            </a:r>
            <a:endParaRPr lang="zh-CN" altLang="en-US" sz="1600" dirty="0">
              <a:latin typeface="Times New Roman" panose="02020603050405020304" pitchFamily="18" charset="0"/>
              <a:ea typeface="宋体" pitchFamily="2" charset="-122"/>
            </a:endParaRPr>
          </a:p>
          <a:p>
            <a:r>
              <a:rPr lang="zh-CN" altLang="en-US" sz="1600" dirty="0">
                <a:latin typeface="Times New Roman" panose="02020603050405020304" pitchFamily="18" charset="0"/>
                <a:ea typeface="宋体" pitchFamily="2" charset="-122"/>
              </a:rPr>
              <a:t>要求公司执行官、董事们、审计人员对公司严格的受托报告责任和透明，进行精确计量</a:t>
            </a:r>
            <a:endParaRPr lang="zh-CN" altLang="en-US" sz="1600" dirty="0">
              <a:latin typeface="Times New Roman" panose="02020603050405020304" pitchFamily="18" charset="0"/>
              <a:ea typeface="宋体" pitchFamily="2" charset="-122"/>
            </a:endParaRPr>
          </a:p>
        </p:txBody>
      </p:sp>
      <p:sp>
        <p:nvSpPr>
          <p:cNvPr id="437256" name="Rectangle 10"/>
          <p:cNvSpPr/>
          <p:nvPr/>
        </p:nvSpPr>
        <p:spPr>
          <a:xfrm>
            <a:off x="304800" y="914400"/>
            <a:ext cx="8393113" cy="930275"/>
          </a:xfrm>
          <a:prstGeom prst="rect">
            <a:avLst/>
          </a:prstGeom>
          <a:noFill/>
          <a:ln w="9525">
            <a:noFill/>
          </a:ln>
        </p:spPr>
        <p:txBody>
          <a:bodyPr/>
          <a:p>
            <a:pPr marL="342900" indent="-342900">
              <a:spcBef>
                <a:spcPct val="20000"/>
              </a:spcBef>
              <a:buClr>
                <a:schemeClr val="accent1"/>
              </a:buClr>
              <a:buSzPct val="65000"/>
              <a:buFont typeface="Wingdings" panose="05000000000000000000" pitchFamily="2" charset="2"/>
            </a:pPr>
            <a:r>
              <a:rPr lang="zh-CN" altLang="en-US" sz="3200" dirty="0">
                <a:latin typeface="Times New Roman" panose="02020603050405020304" pitchFamily="18" charset="0"/>
                <a:ea typeface="宋体" pitchFamily="2" charset="-122"/>
              </a:rPr>
              <a:t>四、管理层哲学与管理作风 </a:t>
            </a:r>
            <a:r>
              <a:rPr lang="en-US" altLang="zh-CN" sz="3200">
                <a:latin typeface="Times New Roman" panose="02020603050405020304" pitchFamily="18" charset="0"/>
                <a:ea typeface="宋体" pitchFamily="2" charset="-122"/>
              </a:rPr>
              <a:t>– </a:t>
            </a:r>
            <a:r>
              <a:rPr lang="zh-CN" altLang="en-US" sz="3200" dirty="0">
                <a:solidFill>
                  <a:schemeClr val="folHlink"/>
                </a:solidFill>
                <a:latin typeface="Times New Roman" panose="02020603050405020304" pitchFamily="18" charset="0"/>
                <a:ea typeface="宋体" pitchFamily="2" charset="-122"/>
              </a:rPr>
              <a:t>财务报告过程</a:t>
            </a:r>
            <a:endParaRPr lang="zh-CN" altLang="en-US" sz="3200" dirty="0">
              <a:solidFill>
                <a:schemeClr val="folHlink"/>
              </a:solidFill>
              <a:latin typeface="Times New Roman" panose="02020603050405020304" pitchFamily="18" charset="0"/>
              <a:ea typeface="宋体" pitchFamily="2" charset="-122"/>
            </a:endParaRP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227331" name="Rectangle 3"/>
          <p:cNvSpPr>
            <a:spLocks noChangeArrowheads="1"/>
          </p:cNvSpPr>
          <p:nvPr/>
        </p:nvSpPr>
        <p:spPr bwMode="auto">
          <a:xfrm>
            <a:off x="539750" y="2779713"/>
            <a:ext cx="8280400" cy="3241675"/>
          </a:xfrm>
          <a:prstGeom prst="rect">
            <a:avLst/>
          </a:prstGeom>
          <a:solidFill>
            <a:srgbClr val="F8F8F8"/>
          </a:solidFill>
          <a:ln w="9525">
            <a:solidFill>
              <a:schemeClr val="hlink"/>
            </a:solidFill>
            <a:miter lim="800000"/>
          </a:ln>
          <a:effectLst>
            <a:outerShdw dist="35921" dir="2700000" algn="ctr" rotWithShape="0">
              <a:schemeClr val="bg2"/>
            </a:outerShdw>
          </a:effectLst>
        </p:spPr>
        <p:txBody>
          <a:bodyPr/>
          <a:lstStyle/>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defRPr/>
            </a:pP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(a) </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强制披露</a:t>
            </a:r>
            <a:endPar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defRPr/>
            </a:pP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     修正</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1934</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年证券交易法</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Section 13</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，在其末尾增加如下内容：</a:t>
            </a:r>
            <a:endPar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defRPr/>
            </a:pP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(i)  </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财务报告之准确</a:t>
            </a:r>
            <a:endPar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defRPr/>
            </a:pP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     凡含规定按</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GAAP</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编制、且提交</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SEC</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之财务报表的任一财务报告，必须反映已由注册公共</a:t>
            </a:r>
            <a:endPar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defRPr/>
            </a:pP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     会计师事务所根据</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GAAP</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和</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SEC</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之规则、规定确认的所有重大修改调整</a:t>
            </a:r>
            <a:endPar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defRPr/>
            </a:pP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(j) </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资产负债表外交易</a:t>
            </a:r>
            <a:endPar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defRPr/>
            </a:pPr>
            <a:r>
              <a:rPr kumimoji="0"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     </a:t>
            </a:r>
            <a:r>
              <a:rPr kumimoji="0" lang="en-US"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a:t>
            </a:r>
            <a:r>
              <a:rPr kumimoji="0" lang="en-US" altLang="zh-CN"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  </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SEC</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将发布最终规则，规定：必须提交</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SEC</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之年度、季度财务报告，应披露所有重大资产负债表外之交易、准备、债务（含或有债务）及报告公司与那些可能对公司财务状况、财务状况变动、经营成果、流动性、资本支出、资本资源、或收入费用之重要因素具有现行或未来重大影响之非合并之个体、个人的其他关系</a:t>
            </a:r>
            <a:endPar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p:txBody>
      </p:sp>
      <p:pic>
        <p:nvPicPr>
          <p:cNvPr id="438276" name="Picture 4"/>
          <p:cNvPicPr>
            <a:picLocks noChangeAspect="1"/>
          </p:cNvPicPr>
          <p:nvPr/>
        </p:nvPicPr>
        <p:blipFill>
          <a:blip r:embed="rId1"/>
          <a:stretch>
            <a:fillRect/>
          </a:stretch>
        </p:blipFill>
        <p:spPr>
          <a:xfrm>
            <a:off x="2530475" y="1943100"/>
            <a:ext cx="4129088" cy="477838"/>
          </a:xfrm>
          <a:prstGeom prst="rect">
            <a:avLst/>
          </a:prstGeom>
          <a:noFill/>
          <a:ln w="9525">
            <a:noFill/>
          </a:ln>
        </p:spPr>
      </p:pic>
      <p:pic>
        <p:nvPicPr>
          <p:cNvPr id="438277" name="Picture 5"/>
          <p:cNvPicPr>
            <a:picLocks noChangeAspect="1"/>
          </p:cNvPicPr>
          <p:nvPr/>
        </p:nvPicPr>
        <p:blipFill>
          <a:blip r:embed="rId2"/>
          <a:stretch>
            <a:fillRect/>
          </a:stretch>
        </p:blipFill>
        <p:spPr>
          <a:xfrm>
            <a:off x="2170113" y="2401888"/>
            <a:ext cx="4994275" cy="306387"/>
          </a:xfrm>
          <a:prstGeom prst="rect">
            <a:avLst/>
          </a:prstGeom>
          <a:noFill/>
          <a:ln w="9525">
            <a:noFill/>
          </a:ln>
        </p:spPr>
      </p:pic>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228355" name="Rectangle 3"/>
          <p:cNvSpPr>
            <a:spLocks noChangeArrowheads="1"/>
          </p:cNvSpPr>
          <p:nvPr/>
        </p:nvSpPr>
        <p:spPr bwMode="auto">
          <a:xfrm>
            <a:off x="539750" y="3357563"/>
            <a:ext cx="8280400" cy="2305050"/>
          </a:xfrm>
          <a:prstGeom prst="rect">
            <a:avLst/>
          </a:prstGeom>
          <a:solidFill>
            <a:srgbClr val="F8F8F8"/>
          </a:solidFill>
          <a:ln w="9525">
            <a:solidFill>
              <a:schemeClr val="hlink"/>
            </a:solidFill>
            <a:miter lim="800000"/>
          </a:ln>
          <a:effectLst>
            <a:outerShdw dist="35921" dir="2700000" algn="ctr" rotWithShape="0">
              <a:schemeClr val="bg2"/>
            </a:outerShdw>
          </a:effectLst>
        </p:spPr>
        <p:txBody>
          <a:bodyPr/>
          <a:lstStyle/>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defRPr/>
            </a:pP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(b) </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关于预计数据的</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SEC</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规定</a:t>
            </a: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defRPr/>
            </a:pPr>
            <a:r>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     </a:t>
            </a:r>
            <a:r>
              <a:rPr kumimoji="0" lang="en-US" altLang="en-US" sz="18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a:t>
            </a:r>
            <a:r>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  </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SEC</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将发布最终规则，规定：为满足证券法而提交</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SEC</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之定期报告或其他</a:t>
            </a: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     报告所含之预计数据，或用于任何公开披露、发布或其他发表之预计数据，必须：</a:t>
            </a: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1</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）不得包含任何重大事实的不实表述或遗漏预计财务信息为必要之任何重大  </a:t>
            </a: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          事实，即在当时环境下其表述不会产生误导</a:t>
            </a: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2</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）报告公司之财务状况和经营成果应符合</a:t>
            </a:r>
            <a:r>
              <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GAAP</a:t>
            </a:r>
            <a:endPar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p:txBody>
      </p:sp>
      <p:pic>
        <p:nvPicPr>
          <p:cNvPr id="439300" name="Picture 4"/>
          <p:cNvPicPr>
            <a:picLocks noChangeAspect="1"/>
          </p:cNvPicPr>
          <p:nvPr/>
        </p:nvPicPr>
        <p:blipFill>
          <a:blip r:embed="rId1"/>
          <a:stretch>
            <a:fillRect/>
          </a:stretch>
        </p:blipFill>
        <p:spPr>
          <a:xfrm>
            <a:off x="2124075" y="2060575"/>
            <a:ext cx="4608513" cy="576263"/>
          </a:xfrm>
          <a:prstGeom prst="rect">
            <a:avLst/>
          </a:prstGeom>
          <a:noFill/>
          <a:ln w="9525">
            <a:noFill/>
          </a:ln>
        </p:spPr>
      </p:pic>
      <p:pic>
        <p:nvPicPr>
          <p:cNvPr id="439301" name="Picture 5"/>
          <p:cNvPicPr>
            <a:picLocks noChangeAspect="1"/>
          </p:cNvPicPr>
          <p:nvPr/>
        </p:nvPicPr>
        <p:blipFill>
          <a:blip r:embed="rId2"/>
          <a:stretch>
            <a:fillRect/>
          </a:stretch>
        </p:blipFill>
        <p:spPr>
          <a:xfrm>
            <a:off x="1979613" y="2762250"/>
            <a:ext cx="4994275" cy="306388"/>
          </a:xfrm>
          <a:prstGeom prst="rect">
            <a:avLst/>
          </a:prstGeom>
          <a:noFill/>
          <a:ln w="9525">
            <a:noFill/>
          </a:ln>
        </p:spPr>
      </p:pic>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229379" name="Rectangle 3"/>
          <p:cNvSpPr>
            <a:spLocks noChangeArrowheads="1"/>
          </p:cNvSpPr>
          <p:nvPr/>
        </p:nvSpPr>
        <p:spPr bwMode="auto">
          <a:xfrm>
            <a:off x="468313" y="2925763"/>
            <a:ext cx="8280400" cy="3095625"/>
          </a:xfrm>
          <a:prstGeom prst="rect">
            <a:avLst/>
          </a:prstGeom>
          <a:solidFill>
            <a:srgbClr val="F8F8F8"/>
          </a:solidFill>
          <a:ln w="9525">
            <a:solidFill>
              <a:schemeClr val="hlink"/>
            </a:solidFill>
            <a:miter lim="800000"/>
          </a:ln>
          <a:effectLst>
            <a:outerShdw dist="35921" dir="2700000" algn="ctr" rotWithShape="0">
              <a:schemeClr val="bg2"/>
            </a:outerShdw>
          </a:effectLst>
        </p:spPr>
        <p:txBody>
          <a:bodyPr/>
          <a:lstStyle/>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defRPr/>
            </a:pP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(a) </a:t>
            </a:r>
            <a:r>
              <a:rPr kumimoji="0" lang="zh-CN" altLang="en-US" sz="1600" b="1"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定期财务报告证明书</a:t>
            </a:r>
            <a:endParaRPr kumimoji="0" lang="zh-CN" altLang="en-US" sz="1600" b="1"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defRPr/>
            </a:pP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      按</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1934</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证券交易法</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13(a)</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和</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15(d)</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要求提交</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SEC</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的含财务报表之定期报告，应附一份由报告公司之</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CEO</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和</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CFO</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或类似人员签署的书面声明</a:t>
            </a:r>
            <a:endPar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defRPr/>
            </a:pP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(b) </a:t>
            </a:r>
            <a:r>
              <a:rPr kumimoji="0" lang="zh-CN" altLang="en-US" sz="1600" b="1"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声明内容</a:t>
            </a:r>
            <a:endParaRPr kumimoji="0" lang="zh-CN" altLang="en-US" sz="1600" b="1"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defRPr/>
            </a:pP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      条款</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(a)</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之声明，需证实，含财务报表之定期报告完全符合</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1934</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证券交易法</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13(a)</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和</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15(d)</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的要求；报告所含信息在所有重大方面公允反映了公司的财务状况和经营成果</a:t>
            </a:r>
            <a:endPar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defRPr/>
            </a:pP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(c) </a:t>
            </a:r>
            <a:r>
              <a:rPr kumimoji="0" lang="zh-CN" altLang="en-US" sz="1600" b="1"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刑事惩罚</a:t>
            </a:r>
            <a:endParaRPr kumimoji="0" lang="zh-CN" altLang="en-US" sz="1600" b="1"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defRPr/>
            </a:pP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1</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、对本款</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(a)</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和</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(b)</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所指任何声明的证明，未满足本款全部要求的，处</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100</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万以下罚款，或</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10</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年以下监禁，或并处；</a:t>
            </a:r>
            <a:endPar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defRPr/>
            </a:pP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2</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、对本款</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(a)</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和</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(b)</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所指任何声明的证明，蓄意不满足本款全部要求的，处</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500</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万以下罚款，或</a:t>
            </a:r>
            <a:r>
              <a:rPr kumimoji="0" lang="en-US" altLang="zh-CN"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20</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年以下监禁，或并处</a:t>
            </a:r>
            <a:endPar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p:txBody>
      </p:sp>
      <p:pic>
        <p:nvPicPr>
          <p:cNvPr id="440324" name="Picture 4"/>
          <p:cNvPicPr>
            <a:picLocks noChangeAspect="1"/>
          </p:cNvPicPr>
          <p:nvPr/>
        </p:nvPicPr>
        <p:blipFill>
          <a:blip r:embed="rId1"/>
          <a:stretch>
            <a:fillRect/>
          </a:stretch>
        </p:blipFill>
        <p:spPr>
          <a:xfrm>
            <a:off x="2771775" y="2008188"/>
            <a:ext cx="3806825" cy="557212"/>
          </a:xfrm>
          <a:prstGeom prst="rect">
            <a:avLst/>
          </a:prstGeom>
          <a:noFill/>
          <a:ln w="9525">
            <a:noFill/>
          </a:ln>
        </p:spPr>
      </p:pic>
      <p:sp>
        <p:nvSpPr>
          <p:cNvPr id="440325" name="Rectangle 5"/>
          <p:cNvSpPr/>
          <p:nvPr/>
        </p:nvSpPr>
        <p:spPr>
          <a:xfrm>
            <a:off x="1165225" y="2516188"/>
            <a:ext cx="6791325" cy="336550"/>
          </a:xfrm>
          <a:prstGeom prst="rect">
            <a:avLst/>
          </a:prstGeom>
          <a:noFill/>
          <a:ln w="9525">
            <a:noFill/>
          </a:ln>
        </p:spPr>
        <p:txBody>
          <a:bodyPr>
            <a:spAutoFit/>
          </a:bodyPr>
          <a:p>
            <a:r>
              <a:rPr lang="en-US" altLang="zh-CN" sz="1600" b="1">
                <a:latin typeface="Times New Roman" panose="02020603050405020304" pitchFamily="18" charset="0"/>
                <a:ea typeface="宋体" pitchFamily="2" charset="-122"/>
              </a:rPr>
              <a:t>SEC.906. CORPORATE RESPONSIBILITY FOR FINANCIAL REPORTS</a:t>
            </a:r>
            <a:endParaRPr lang="en-US" altLang="zh-CN" sz="1600" b="1">
              <a:latin typeface="Times New Roman" panose="02020603050405020304" pitchFamily="18" charset="0"/>
              <a:ea typeface="宋体" pitchFamily="2" charset="-122"/>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灯片编号占位符 6"/>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graphicFrame>
        <p:nvGraphicFramePr>
          <p:cNvPr id="441347" name="Object 2"/>
          <p:cNvGraphicFramePr/>
          <p:nvPr/>
        </p:nvGraphicFramePr>
        <p:xfrm>
          <a:off x="468313" y="1700213"/>
          <a:ext cx="4038600" cy="4343400"/>
        </p:xfrm>
        <a:graphic>
          <a:graphicData uri="http://schemas.openxmlformats.org/presentationml/2006/ole">
            <mc:AlternateContent xmlns:mc="http://schemas.openxmlformats.org/markup-compatibility/2006">
              <mc:Choice xmlns:v="urn:schemas-microsoft-com:vml" Requires="v">
                <p:oleObj spid="_x0000_s3080" name="" r:id="rId1" imgW="5257800" imgH="6713220" progId="Word.Document.8">
                  <p:embed/>
                </p:oleObj>
              </mc:Choice>
              <mc:Fallback>
                <p:oleObj name="" r:id="rId1" imgW="5257800" imgH="6713220" progId="Word.Document.8">
                  <p:embed/>
                  <p:pic>
                    <p:nvPicPr>
                      <p:cNvPr id="0" name="图片 3079"/>
                      <p:cNvPicPr/>
                      <p:nvPr/>
                    </p:nvPicPr>
                    <p:blipFill>
                      <a:blip r:embed="rId2"/>
                      <a:stretch>
                        <a:fillRect/>
                      </a:stretch>
                    </p:blipFill>
                    <p:spPr>
                      <a:xfrm>
                        <a:off x="468313" y="1700213"/>
                        <a:ext cx="4038600" cy="4343400"/>
                      </a:xfrm>
                      <a:prstGeom prst="rect">
                        <a:avLst/>
                      </a:prstGeom>
                      <a:noFill/>
                      <a:ln w="9525" cap="flat" cmpd="sng">
                        <a:solidFill>
                          <a:srgbClr val="4D4D4D"/>
                        </a:solidFill>
                        <a:prstDash val="solid"/>
                        <a:miter/>
                        <a:headEnd type="none" w="med" len="med"/>
                        <a:tailEnd type="none" w="med" len="med"/>
                      </a:ln>
                    </p:spPr>
                  </p:pic>
                </p:oleObj>
              </mc:Fallback>
            </mc:AlternateContent>
          </a:graphicData>
        </a:graphic>
      </p:graphicFrame>
      <p:graphicFrame>
        <p:nvGraphicFramePr>
          <p:cNvPr id="441348" name="Object 3"/>
          <p:cNvGraphicFramePr/>
          <p:nvPr/>
        </p:nvGraphicFramePr>
        <p:xfrm>
          <a:off x="4589463" y="1700213"/>
          <a:ext cx="4114800" cy="4343400"/>
        </p:xfrm>
        <a:graphic>
          <a:graphicData uri="http://schemas.openxmlformats.org/presentationml/2006/ole">
            <mc:AlternateContent xmlns:mc="http://schemas.openxmlformats.org/markup-compatibility/2006">
              <mc:Choice xmlns:v="urn:schemas-microsoft-com:vml" Requires="v">
                <p:oleObj spid="_x0000_s3089" name="" r:id="rId3" imgW="5257800" imgH="6498590" progId="Word.Document.8">
                  <p:embed/>
                </p:oleObj>
              </mc:Choice>
              <mc:Fallback>
                <p:oleObj name="" r:id="rId3" imgW="5257800" imgH="6498590" progId="Word.Document.8">
                  <p:embed/>
                  <p:pic>
                    <p:nvPicPr>
                      <p:cNvPr id="0" name="图片 3088"/>
                      <p:cNvPicPr/>
                      <p:nvPr/>
                    </p:nvPicPr>
                    <p:blipFill>
                      <a:blip r:embed="rId4"/>
                      <a:stretch>
                        <a:fillRect/>
                      </a:stretch>
                    </p:blipFill>
                    <p:spPr>
                      <a:xfrm>
                        <a:off x="4589463" y="1700213"/>
                        <a:ext cx="4114800" cy="4343400"/>
                      </a:xfrm>
                      <a:prstGeom prst="rect">
                        <a:avLst/>
                      </a:prstGeom>
                      <a:noFill/>
                      <a:ln w="9525" cap="flat" cmpd="sng">
                        <a:solidFill>
                          <a:srgbClr val="4D4D4D"/>
                        </a:solidFill>
                        <a:prstDash val="solid"/>
                        <a:miter/>
                        <a:headEnd type="none" w="med" len="med"/>
                        <a:tailEnd type="none" w="med" len="med"/>
                      </a:ln>
                    </p:spPr>
                  </p:pic>
                </p:oleObj>
              </mc:Fallback>
            </mc:AlternateContent>
          </a:graphicData>
        </a:graphic>
      </p:graphicFrame>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442371" name="Rectangle 3"/>
          <p:cNvSpPr>
            <a:spLocks noGrp="1"/>
          </p:cNvSpPr>
          <p:nvPr>
            <p:ph type="body" idx="4294967295"/>
          </p:nvPr>
        </p:nvSpPr>
        <p:spPr>
          <a:xfrm>
            <a:off x="457200" y="1600200"/>
            <a:ext cx="8229600" cy="458788"/>
          </a:xfrm>
          <a:ln/>
        </p:spPr>
        <p:txBody>
          <a:bodyPr vert="horz" wrap="square" lIns="91440" tIns="45720" rIns="91440" bIns="45720" anchor="t" anchorCtr="0"/>
          <a:p>
            <a:pPr marL="609600" indent="-609600">
              <a:lnSpc>
                <a:spcPct val="80000"/>
              </a:lnSpc>
              <a:buNone/>
            </a:pPr>
            <a:endParaRPr lang="en-US" altLang="zh-CN" sz="1100" dirty="0">
              <a:latin typeface="Times New Roman" panose="02020603050405020304" pitchFamily="18" charset="0"/>
            </a:endParaRPr>
          </a:p>
          <a:p>
            <a:pPr marL="609600" indent="-609600">
              <a:lnSpc>
                <a:spcPct val="80000"/>
              </a:lnSpc>
              <a:buNone/>
            </a:pPr>
            <a:endParaRPr lang="en-US" altLang="zh-CN" sz="1100" dirty="0">
              <a:latin typeface="Times New Roman" panose="02020603050405020304" pitchFamily="18" charset="0"/>
            </a:endParaRPr>
          </a:p>
          <a:p>
            <a:pPr marL="609600" indent="-609600">
              <a:lnSpc>
                <a:spcPct val="80000"/>
              </a:lnSpc>
              <a:buNone/>
            </a:pPr>
            <a:r>
              <a:rPr lang="en-US" altLang="zh-CN" sz="600" b="1" dirty="0">
                <a:latin typeface="Times New Roman" panose="02020603050405020304" pitchFamily="18" charset="0"/>
              </a:rPr>
              <a:t>                           </a:t>
            </a:r>
            <a:endParaRPr lang="en-US" altLang="zh-CN" sz="600" dirty="0">
              <a:latin typeface="Times New Roman" panose="02020603050405020304" pitchFamily="18" charset="0"/>
            </a:endParaRPr>
          </a:p>
        </p:txBody>
      </p:sp>
      <p:sp>
        <p:nvSpPr>
          <p:cNvPr id="442372" name="Rectangle 4"/>
          <p:cNvSpPr/>
          <p:nvPr/>
        </p:nvSpPr>
        <p:spPr>
          <a:xfrm>
            <a:off x="468313" y="1600200"/>
            <a:ext cx="8229600" cy="460375"/>
          </a:xfrm>
          <a:prstGeom prst="rect">
            <a:avLst/>
          </a:prstGeom>
          <a:noFill/>
          <a:ln w="9525">
            <a:noFill/>
          </a:ln>
        </p:spPr>
        <p:txBody>
          <a:bodyPr/>
          <a:p>
            <a:pPr marL="342900" indent="-342900">
              <a:spcBef>
                <a:spcPct val="20000"/>
              </a:spcBef>
              <a:buClr>
                <a:schemeClr val="accent1"/>
              </a:buClr>
              <a:buSzPct val="65000"/>
              <a:buFont typeface="Wingdings" panose="05000000000000000000" pitchFamily="2" charset="2"/>
            </a:pPr>
            <a:r>
              <a:rPr lang="zh-CN" altLang="en-US" dirty="0">
                <a:latin typeface="Times New Roman" panose="02020603050405020304" pitchFamily="18" charset="0"/>
                <a:ea typeface="宋体" pitchFamily="2" charset="-122"/>
              </a:rPr>
              <a:t>管理层哲学与管理作风 </a:t>
            </a:r>
            <a:r>
              <a:rPr lang="en-US" altLang="zh-CN">
                <a:latin typeface="Times New Roman" panose="02020603050405020304" pitchFamily="18" charset="0"/>
                <a:ea typeface="宋体" pitchFamily="2" charset="-122"/>
              </a:rPr>
              <a:t>– </a:t>
            </a:r>
            <a:r>
              <a:rPr lang="zh-CN" altLang="en-US" dirty="0">
                <a:solidFill>
                  <a:schemeClr val="folHlink"/>
                </a:solidFill>
                <a:latin typeface="Times New Roman" panose="02020603050405020304" pitchFamily="18" charset="0"/>
                <a:ea typeface="宋体" pitchFamily="2" charset="-122"/>
              </a:rPr>
              <a:t>企业生存发展的哲学</a:t>
            </a:r>
            <a:endParaRPr lang="zh-CN" altLang="en-US" sz="1700" dirty="0">
              <a:solidFill>
                <a:schemeClr val="folHlink"/>
              </a:solidFill>
              <a:latin typeface="Times New Roman" panose="02020603050405020304" pitchFamily="18" charset="0"/>
              <a:ea typeface="宋体" pitchFamily="2" charset="-122"/>
            </a:endParaRPr>
          </a:p>
        </p:txBody>
      </p:sp>
      <p:sp>
        <p:nvSpPr>
          <p:cNvPr id="442374" name="Rectangle 13"/>
          <p:cNvSpPr/>
          <p:nvPr/>
        </p:nvSpPr>
        <p:spPr>
          <a:xfrm>
            <a:off x="468313" y="2276475"/>
            <a:ext cx="6553200" cy="3600450"/>
          </a:xfrm>
          <a:prstGeom prst="rect">
            <a:avLst/>
          </a:prstGeom>
          <a:noFill/>
          <a:ln w="9525">
            <a:noFill/>
          </a:ln>
        </p:spPr>
        <p:txBody>
          <a:bodyPr/>
          <a:p>
            <a:pPr marL="342900" indent="-342900">
              <a:lnSpc>
                <a:spcPct val="80000"/>
              </a:lnSpc>
              <a:spcBef>
                <a:spcPct val="20000"/>
              </a:spcBef>
              <a:buClr>
                <a:schemeClr val="accent1"/>
              </a:buClr>
              <a:buSzPct val="65000"/>
              <a:buFont typeface="Wingdings" panose="05000000000000000000" pitchFamily="2" charset="2"/>
              <a:buNone/>
            </a:pPr>
            <a:r>
              <a:rPr lang="zh-CN" altLang="en-US" b="1" dirty="0">
                <a:solidFill>
                  <a:schemeClr val="bg2"/>
                </a:solidFill>
                <a:latin typeface="宋体" pitchFamily="2" charset="-122"/>
                <a:ea typeface="宋体" pitchFamily="2" charset="-122"/>
              </a:rPr>
              <a:t>企业生命力的源泉</a:t>
            </a:r>
            <a:endParaRPr lang="zh-CN" altLang="en-US" b="1" dirty="0">
              <a:solidFill>
                <a:schemeClr val="bg2"/>
              </a:solidFill>
              <a:latin typeface="宋体" pitchFamily="2" charset="-122"/>
              <a:ea typeface="宋体" pitchFamily="2" charset="-122"/>
            </a:endParaRPr>
          </a:p>
          <a:p>
            <a:pPr marL="342900" indent="-342900">
              <a:lnSpc>
                <a:spcPct val="80000"/>
              </a:lnSpc>
              <a:spcBef>
                <a:spcPct val="20000"/>
              </a:spcBef>
              <a:buClr>
                <a:schemeClr val="accent1"/>
              </a:buClr>
              <a:buSzPct val="65000"/>
              <a:buFont typeface="Wingdings" panose="05000000000000000000" pitchFamily="2" charset="2"/>
              <a:buChar char="n"/>
            </a:pPr>
            <a:r>
              <a:rPr lang="zh-CN" altLang="en-US" dirty="0">
                <a:latin typeface="Times New Roman" panose="02020603050405020304" pitchFamily="18" charset="0"/>
                <a:ea typeface="宋体" pitchFamily="2" charset="-122"/>
              </a:rPr>
              <a:t>美国加州大学校长的统计</a:t>
            </a:r>
            <a:endParaRPr lang="zh-CN" altLang="en-US" dirty="0">
              <a:latin typeface="Times New Roman" panose="02020603050405020304" pitchFamily="18" charset="0"/>
              <a:ea typeface="宋体" pitchFamily="2" charset="-122"/>
            </a:endParaRPr>
          </a:p>
          <a:p>
            <a:pPr marL="342900" indent="-342900">
              <a:lnSpc>
                <a:spcPct val="80000"/>
              </a:lnSpc>
              <a:spcBef>
                <a:spcPct val="20000"/>
              </a:spcBef>
              <a:buClr>
                <a:schemeClr val="accent1"/>
              </a:buClr>
              <a:buSzPct val="65000"/>
              <a:buFont typeface="Wingdings" panose="05000000000000000000" pitchFamily="2" charset="2"/>
              <a:buChar char="n"/>
            </a:pPr>
            <a:endParaRPr lang="zh-CN" altLang="en-US" dirty="0">
              <a:latin typeface="Times New Roman" panose="02020603050405020304" pitchFamily="18" charset="0"/>
              <a:ea typeface="宋体" pitchFamily="2" charset="-122"/>
            </a:endParaRPr>
          </a:p>
          <a:p>
            <a:pPr marL="342900" indent="-342900">
              <a:lnSpc>
                <a:spcPct val="80000"/>
              </a:lnSpc>
              <a:spcBef>
                <a:spcPct val="20000"/>
              </a:spcBef>
              <a:buClr>
                <a:schemeClr val="accent1"/>
              </a:buClr>
              <a:buSzPct val="65000"/>
              <a:buFont typeface="Wingdings" panose="05000000000000000000" pitchFamily="2" charset="2"/>
              <a:buChar char="n"/>
            </a:pPr>
            <a:r>
              <a:rPr lang="zh-CN" altLang="en-US" dirty="0">
                <a:latin typeface="Times New Roman" panose="02020603050405020304" pitchFamily="18" charset="0"/>
                <a:ea typeface="宋体" pitchFamily="2" charset="-122"/>
              </a:rPr>
              <a:t>谁笑到最后谁笑得最好！</a:t>
            </a:r>
            <a:endParaRPr lang="zh-CN" altLang="en-US" dirty="0">
              <a:latin typeface="Times New Roman" panose="02020603050405020304" pitchFamily="18" charset="0"/>
              <a:ea typeface="宋体" pitchFamily="2" charset="-122"/>
            </a:endParaRPr>
          </a:p>
          <a:p>
            <a:pPr marL="342900" indent="-342900">
              <a:lnSpc>
                <a:spcPct val="80000"/>
              </a:lnSpc>
              <a:spcBef>
                <a:spcPct val="20000"/>
              </a:spcBef>
              <a:buClr>
                <a:schemeClr val="accent1"/>
              </a:buClr>
              <a:buSzPct val="65000"/>
              <a:buFont typeface="Wingdings" panose="05000000000000000000" pitchFamily="2" charset="2"/>
              <a:buAutoNum type="arabicPeriod"/>
            </a:pPr>
            <a:r>
              <a:rPr lang="zh-CN" altLang="en-US" dirty="0">
                <a:latin typeface="Times New Roman" panose="02020603050405020304" pitchFamily="18" charset="0"/>
                <a:ea typeface="宋体" pitchFamily="2" charset="-122"/>
              </a:rPr>
              <a:t>安然：</a:t>
            </a:r>
            <a:r>
              <a:rPr lang="en-US" altLang="zh-CN">
                <a:latin typeface="Times New Roman" panose="02020603050405020304" pitchFamily="18" charset="0"/>
                <a:ea typeface="宋体" pitchFamily="2" charset="-122"/>
              </a:rPr>
              <a:t>20</a:t>
            </a:r>
            <a:r>
              <a:rPr lang="zh-CN" altLang="en-US" dirty="0">
                <a:latin typeface="Times New Roman" panose="02020603050405020304" pitchFamily="18" charset="0"/>
                <a:ea typeface="宋体" pitchFamily="2" charset="-122"/>
              </a:rPr>
              <a:t>年与</a:t>
            </a:r>
            <a:r>
              <a:rPr lang="en-US" altLang="zh-CN">
                <a:latin typeface="Times New Roman" panose="02020603050405020304" pitchFamily="18" charset="0"/>
                <a:ea typeface="宋体" pitchFamily="2" charset="-122"/>
              </a:rPr>
              <a:t>20</a:t>
            </a:r>
            <a:r>
              <a:rPr lang="zh-CN" altLang="en-US" dirty="0">
                <a:latin typeface="Times New Roman" panose="02020603050405020304" pitchFamily="18" charset="0"/>
                <a:ea typeface="宋体" pitchFamily="2" charset="-122"/>
              </a:rPr>
              <a:t>天 </a:t>
            </a:r>
            <a:endParaRPr lang="zh-CN" altLang="en-US" dirty="0">
              <a:latin typeface="Times New Roman" panose="02020603050405020304" pitchFamily="18" charset="0"/>
              <a:ea typeface="宋体" pitchFamily="2" charset="-122"/>
            </a:endParaRPr>
          </a:p>
          <a:p>
            <a:pPr marL="342900" indent="-342900">
              <a:lnSpc>
                <a:spcPct val="80000"/>
              </a:lnSpc>
              <a:spcBef>
                <a:spcPct val="20000"/>
              </a:spcBef>
              <a:buClr>
                <a:schemeClr val="accent1"/>
              </a:buClr>
              <a:buSzPct val="65000"/>
              <a:buFont typeface="Wingdings" panose="05000000000000000000" pitchFamily="2" charset="2"/>
              <a:buAutoNum type="arabicPeriod"/>
            </a:pPr>
            <a:r>
              <a:rPr lang="zh-CN" altLang="en-US" dirty="0">
                <a:latin typeface="Times New Roman" panose="02020603050405020304" pitchFamily="18" charset="0"/>
                <a:ea typeface="宋体" pitchFamily="2" charset="-122"/>
              </a:rPr>
              <a:t>德隆：</a:t>
            </a:r>
            <a:r>
              <a:rPr lang="en-US" altLang="zh-CN">
                <a:latin typeface="Times New Roman" panose="02020603050405020304" pitchFamily="18" charset="0"/>
                <a:ea typeface="宋体" pitchFamily="2" charset="-122"/>
              </a:rPr>
              <a:t>18</a:t>
            </a:r>
            <a:r>
              <a:rPr lang="zh-CN" altLang="en-US" dirty="0">
                <a:latin typeface="Times New Roman" panose="02020603050405020304" pitchFamily="18" charset="0"/>
                <a:ea typeface="宋体" pitchFamily="2" charset="-122"/>
              </a:rPr>
              <a:t>年与</a:t>
            </a:r>
            <a:r>
              <a:rPr lang="en-US" altLang="zh-CN">
                <a:latin typeface="Times New Roman" panose="02020603050405020304" pitchFamily="18" charset="0"/>
                <a:ea typeface="宋体" pitchFamily="2" charset="-122"/>
              </a:rPr>
              <a:t>60</a:t>
            </a:r>
            <a:r>
              <a:rPr lang="zh-CN" altLang="en-US" dirty="0">
                <a:latin typeface="Times New Roman" panose="02020603050405020304" pitchFamily="18" charset="0"/>
                <a:ea typeface="宋体" pitchFamily="2" charset="-122"/>
              </a:rPr>
              <a:t>天 </a:t>
            </a:r>
            <a:endParaRPr lang="zh-CN" altLang="en-US" dirty="0">
              <a:latin typeface="Times New Roman" panose="02020603050405020304" pitchFamily="18" charset="0"/>
              <a:ea typeface="宋体" pitchFamily="2" charset="-122"/>
            </a:endParaRPr>
          </a:p>
          <a:p>
            <a:pPr marL="342900" indent="-342900">
              <a:lnSpc>
                <a:spcPct val="80000"/>
              </a:lnSpc>
              <a:spcBef>
                <a:spcPct val="20000"/>
              </a:spcBef>
              <a:buClr>
                <a:schemeClr val="accent1"/>
              </a:buClr>
              <a:buSzPct val="65000"/>
              <a:buFont typeface="Wingdings" panose="05000000000000000000" pitchFamily="2" charset="2"/>
              <a:buAutoNum type="arabicPeriod"/>
            </a:pPr>
            <a:endParaRPr lang="zh-CN" altLang="en-US" dirty="0">
              <a:latin typeface="Times New Roman" panose="02020603050405020304" pitchFamily="18" charset="0"/>
              <a:ea typeface="宋体" pitchFamily="2" charset="-122"/>
            </a:endParaRPr>
          </a:p>
          <a:p>
            <a:pPr marL="342900" indent="-342900">
              <a:lnSpc>
                <a:spcPct val="80000"/>
              </a:lnSpc>
              <a:spcBef>
                <a:spcPct val="20000"/>
              </a:spcBef>
              <a:buClr>
                <a:schemeClr val="accent1"/>
              </a:buClr>
              <a:buSzPct val="65000"/>
              <a:buFont typeface="Wingdings" panose="05000000000000000000" pitchFamily="2" charset="2"/>
              <a:buNone/>
            </a:pPr>
            <a:endParaRPr lang="zh-CN" altLang="en-US" dirty="0">
              <a:latin typeface="Arial" panose="020B0604020202020204" pitchFamily="34" charset="0"/>
              <a:ea typeface="宋体" pitchFamily="2" charset="-122"/>
            </a:endParaRPr>
          </a:p>
          <a:p>
            <a:pPr marL="342900" indent="-342900">
              <a:lnSpc>
                <a:spcPct val="80000"/>
              </a:lnSpc>
              <a:spcBef>
                <a:spcPct val="20000"/>
              </a:spcBef>
              <a:buClr>
                <a:schemeClr val="accent1"/>
              </a:buClr>
              <a:buSzPct val="65000"/>
              <a:buFont typeface="Wingdings" panose="05000000000000000000" pitchFamily="2" charset="2"/>
              <a:buNone/>
            </a:pPr>
            <a:endParaRPr lang="zh-CN" altLang="en-US" dirty="0">
              <a:latin typeface="Arial" panose="020B0604020202020204" pitchFamily="34" charset="0"/>
              <a:ea typeface="宋体" pitchFamily="2" charset="-122"/>
            </a:endParaRPr>
          </a:p>
          <a:p>
            <a:pPr marL="342900" indent="-342900">
              <a:lnSpc>
                <a:spcPct val="80000"/>
              </a:lnSpc>
              <a:spcBef>
                <a:spcPct val="20000"/>
              </a:spcBef>
              <a:buClr>
                <a:schemeClr val="accent1"/>
              </a:buClr>
              <a:buSzPct val="65000"/>
              <a:buFont typeface="Wingdings" panose="05000000000000000000" pitchFamily="2" charset="2"/>
              <a:buChar char="n"/>
            </a:pPr>
            <a:endParaRPr lang="zh-CN" altLang="en-US" dirty="0">
              <a:latin typeface="Arial" panose="020B0604020202020204" pitchFamily="34" charset="0"/>
              <a:ea typeface="宋体" pitchFamily="2" charset="-122"/>
            </a:endParaRPr>
          </a:p>
          <a:p>
            <a:pPr marL="342900" indent="-342900">
              <a:lnSpc>
                <a:spcPct val="80000"/>
              </a:lnSpc>
              <a:spcBef>
                <a:spcPct val="20000"/>
              </a:spcBef>
              <a:buClr>
                <a:schemeClr val="accent1"/>
              </a:buClr>
              <a:buSzPct val="65000"/>
              <a:buFont typeface="Wingdings" panose="05000000000000000000" pitchFamily="2" charset="2"/>
              <a:buChar char="n"/>
            </a:pPr>
            <a:r>
              <a:rPr lang="zh-CN" altLang="en-US" dirty="0">
                <a:latin typeface="Arial" panose="020B0604020202020204" pitchFamily="34" charset="0"/>
                <a:ea typeface="宋体" pitchFamily="2" charset="-122"/>
              </a:rPr>
              <a:t>企业的最高境界 </a:t>
            </a:r>
            <a:r>
              <a:rPr lang="en-US" altLang="zh-CN">
                <a:latin typeface="Arial" panose="020B0604020202020204" pitchFamily="34" charset="0"/>
                <a:ea typeface="宋体" pitchFamily="2" charset="-122"/>
              </a:rPr>
              <a:t>-- </a:t>
            </a:r>
            <a:r>
              <a:rPr lang="zh-CN" altLang="en-US" dirty="0">
                <a:latin typeface="Arial" panose="020B0604020202020204" pitchFamily="34" charset="0"/>
                <a:ea typeface="宋体" pitchFamily="2" charset="-122"/>
              </a:rPr>
              <a:t>都江堰工程</a:t>
            </a:r>
            <a:endParaRPr lang="zh-CN" altLang="en-US" dirty="0">
              <a:latin typeface="Arial" panose="020B0604020202020204" pitchFamily="34" charset="0"/>
              <a:ea typeface="宋体" pitchFamily="2" charset="-122"/>
            </a:endParaRPr>
          </a:p>
          <a:p>
            <a:pPr marL="342900" indent="-342900">
              <a:lnSpc>
                <a:spcPct val="80000"/>
              </a:lnSpc>
              <a:spcBef>
                <a:spcPct val="20000"/>
              </a:spcBef>
              <a:buClr>
                <a:schemeClr val="accent1"/>
              </a:buClr>
              <a:buSzPct val="65000"/>
              <a:buFont typeface="Wingdings" panose="05000000000000000000" pitchFamily="2" charset="2"/>
              <a:buChar char="n"/>
            </a:pPr>
            <a:r>
              <a:rPr lang="zh-CN" altLang="en-US" dirty="0">
                <a:latin typeface="Arial" panose="020B0604020202020204" pitchFamily="34" charset="0"/>
                <a:ea typeface="宋体" pitchFamily="2" charset="-122"/>
              </a:rPr>
              <a:t>企业家的最高境界 </a:t>
            </a:r>
            <a:r>
              <a:rPr lang="en-US" altLang="zh-CN">
                <a:latin typeface="Arial" panose="020B0604020202020204" pitchFamily="34" charset="0"/>
                <a:ea typeface="宋体" pitchFamily="2" charset="-122"/>
              </a:rPr>
              <a:t>– </a:t>
            </a:r>
            <a:r>
              <a:rPr lang="zh-CN" altLang="en-US" dirty="0">
                <a:latin typeface="Arial" panose="020B0604020202020204" pitchFamily="34" charset="0"/>
                <a:ea typeface="宋体" pitchFamily="2" charset="-122"/>
              </a:rPr>
              <a:t>李冰 </a:t>
            </a:r>
            <a:endParaRPr lang="zh-CN" altLang="en-US" dirty="0">
              <a:latin typeface="Arial" panose="020B0604020202020204" pitchFamily="34" charset="0"/>
              <a:ea typeface="宋体" pitchFamily="2" charset="-122"/>
            </a:endParaRPr>
          </a:p>
        </p:txBody>
      </p:sp>
      <p:sp>
        <p:nvSpPr>
          <p:cNvPr id="220174" name="Rectangle 14"/>
          <p:cNvSpPr>
            <a:spLocks noChangeArrowheads="1"/>
          </p:cNvSpPr>
          <p:nvPr/>
        </p:nvSpPr>
        <p:spPr bwMode="auto">
          <a:xfrm>
            <a:off x="539750" y="4076700"/>
            <a:ext cx="4051300" cy="590550"/>
          </a:xfrm>
          <a:prstGeom prst="rect">
            <a:avLst/>
          </a:prstGeom>
          <a:solidFill>
            <a:schemeClr val="bg1"/>
          </a:solidFill>
          <a:ln w="9525">
            <a:solidFill>
              <a:srgbClr val="D5D498"/>
            </a:solidFill>
            <a:miter lim="800000"/>
          </a:ln>
          <a:effectLst>
            <a:outerShdw dist="35921" dir="2700000" algn="ctr" rotWithShape="0">
              <a:schemeClr val="bg2"/>
            </a:outer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企业最根本的使命是活下去 </a:t>
            </a:r>
            <a:r>
              <a:rPr kumimoji="0" lang="en-US" altLang="zh-CN"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 </a:t>
            </a: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董力加</a:t>
            </a: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深航不争第一，要做的是百年老店！</a:t>
            </a:r>
            <a:r>
              <a:rPr kumimoji="1" lang="en-US" altLang="zh-CN"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 </a:t>
            </a:r>
            <a:r>
              <a:rPr kumimoji="1"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李昆</a:t>
            </a:r>
            <a:r>
              <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 </a:t>
            </a:r>
            <a:endParaRPr kumimoji="1" lang="zh-CN" altLang="en-US" sz="16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endParaRPr>
          </a:p>
        </p:txBody>
      </p:sp>
      <p:pic>
        <p:nvPicPr>
          <p:cNvPr id="442376" name="Picture 10" descr="邓凯达"/>
          <p:cNvPicPr>
            <a:picLocks noChangeAspect="1"/>
          </p:cNvPicPr>
          <p:nvPr/>
        </p:nvPicPr>
        <p:blipFill>
          <a:blip r:embed="rId1"/>
          <a:stretch>
            <a:fillRect/>
          </a:stretch>
        </p:blipFill>
        <p:spPr>
          <a:xfrm>
            <a:off x="5237163" y="2060575"/>
            <a:ext cx="2692400" cy="1512888"/>
          </a:xfrm>
          <a:prstGeom prst="rect">
            <a:avLst/>
          </a:prstGeom>
          <a:noFill/>
          <a:ln w="9525">
            <a:noFill/>
          </a:ln>
        </p:spPr>
      </p:pic>
      <p:sp>
        <p:nvSpPr>
          <p:cNvPr id="442377" name="Rectangle 11"/>
          <p:cNvSpPr/>
          <p:nvPr/>
        </p:nvSpPr>
        <p:spPr>
          <a:xfrm>
            <a:off x="5237163" y="3573463"/>
            <a:ext cx="2692400" cy="1081087"/>
          </a:xfrm>
          <a:prstGeom prst="rect">
            <a:avLst/>
          </a:prstGeom>
          <a:solidFill>
            <a:srgbClr val="BDE694"/>
          </a:solidFill>
          <a:ln w="9525">
            <a:noFill/>
          </a:ln>
        </p:spPr>
        <p:txBody>
          <a:bodyPr wrap="none" anchor="ctr" anchorCtr="0"/>
          <a:p>
            <a:r>
              <a:rPr lang="zh-CN" altLang="en-US" sz="1400" dirty="0">
                <a:latin typeface="Times New Roman" panose="02020603050405020304" pitchFamily="18" charset="0"/>
                <a:ea typeface="宋体" pitchFamily="2" charset="-122"/>
              </a:rPr>
              <a:t>我最主要的目标是：</a:t>
            </a:r>
            <a:endParaRPr lang="zh-CN" altLang="en-US" sz="1400" dirty="0">
              <a:latin typeface="Times New Roman" panose="02020603050405020304" pitchFamily="18" charset="0"/>
              <a:ea typeface="宋体" pitchFamily="2" charset="-122"/>
            </a:endParaRPr>
          </a:p>
          <a:p>
            <a:r>
              <a:rPr lang="zh-CN" altLang="en-US" sz="1400" dirty="0">
                <a:latin typeface="Times New Roman" panose="02020603050405020304" pitchFamily="18" charset="0"/>
                <a:ea typeface="宋体" pitchFamily="2" charset="-122"/>
              </a:rPr>
              <a:t>建立一个下</a:t>
            </a:r>
            <a:r>
              <a:rPr lang="en-US" altLang="zh-CN" sz="1400">
                <a:latin typeface="Times New Roman" panose="02020603050405020304" pitchFamily="18" charset="0"/>
                <a:ea typeface="宋体" pitchFamily="2" charset="-122"/>
              </a:rPr>
              <a:t>100</a:t>
            </a:r>
            <a:r>
              <a:rPr lang="zh-CN" altLang="en-US" sz="1400" dirty="0">
                <a:latin typeface="Times New Roman" panose="02020603050405020304" pitchFamily="18" charset="0"/>
                <a:ea typeface="宋体" pitchFamily="2" charset="-122"/>
              </a:rPr>
              <a:t>年与前</a:t>
            </a:r>
            <a:endParaRPr lang="zh-CN" altLang="en-US" sz="1400" dirty="0">
              <a:latin typeface="Times New Roman" panose="02020603050405020304" pitchFamily="18" charset="0"/>
              <a:ea typeface="宋体" pitchFamily="2" charset="-122"/>
            </a:endParaRPr>
          </a:p>
          <a:p>
            <a:r>
              <a:rPr lang="en-US" altLang="zh-CN" sz="1400">
                <a:latin typeface="Times New Roman" panose="02020603050405020304" pitchFamily="18" charset="0"/>
                <a:ea typeface="宋体" pitchFamily="2" charset="-122"/>
              </a:rPr>
              <a:t>100</a:t>
            </a:r>
            <a:r>
              <a:rPr lang="zh-CN" altLang="en-US" sz="1400" dirty="0">
                <a:latin typeface="Times New Roman" panose="02020603050405020304" pitchFamily="18" charset="0"/>
                <a:ea typeface="宋体" pitchFamily="2" charset="-122"/>
              </a:rPr>
              <a:t>年同样繁荣昌盛的公司</a:t>
            </a:r>
            <a:endParaRPr lang="zh-CN" altLang="en-US" sz="1400" dirty="0">
              <a:latin typeface="Times New Roman" panose="02020603050405020304" pitchFamily="18" charset="0"/>
              <a:ea typeface="宋体" pitchFamily="2" charset="-122"/>
            </a:endParaRPr>
          </a:p>
          <a:p>
            <a:r>
              <a:rPr lang="zh-CN" altLang="en-US" sz="1400" dirty="0">
                <a:latin typeface="Times New Roman" panose="02020603050405020304" pitchFamily="18" charset="0"/>
                <a:ea typeface="宋体" pitchFamily="2" charset="-122"/>
              </a:rPr>
              <a:t>                                    </a:t>
            </a:r>
            <a:r>
              <a:rPr lang="en-US" altLang="zh-CN" sz="1400">
                <a:latin typeface="Times New Roman" panose="02020603050405020304" pitchFamily="18" charset="0"/>
                <a:ea typeface="宋体" pitchFamily="2" charset="-122"/>
              </a:rPr>
              <a:t>-- </a:t>
            </a:r>
            <a:r>
              <a:rPr lang="zh-CN" altLang="en-US" sz="1400" dirty="0">
                <a:latin typeface="Times New Roman" panose="02020603050405020304" pitchFamily="18" charset="0"/>
                <a:ea typeface="宋体" pitchFamily="2" charset="-122"/>
              </a:rPr>
              <a:t>邓凯达</a:t>
            </a:r>
            <a:endParaRPr lang="zh-CN" altLang="en-US" sz="1400" dirty="0">
              <a:latin typeface="Times New Roman" panose="02020603050405020304" pitchFamily="18" charset="0"/>
              <a:ea typeface="宋体" pitchFamily="2" charset="-122"/>
            </a:endParaRP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443395" name="Rectangle 3"/>
          <p:cNvSpPr>
            <a:spLocks noGrp="1"/>
          </p:cNvSpPr>
          <p:nvPr>
            <p:ph type="body" idx="4294967295"/>
          </p:nvPr>
        </p:nvSpPr>
        <p:spPr>
          <a:xfrm>
            <a:off x="457200" y="1600200"/>
            <a:ext cx="8229600" cy="458788"/>
          </a:xfrm>
          <a:ln/>
        </p:spPr>
        <p:txBody>
          <a:bodyPr vert="horz" wrap="square" lIns="91440" tIns="45720" rIns="91440" bIns="45720" anchor="t" anchorCtr="0"/>
          <a:p>
            <a:pPr marL="609600" indent="-609600">
              <a:lnSpc>
                <a:spcPct val="80000"/>
              </a:lnSpc>
              <a:buNone/>
            </a:pPr>
            <a:endParaRPr lang="en-US" altLang="zh-CN" sz="1100" dirty="0">
              <a:latin typeface="Times New Roman" panose="02020603050405020304" pitchFamily="18" charset="0"/>
            </a:endParaRPr>
          </a:p>
          <a:p>
            <a:pPr marL="609600" indent="-609600">
              <a:lnSpc>
                <a:spcPct val="80000"/>
              </a:lnSpc>
              <a:buNone/>
            </a:pPr>
            <a:endParaRPr lang="en-US" altLang="zh-CN" sz="1100" dirty="0">
              <a:latin typeface="Times New Roman" panose="02020603050405020304" pitchFamily="18" charset="0"/>
            </a:endParaRPr>
          </a:p>
          <a:p>
            <a:pPr marL="609600" indent="-609600">
              <a:lnSpc>
                <a:spcPct val="80000"/>
              </a:lnSpc>
              <a:buNone/>
            </a:pPr>
            <a:r>
              <a:rPr lang="en-US" altLang="zh-CN" sz="600" b="1" dirty="0">
                <a:latin typeface="Times New Roman" panose="02020603050405020304" pitchFamily="18" charset="0"/>
              </a:rPr>
              <a:t>                           </a:t>
            </a:r>
            <a:endParaRPr lang="en-US" altLang="zh-CN" sz="600" dirty="0">
              <a:latin typeface="Times New Roman" panose="02020603050405020304" pitchFamily="18" charset="0"/>
            </a:endParaRPr>
          </a:p>
        </p:txBody>
      </p:sp>
      <p:sp>
        <p:nvSpPr>
          <p:cNvPr id="443396" name="Rectangle 4"/>
          <p:cNvSpPr/>
          <p:nvPr/>
        </p:nvSpPr>
        <p:spPr>
          <a:xfrm>
            <a:off x="468313" y="1600200"/>
            <a:ext cx="8229600" cy="460375"/>
          </a:xfrm>
          <a:prstGeom prst="rect">
            <a:avLst/>
          </a:prstGeom>
          <a:noFill/>
          <a:ln w="9525">
            <a:noFill/>
          </a:ln>
        </p:spPr>
        <p:txBody>
          <a:bodyPr/>
          <a:p>
            <a:pPr marL="342900" indent="-342900">
              <a:spcBef>
                <a:spcPct val="20000"/>
              </a:spcBef>
              <a:buClr>
                <a:schemeClr val="accent1"/>
              </a:buClr>
              <a:buSzPct val="65000"/>
              <a:buFont typeface="Wingdings" panose="05000000000000000000" pitchFamily="2" charset="2"/>
            </a:pPr>
            <a:r>
              <a:rPr lang="zh-CN" altLang="en-US" dirty="0">
                <a:latin typeface="Times New Roman" panose="02020603050405020304" pitchFamily="18" charset="0"/>
                <a:ea typeface="宋体" pitchFamily="2" charset="-122"/>
              </a:rPr>
              <a:t>管理层哲学与管理作风 </a:t>
            </a:r>
            <a:r>
              <a:rPr lang="en-US" altLang="zh-CN">
                <a:latin typeface="Times New Roman" panose="02020603050405020304" pitchFamily="18" charset="0"/>
                <a:ea typeface="宋体" pitchFamily="2" charset="-122"/>
              </a:rPr>
              <a:t>– </a:t>
            </a:r>
            <a:r>
              <a:rPr lang="zh-CN" altLang="en-US" dirty="0">
                <a:solidFill>
                  <a:schemeClr val="folHlink"/>
                </a:solidFill>
                <a:latin typeface="Times New Roman" panose="02020603050405020304" pitchFamily="18" charset="0"/>
                <a:ea typeface="宋体" pitchFamily="2" charset="-122"/>
              </a:rPr>
              <a:t>企业生存发展的哲学</a:t>
            </a:r>
            <a:endParaRPr lang="zh-CN" altLang="en-US" sz="1700" dirty="0">
              <a:solidFill>
                <a:schemeClr val="folHlink"/>
              </a:solidFill>
              <a:latin typeface="Times New Roman" panose="02020603050405020304" pitchFamily="18" charset="0"/>
              <a:ea typeface="宋体" pitchFamily="2" charset="-122"/>
            </a:endParaRPr>
          </a:p>
        </p:txBody>
      </p:sp>
      <p:sp>
        <p:nvSpPr>
          <p:cNvPr id="443398" name="Rectangle 9"/>
          <p:cNvSpPr/>
          <p:nvPr/>
        </p:nvSpPr>
        <p:spPr>
          <a:xfrm>
            <a:off x="468313" y="2349500"/>
            <a:ext cx="7667625" cy="3382963"/>
          </a:xfrm>
          <a:prstGeom prst="rect">
            <a:avLst/>
          </a:prstGeom>
          <a:noFill/>
          <a:ln w="9525">
            <a:noFill/>
          </a:ln>
        </p:spPr>
        <p:txBody>
          <a:bodyPr/>
          <a:p>
            <a:pPr marL="571500" indent="-571500" algn="just">
              <a:lnSpc>
                <a:spcPct val="90000"/>
              </a:lnSpc>
              <a:spcBef>
                <a:spcPct val="20000"/>
              </a:spcBef>
              <a:buClr>
                <a:schemeClr val="accent1"/>
              </a:buClr>
              <a:buSzPct val="65000"/>
              <a:buFont typeface="Wingdings" panose="05000000000000000000" pitchFamily="2" charset="2"/>
              <a:buNone/>
            </a:pPr>
            <a:r>
              <a:rPr lang="zh-CN" altLang="en-US" dirty="0">
                <a:solidFill>
                  <a:schemeClr val="bg2"/>
                </a:solidFill>
                <a:latin typeface="Times New Roman" panose="02020603050405020304" pitchFamily="18" charset="0"/>
                <a:ea typeface="宋体" pitchFamily="2" charset="-122"/>
              </a:rPr>
              <a:t>百年企业是如何炼成的？</a:t>
            </a:r>
            <a:endParaRPr lang="zh-CN" altLang="en-US" dirty="0">
              <a:solidFill>
                <a:schemeClr val="bg2"/>
              </a:solidFill>
              <a:latin typeface="Times New Roman" panose="02020603050405020304" pitchFamily="18" charset="0"/>
              <a:ea typeface="宋体" pitchFamily="2" charset="-122"/>
            </a:endParaRPr>
          </a:p>
          <a:p>
            <a:pPr marL="571500" indent="-571500">
              <a:lnSpc>
                <a:spcPct val="90000"/>
              </a:lnSpc>
              <a:spcBef>
                <a:spcPct val="20000"/>
              </a:spcBef>
              <a:buClr>
                <a:schemeClr val="accent1"/>
              </a:buClr>
              <a:buSzPct val="65000"/>
              <a:buFont typeface="Wingdings" panose="05000000000000000000" pitchFamily="2" charset="2"/>
              <a:buNone/>
            </a:pPr>
            <a:r>
              <a:rPr lang="zh-CN" altLang="en-US" dirty="0">
                <a:latin typeface="Times New Roman" panose="02020603050405020304" pitchFamily="18" charset="0"/>
                <a:ea typeface="宋体" pitchFamily="2" charset="-122"/>
              </a:rPr>
              <a:t>伊梅尔特：</a:t>
            </a:r>
            <a:endParaRPr lang="zh-CN" altLang="en-US" dirty="0">
              <a:latin typeface="Times New Roman" panose="02020603050405020304" pitchFamily="18" charset="0"/>
              <a:ea typeface="宋体" pitchFamily="2" charset="-122"/>
            </a:endParaRPr>
          </a:p>
          <a:p>
            <a:pPr marL="571500" indent="-571500">
              <a:lnSpc>
                <a:spcPct val="90000"/>
              </a:lnSpc>
              <a:spcBef>
                <a:spcPct val="20000"/>
              </a:spcBef>
              <a:buClr>
                <a:schemeClr val="accent1"/>
              </a:buClr>
              <a:buSzPct val="65000"/>
              <a:buFont typeface="Wingdings" panose="05000000000000000000" pitchFamily="2" charset="2"/>
              <a:buChar char="n"/>
            </a:pPr>
            <a:r>
              <a:rPr lang="zh-CN" altLang="en-US" dirty="0">
                <a:latin typeface="Times New Roman" panose="02020603050405020304" pitchFamily="18" charset="0"/>
                <a:ea typeface="宋体" pitchFamily="2" charset="-122"/>
              </a:rPr>
              <a:t>我认为通用电气优秀的</a:t>
            </a:r>
            <a:r>
              <a:rPr lang="zh-CN" altLang="en-US" dirty="0">
                <a:solidFill>
                  <a:srgbClr val="FF0000"/>
                </a:solidFill>
                <a:latin typeface="Times New Roman" panose="02020603050405020304" pitchFamily="18" charset="0"/>
                <a:ea typeface="宋体" pitchFamily="2" charset="-122"/>
              </a:rPr>
              <a:t>管理系统不是一个人创立的，</a:t>
            </a:r>
            <a:r>
              <a:rPr lang="zh-CN" altLang="en-US" dirty="0">
                <a:latin typeface="Times New Roman" panose="02020603050405020304" pitchFamily="18" charset="0"/>
                <a:ea typeface="宋体" pitchFamily="2" charset="-122"/>
              </a:rPr>
              <a:t>个人也无法使其运转</a:t>
            </a:r>
            <a:endParaRPr lang="zh-CN" altLang="en-US" dirty="0">
              <a:latin typeface="Times New Roman" panose="02020603050405020304" pitchFamily="18" charset="0"/>
              <a:ea typeface="宋体" pitchFamily="2" charset="-122"/>
            </a:endParaRPr>
          </a:p>
          <a:p>
            <a:pPr marL="571500" indent="-571500">
              <a:lnSpc>
                <a:spcPct val="90000"/>
              </a:lnSpc>
              <a:spcBef>
                <a:spcPct val="20000"/>
              </a:spcBef>
              <a:buClr>
                <a:schemeClr val="accent1"/>
              </a:buClr>
              <a:buSzPct val="65000"/>
              <a:buFont typeface="Wingdings" panose="05000000000000000000" pitchFamily="2" charset="2"/>
              <a:buAutoNum type="arabicPeriod"/>
            </a:pPr>
            <a:r>
              <a:rPr lang="zh-CN" altLang="en-US" dirty="0">
                <a:latin typeface="Times New Roman" panose="02020603050405020304" pitchFamily="18" charset="0"/>
                <a:ea typeface="宋体" pitchFamily="2" charset="-122"/>
              </a:rPr>
              <a:t>不管谁是通用电气的</a:t>
            </a:r>
            <a:r>
              <a:rPr lang="en-US" altLang="zh-CN">
                <a:latin typeface="Times New Roman" panose="02020603050405020304" pitchFamily="18" charset="0"/>
                <a:ea typeface="宋体" pitchFamily="2" charset="-122"/>
              </a:rPr>
              <a:t>CEO</a:t>
            </a:r>
            <a:r>
              <a:rPr lang="zh-CN" altLang="en-US" dirty="0">
                <a:latin typeface="Times New Roman" panose="02020603050405020304" pitchFamily="18" charset="0"/>
                <a:ea typeface="宋体" pitchFamily="2" charset="-122"/>
              </a:rPr>
              <a:t>，这个</a:t>
            </a:r>
            <a:r>
              <a:rPr lang="zh-CN" altLang="en-US" dirty="0">
                <a:solidFill>
                  <a:srgbClr val="FF0000"/>
                </a:solidFill>
                <a:latin typeface="Times New Roman" panose="02020603050405020304" pitchFamily="18" charset="0"/>
                <a:ea typeface="宋体" pitchFamily="2" charset="-122"/>
              </a:rPr>
              <a:t>公司</a:t>
            </a:r>
            <a:r>
              <a:rPr lang="zh-CN" altLang="en-US" dirty="0">
                <a:latin typeface="Times New Roman" panose="02020603050405020304" pitchFamily="18" charset="0"/>
                <a:ea typeface="宋体" pitchFamily="2" charset="-122"/>
              </a:rPr>
              <a:t>依然享有盛名</a:t>
            </a:r>
            <a:endParaRPr lang="zh-CN" altLang="en-US" dirty="0">
              <a:latin typeface="Times New Roman" panose="02020603050405020304" pitchFamily="18" charset="0"/>
              <a:ea typeface="宋体" pitchFamily="2" charset="-122"/>
            </a:endParaRPr>
          </a:p>
          <a:p>
            <a:pPr marL="571500" indent="-571500">
              <a:lnSpc>
                <a:spcPct val="90000"/>
              </a:lnSpc>
              <a:spcBef>
                <a:spcPct val="20000"/>
              </a:spcBef>
              <a:buClr>
                <a:schemeClr val="accent1"/>
              </a:buClr>
              <a:buSzPct val="65000"/>
              <a:buFont typeface="Wingdings" panose="05000000000000000000" pitchFamily="2" charset="2"/>
              <a:buAutoNum type="arabicPeriod"/>
            </a:pPr>
            <a:r>
              <a:rPr lang="zh-CN" altLang="en-US" dirty="0">
                <a:latin typeface="Times New Roman" panose="02020603050405020304" pitchFamily="18" charset="0"/>
                <a:ea typeface="宋体" pitchFamily="2" charset="-122"/>
              </a:rPr>
              <a:t>通用电气的价值在于</a:t>
            </a:r>
            <a:r>
              <a:rPr lang="zh-CN" altLang="en-US" dirty="0">
                <a:solidFill>
                  <a:srgbClr val="FF0000"/>
                </a:solidFill>
                <a:latin typeface="Times New Roman" panose="02020603050405020304" pitchFamily="18" charset="0"/>
                <a:ea typeface="宋体" pitchFamily="2" charset="-122"/>
              </a:rPr>
              <a:t>管理系统</a:t>
            </a:r>
            <a:r>
              <a:rPr lang="zh-CN" altLang="en-US" dirty="0">
                <a:latin typeface="Times New Roman" panose="02020603050405020304" pitchFamily="18" charset="0"/>
                <a:ea typeface="宋体" pitchFamily="2" charset="-122"/>
              </a:rPr>
              <a:t>，在于</a:t>
            </a:r>
            <a:r>
              <a:rPr lang="zh-CN" altLang="en-US" dirty="0">
                <a:solidFill>
                  <a:srgbClr val="FF0000"/>
                </a:solidFill>
                <a:latin typeface="Times New Roman" panose="02020603050405020304" pitchFamily="18" charset="0"/>
                <a:ea typeface="宋体" pitchFamily="2" charset="-122"/>
              </a:rPr>
              <a:t>人才</a:t>
            </a:r>
            <a:r>
              <a:rPr lang="zh-CN" altLang="en-US" dirty="0">
                <a:latin typeface="Times New Roman" panose="02020603050405020304" pitchFamily="18" charset="0"/>
                <a:ea typeface="宋体" pitchFamily="2" charset="-122"/>
              </a:rPr>
              <a:t>的深度与广度</a:t>
            </a:r>
            <a:endParaRPr lang="zh-CN" altLang="en-US" dirty="0">
              <a:latin typeface="Times New Roman" panose="02020603050405020304" pitchFamily="18" charset="0"/>
              <a:ea typeface="宋体" pitchFamily="2" charset="-122"/>
            </a:endParaRPr>
          </a:p>
          <a:p>
            <a:pPr marL="571500" indent="-571500">
              <a:lnSpc>
                <a:spcPct val="90000"/>
              </a:lnSpc>
              <a:spcBef>
                <a:spcPct val="20000"/>
              </a:spcBef>
              <a:buClr>
                <a:schemeClr val="accent1"/>
              </a:buClr>
              <a:buSzPct val="65000"/>
              <a:buFont typeface="Wingdings" panose="05000000000000000000" pitchFamily="2" charset="2"/>
              <a:buAutoNum type="arabicPeriod"/>
            </a:pPr>
            <a:r>
              <a:rPr lang="zh-CN" altLang="en-US" dirty="0">
                <a:solidFill>
                  <a:srgbClr val="FF0000"/>
                </a:solidFill>
                <a:latin typeface="Times New Roman" panose="02020603050405020304" pitchFamily="18" charset="0"/>
                <a:ea typeface="宋体" pitchFamily="2" charset="-122"/>
              </a:rPr>
              <a:t>明星</a:t>
            </a:r>
            <a:r>
              <a:rPr lang="en-US" altLang="zh-CN">
                <a:solidFill>
                  <a:srgbClr val="FF0000"/>
                </a:solidFill>
                <a:latin typeface="Times New Roman" panose="02020603050405020304" pitchFamily="18" charset="0"/>
                <a:ea typeface="宋体" pitchFamily="2" charset="-122"/>
              </a:rPr>
              <a:t>CEO</a:t>
            </a:r>
            <a:r>
              <a:rPr lang="zh-CN" altLang="en-US" dirty="0">
                <a:solidFill>
                  <a:srgbClr val="FF0000"/>
                </a:solidFill>
                <a:latin typeface="Times New Roman" panose="02020603050405020304" pitchFamily="18" charset="0"/>
                <a:ea typeface="宋体" pitchFamily="2" charset="-122"/>
              </a:rPr>
              <a:t>的模式是应该抛弃的</a:t>
            </a:r>
            <a:endParaRPr lang="zh-CN" altLang="en-US" dirty="0">
              <a:solidFill>
                <a:srgbClr val="FF0000"/>
              </a:solidFill>
              <a:latin typeface="Times New Roman" panose="02020603050405020304" pitchFamily="18" charset="0"/>
              <a:ea typeface="宋体" pitchFamily="2" charset="-122"/>
            </a:endParaRPr>
          </a:p>
          <a:p>
            <a:pPr marL="571500" indent="-571500">
              <a:lnSpc>
                <a:spcPct val="90000"/>
              </a:lnSpc>
              <a:spcBef>
                <a:spcPct val="20000"/>
              </a:spcBef>
              <a:buClr>
                <a:schemeClr val="accent1"/>
              </a:buClr>
              <a:buSzPct val="65000"/>
              <a:buFont typeface="Wingdings" panose="05000000000000000000" pitchFamily="2" charset="2"/>
              <a:buAutoNum type="arabicPeriod"/>
            </a:pPr>
            <a:r>
              <a:rPr lang="zh-CN" altLang="en-US" dirty="0">
                <a:latin typeface="Times New Roman" panose="02020603050405020304" pitchFamily="18" charset="0"/>
                <a:ea typeface="宋体" pitchFamily="2" charset="-122"/>
              </a:rPr>
              <a:t>一个</a:t>
            </a:r>
            <a:r>
              <a:rPr lang="zh-CN" altLang="en-US" dirty="0">
                <a:solidFill>
                  <a:srgbClr val="FF0000"/>
                </a:solidFill>
                <a:latin typeface="Times New Roman" panose="02020603050405020304" pitchFamily="18" charset="0"/>
                <a:ea typeface="宋体" pitchFamily="2" charset="-122"/>
              </a:rPr>
              <a:t>公司的成功是整体的成功</a:t>
            </a:r>
            <a:endParaRPr lang="zh-CN" altLang="en-US" dirty="0">
              <a:latin typeface="Times New Roman" panose="02020603050405020304" pitchFamily="18" charset="0"/>
              <a:ea typeface="宋体" pitchFamily="2" charset="-122"/>
            </a:endParaRPr>
          </a:p>
          <a:p>
            <a:pPr marL="571500" indent="-571500">
              <a:lnSpc>
                <a:spcPct val="90000"/>
              </a:lnSpc>
              <a:spcBef>
                <a:spcPct val="20000"/>
              </a:spcBef>
              <a:buClr>
                <a:schemeClr val="accent1"/>
              </a:buClr>
              <a:buSzPct val="65000"/>
              <a:buFont typeface="Wingdings" panose="05000000000000000000" pitchFamily="2" charset="2"/>
              <a:buChar char="n"/>
            </a:pPr>
            <a:r>
              <a:rPr lang="zh-CN" altLang="en-US" dirty="0">
                <a:latin typeface="Times New Roman" panose="02020603050405020304" pitchFamily="18" charset="0"/>
                <a:ea typeface="宋体" pitchFamily="2" charset="-122"/>
              </a:rPr>
              <a:t>我对中国</a:t>
            </a:r>
            <a:r>
              <a:rPr lang="en-US" altLang="zh-CN">
                <a:latin typeface="Times New Roman" panose="02020603050405020304" pitchFamily="18" charset="0"/>
                <a:ea typeface="宋体" pitchFamily="2" charset="-122"/>
              </a:rPr>
              <a:t>CEO</a:t>
            </a:r>
            <a:r>
              <a:rPr lang="zh-CN" altLang="en-US" dirty="0">
                <a:latin typeface="Times New Roman" panose="02020603050405020304" pitchFamily="18" charset="0"/>
                <a:ea typeface="宋体" pitchFamily="2" charset="-122"/>
              </a:rPr>
              <a:t>们的建议是，应该花</a:t>
            </a:r>
            <a:r>
              <a:rPr lang="en-US" altLang="zh-CN">
                <a:latin typeface="Times New Roman" panose="02020603050405020304" pitchFamily="18" charset="0"/>
                <a:ea typeface="宋体" pitchFamily="2" charset="-122"/>
              </a:rPr>
              <a:t>30</a:t>
            </a:r>
            <a:r>
              <a:rPr lang="zh-CN" altLang="en-US" dirty="0">
                <a:latin typeface="Times New Roman" panose="02020603050405020304" pitchFamily="18" charset="0"/>
                <a:ea typeface="宋体" pitchFamily="2" charset="-122"/>
              </a:rPr>
              <a:t>－</a:t>
            </a:r>
            <a:r>
              <a:rPr lang="en-US" altLang="zh-CN">
                <a:latin typeface="Times New Roman" panose="02020603050405020304" pitchFamily="18" charset="0"/>
                <a:ea typeface="宋体" pitchFamily="2" charset="-122"/>
              </a:rPr>
              <a:t>40</a:t>
            </a:r>
            <a:r>
              <a:rPr lang="zh-CN" altLang="en-US" dirty="0">
                <a:latin typeface="Times New Roman" panose="02020603050405020304" pitchFamily="18" charset="0"/>
                <a:ea typeface="宋体" pitchFamily="2" charset="-122"/>
              </a:rPr>
              <a:t>％以上的时间来</a:t>
            </a:r>
            <a:r>
              <a:rPr lang="zh-CN" altLang="en-US" dirty="0">
                <a:solidFill>
                  <a:srgbClr val="FF0000"/>
                </a:solidFill>
                <a:latin typeface="Times New Roman" panose="02020603050405020304" pitchFamily="18" charset="0"/>
                <a:ea typeface="宋体" pitchFamily="2" charset="-122"/>
              </a:rPr>
              <a:t>培养人才</a:t>
            </a:r>
            <a:r>
              <a:rPr lang="zh-CN" altLang="en-US" dirty="0">
                <a:latin typeface="Times New Roman" panose="02020603050405020304" pitchFamily="18" charset="0"/>
                <a:ea typeface="宋体" pitchFamily="2" charset="-122"/>
              </a:rPr>
              <a:t>，</a:t>
            </a:r>
            <a:endParaRPr lang="zh-CN" altLang="en-US" dirty="0">
              <a:latin typeface="Times New Roman" panose="02020603050405020304" pitchFamily="18" charset="0"/>
              <a:ea typeface="宋体" pitchFamily="2" charset="-122"/>
            </a:endParaRPr>
          </a:p>
          <a:p>
            <a:pPr marL="571500" indent="-571500">
              <a:lnSpc>
                <a:spcPct val="90000"/>
              </a:lnSpc>
              <a:spcBef>
                <a:spcPct val="20000"/>
              </a:spcBef>
              <a:buClr>
                <a:schemeClr val="accent1"/>
              </a:buClr>
              <a:buSzPct val="65000"/>
              <a:buFont typeface="Wingdings" panose="05000000000000000000" pitchFamily="2" charset="2"/>
              <a:buChar char="n"/>
            </a:pPr>
            <a:r>
              <a:rPr lang="zh-CN" altLang="en-US" dirty="0">
                <a:latin typeface="Times New Roman" panose="02020603050405020304" pitchFamily="18" charset="0"/>
                <a:ea typeface="宋体" pitchFamily="2" charset="-122"/>
              </a:rPr>
              <a:t>那些年轻的企业家更应该把时间花在建立好的</a:t>
            </a:r>
            <a:r>
              <a:rPr lang="zh-CN" altLang="en-US" dirty="0">
                <a:solidFill>
                  <a:srgbClr val="FF0000"/>
                </a:solidFill>
                <a:latin typeface="Times New Roman" panose="02020603050405020304" pitchFamily="18" charset="0"/>
                <a:ea typeface="宋体" pitchFamily="2" charset="-122"/>
              </a:rPr>
              <a:t>团队系统</a:t>
            </a:r>
            <a:r>
              <a:rPr lang="zh-CN" altLang="en-US" dirty="0">
                <a:latin typeface="Times New Roman" panose="02020603050405020304" pitchFamily="18" charset="0"/>
                <a:ea typeface="宋体" pitchFamily="2" charset="-122"/>
              </a:rPr>
              <a:t>上 </a:t>
            </a:r>
            <a:endParaRPr lang="zh-CN" altLang="en-US" dirty="0">
              <a:latin typeface="Times New Roman" panose="02020603050405020304" pitchFamily="18" charset="0"/>
              <a:ea typeface="宋体" pitchFamily="2" charset="-122"/>
            </a:endParaRP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444419" name="Rectangle 3"/>
          <p:cNvSpPr>
            <a:spLocks noGrp="1"/>
          </p:cNvSpPr>
          <p:nvPr>
            <p:ph type="body" idx="4294967295"/>
          </p:nvPr>
        </p:nvSpPr>
        <p:spPr>
          <a:xfrm>
            <a:off x="457200" y="1600200"/>
            <a:ext cx="8229600" cy="458788"/>
          </a:xfrm>
          <a:ln/>
        </p:spPr>
        <p:txBody>
          <a:bodyPr vert="horz" wrap="square" lIns="91440" tIns="45720" rIns="91440" bIns="45720" anchor="t" anchorCtr="0"/>
          <a:p>
            <a:pPr marL="609600" indent="-609600">
              <a:lnSpc>
                <a:spcPct val="80000"/>
              </a:lnSpc>
              <a:buNone/>
            </a:pPr>
            <a:endParaRPr lang="en-US" altLang="zh-CN" sz="1100" dirty="0">
              <a:latin typeface="Times New Roman" panose="02020603050405020304" pitchFamily="18" charset="0"/>
            </a:endParaRPr>
          </a:p>
          <a:p>
            <a:pPr marL="609600" indent="-609600">
              <a:lnSpc>
                <a:spcPct val="80000"/>
              </a:lnSpc>
              <a:buNone/>
            </a:pPr>
            <a:endParaRPr lang="en-US" altLang="zh-CN" sz="1100" dirty="0">
              <a:latin typeface="Times New Roman" panose="02020603050405020304" pitchFamily="18" charset="0"/>
            </a:endParaRPr>
          </a:p>
          <a:p>
            <a:pPr marL="609600" indent="-609600">
              <a:lnSpc>
                <a:spcPct val="80000"/>
              </a:lnSpc>
              <a:buNone/>
            </a:pPr>
            <a:r>
              <a:rPr lang="en-US" altLang="zh-CN" sz="600" b="1" dirty="0">
                <a:latin typeface="Times New Roman" panose="02020603050405020304" pitchFamily="18" charset="0"/>
              </a:rPr>
              <a:t>                           </a:t>
            </a:r>
            <a:endParaRPr lang="en-US" altLang="zh-CN" sz="600" dirty="0">
              <a:latin typeface="Times New Roman" panose="02020603050405020304" pitchFamily="18" charset="0"/>
            </a:endParaRPr>
          </a:p>
        </p:txBody>
      </p:sp>
      <p:sp>
        <p:nvSpPr>
          <p:cNvPr id="444420" name="Rectangle 4"/>
          <p:cNvSpPr/>
          <p:nvPr/>
        </p:nvSpPr>
        <p:spPr>
          <a:xfrm>
            <a:off x="228600" y="1143000"/>
            <a:ext cx="8229600" cy="460375"/>
          </a:xfrm>
          <a:prstGeom prst="rect">
            <a:avLst/>
          </a:prstGeom>
          <a:noFill/>
          <a:ln w="9525">
            <a:noFill/>
          </a:ln>
        </p:spPr>
        <p:txBody>
          <a:bodyPr/>
          <a:p>
            <a:pPr marL="342900" indent="-342900">
              <a:spcBef>
                <a:spcPct val="20000"/>
              </a:spcBef>
              <a:buClr>
                <a:schemeClr val="accent1"/>
              </a:buClr>
              <a:buSzPct val="65000"/>
              <a:buFont typeface="Wingdings" panose="05000000000000000000" pitchFamily="2" charset="2"/>
            </a:pPr>
            <a:r>
              <a:rPr lang="zh-CN" altLang="en-US" sz="3600" dirty="0">
                <a:latin typeface="Times New Roman" panose="02020603050405020304" pitchFamily="18" charset="0"/>
                <a:ea typeface="宋体" pitchFamily="2" charset="-122"/>
              </a:rPr>
              <a:t>五、组织机构设计 </a:t>
            </a:r>
            <a:r>
              <a:rPr lang="en-US" altLang="zh-CN" sz="3600">
                <a:latin typeface="Times New Roman" panose="02020603050405020304" pitchFamily="18" charset="0"/>
                <a:ea typeface="宋体" pitchFamily="2" charset="-122"/>
              </a:rPr>
              <a:t>– </a:t>
            </a:r>
            <a:r>
              <a:rPr lang="zh-CN" altLang="en-US" sz="3600" dirty="0">
                <a:solidFill>
                  <a:schemeClr val="folHlink"/>
                </a:solidFill>
                <a:latin typeface="Times New Roman" panose="02020603050405020304" pitchFamily="18" charset="0"/>
                <a:ea typeface="宋体" pitchFamily="2" charset="-122"/>
              </a:rPr>
              <a:t>基本原则</a:t>
            </a:r>
            <a:endParaRPr lang="zh-CN" altLang="en-US" sz="3600" dirty="0">
              <a:solidFill>
                <a:schemeClr val="folHlink"/>
              </a:solidFill>
              <a:latin typeface="Times New Roman" panose="02020603050405020304" pitchFamily="18" charset="0"/>
              <a:ea typeface="宋体" pitchFamily="2" charset="-122"/>
            </a:endParaRPr>
          </a:p>
        </p:txBody>
      </p:sp>
      <p:sp>
        <p:nvSpPr>
          <p:cNvPr id="444422" name="Rectangle 6"/>
          <p:cNvSpPr/>
          <p:nvPr/>
        </p:nvSpPr>
        <p:spPr>
          <a:xfrm>
            <a:off x="468313" y="2349500"/>
            <a:ext cx="7667625" cy="3382963"/>
          </a:xfrm>
          <a:prstGeom prst="rect">
            <a:avLst/>
          </a:prstGeom>
          <a:noFill/>
          <a:ln w="9525">
            <a:noFill/>
          </a:ln>
        </p:spPr>
        <p:txBody>
          <a:bodyPr/>
          <a:p>
            <a:pPr marL="571500" indent="-571500" algn="just">
              <a:lnSpc>
                <a:spcPct val="90000"/>
              </a:lnSpc>
              <a:spcBef>
                <a:spcPct val="20000"/>
              </a:spcBef>
              <a:buClr>
                <a:schemeClr val="accent1"/>
              </a:buClr>
              <a:buSzPct val="65000"/>
              <a:buFont typeface="Wingdings" panose="05000000000000000000" pitchFamily="2" charset="2"/>
            </a:pPr>
            <a:endParaRPr lang="zh-CN" altLang="zh-CN" dirty="0">
              <a:latin typeface="Times New Roman" panose="02020603050405020304" pitchFamily="18" charset="0"/>
              <a:ea typeface="宋体" pitchFamily="2" charset="-122"/>
            </a:endParaRPr>
          </a:p>
        </p:txBody>
      </p:sp>
      <p:sp>
        <p:nvSpPr>
          <p:cNvPr id="232456" name="Rectangle 8"/>
          <p:cNvSpPr>
            <a:spLocks noChangeArrowheads="1"/>
          </p:cNvSpPr>
          <p:nvPr/>
        </p:nvSpPr>
        <p:spPr bwMode="auto">
          <a:xfrm>
            <a:off x="539750" y="2133600"/>
            <a:ext cx="7488238" cy="3671888"/>
          </a:xfrm>
          <a:prstGeom prst="rect">
            <a:avLst/>
          </a:prstGeom>
          <a:solidFill>
            <a:schemeClr val="bg1"/>
          </a:solidFill>
          <a:ln w="9525">
            <a:solidFill>
              <a:schemeClr val="tx1"/>
            </a:solidFill>
            <a:miter lim="800000"/>
          </a:ln>
          <a:effectLst>
            <a:outerShdw dist="35921" dir="2700000" algn="ctr" rotWithShape="0">
              <a:schemeClr val="bg2"/>
            </a:outerShdw>
          </a:effectLst>
        </p:spPr>
        <p:txBody>
          <a:bodyPr/>
          <a:lstStyle/>
          <a:p>
            <a:pPr marL="533400" marR="0" lvl="0" indent="-533400" algn="l" defTabSz="914400" rtl="0" eaLnBrk="1" fontAlgn="base" latinLnBrk="0" hangingPunct="1">
              <a:lnSpc>
                <a:spcPct val="80000"/>
              </a:lnSpc>
              <a:spcBef>
                <a:spcPct val="20000"/>
              </a:spcBef>
              <a:spcAft>
                <a:spcPct val="0"/>
              </a:spcAft>
              <a:buClr>
                <a:schemeClr val="accent1"/>
              </a:buClr>
              <a:buSzPct val="65000"/>
              <a:buFont typeface="Wingdings" panose="05000000000000000000" pitchFamily="2" charset="2"/>
              <a:buChar char="n"/>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endParaRPr>
          </a:p>
          <a:p>
            <a:pPr marL="533400" marR="0" lvl="0" indent="-533400" algn="l" defTabSz="914400" rtl="0" eaLnBrk="1" fontAlgn="base" latinLnBrk="0" hangingPunct="1">
              <a:lnSpc>
                <a:spcPct val="80000"/>
              </a:lnSpc>
              <a:spcBef>
                <a:spcPct val="20000"/>
              </a:spcBef>
              <a:spcAft>
                <a:spcPct val="0"/>
              </a:spcAft>
              <a:buClr>
                <a:schemeClr val="accent1"/>
              </a:buClr>
              <a:buSzPct val="65000"/>
              <a:buFont typeface="Wingdings" panose="05000000000000000000" pitchFamily="2" charset="2"/>
              <a:buChar char="n"/>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通过完整的架构设计，形成实现组织目标的能力和路径</a:t>
            </a: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533400" marR="0" lvl="0" indent="-533400" algn="l" defTabSz="914400" rtl="0" eaLnBrk="1" fontAlgn="base" latinLnBrk="0" hangingPunct="1">
              <a:lnSpc>
                <a:spcPct val="80000"/>
              </a:lnSpc>
              <a:spcBef>
                <a:spcPct val="20000"/>
              </a:spcBef>
              <a:spcAft>
                <a:spcPct val="0"/>
              </a:spcAft>
              <a:buClr>
                <a:schemeClr val="accent1"/>
              </a:buClr>
              <a:buSzPct val="65000"/>
              <a:buFont typeface="Wingdings" panose="05000000000000000000" pitchFamily="2" charset="2"/>
              <a:buChar char="n"/>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是规定组织内部之功能、责任、权限、报告路径的线型结构</a:t>
            </a: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533400" marR="0" lvl="0" indent="-533400" algn="l" defTabSz="914400" rtl="0" eaLnBrk="1" fontAlgn="base" latinLnBrk="0" hangingPunct="1">
              <a:lnSpc>
                <a:spcPct val="80000"/>
              </a:lnSpc>
              <a:spcBef>
                <a:spcPct val="20000"/>
              </a:spcBef>
              <a:spcAft>
                <a:spcPct val="0"/>
              </a:spcAft>
              <a:buClr>
                <a:schemeClr val="accent1"/>
              </a:buClr>
              <a:buSzPct val="65000"/>
              <a:buFont typeface="Wingdings" panose="05000000000000000000" pitchFamily="2" charset="2"/>
              <a:buChar char="n"/>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组织结构设计必须覆盖组织活动的全部形式：</a:t>
            </a: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533400" marR="0" lvl="0" indent="-533400" algn="l" defTabSz="914400" rtl="0" eaLnBrk="1" fontAlgn="base" latinLnBrk="0" hangingPunct="1">
              <a:lnSpc>
                <a:spcPct val="80000"/>
              </a:lnSpc>
              <a:spcBef>
                <a:spcPct val="20000"/>
              </a:spcBef>
              <a:spcAft>
                <a:spcPct val="0"/>
              </a:spcAft>
              <a:buClr>
                <a:schemeClr val="accent1"/>
              </a:buClr>
              <a:buSzPct val="65000"/>
              <a:buFont typeface="Wingdings" panose="05000000000000000000" pitchFamily="2" charset="2"/>
              <a:buAutoNum type="arabicPeriod"/>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规划、预算与决策</a:t>
            </a: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533400" marR="0" lvl="0" indent="-533400" algn="l" defTabSz="914400" rtl="0" eaLnBrk="1" fontAlgn="base" latinLnBrk="0" hangingPunct="1">
              <a:lnSpc>
                <a:spcPct val="80000"/>
              </a:lnSpc>
              <a:spcBef>
                <a:spcPct val="20000"/>
              </a:spcBef>
              <a:spcAft>
                <a:spcPct val="0"/>
              </a:spcAft>
              <a:buClr>
                <a:schemeClr val="accent1"/>
              </a:buClr>
              <a:buSzPct val="65000"/>
              <a:buFont typeface="Wingdings" panose="05000000000000000000" pitchFamily="2" charset="2"/>
              <a:buAutoNum type="arabicPeriod"/>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执行</a:t>
            </a: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533400" marR="0" lvl="0" indent="-533400" algn="l" defTabSz="914400" rtl="0" eaLnBrk="1" fontAlgn="base" latinLnBrk="0" hangingPunct="1">
              <a:lnSpc>
                <a:spcPct val="80000"/>
              </a:lnSpc>
              <a:spcBef>
                <a:spcPct val="20000"/>
              </a:spcBef>
              <a:spcAft>
                <a:spcPct val="0"/>
              </a:spcAft>
              <a:buClr>
                <a:schemeClr val="accent1"/>
              </a:buClr>
              <a:buSzPct val="65000"/>
              <a:buFont typeface="Wingdings" panose="05000000000000000000" pitchFamily="2" charset="2"/>
              <a:buAutoNum type="arabicPeriod"/>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控制</a:t>
            </a: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533400" marR="0" lvl="0" indent="-533400" algn="l" defTabSz="914400" rtl="0" eaLnBrk="1" fontAlgn="base" latinLnBrk="0" hangingPunct="1">
              <a:lnSpc>
                <a:spcPct val="80000"/>
              </a:lnSpc>
              <a:spcBef>
                <a:spcPct val="20000"/>
              </a:spcBef>
              <a:spcAft>
                <a:spcPct val="0"/>
              </a:spcAft>
              <a:buClr>
                <a:schemeClr val="accent1"/>
              </a:buClr>
              <a:buSzPct val="65000"/>
              <a:buFont typeface="Wingdings" panose="05000000000000000000" pitchFamily="2" charset="2"/>
              <a:buAutoNum type="arabicPeriod"/>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监督</a:t>
            </a: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533400" marR="0" lvl="0" indent="-5334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533400" marR="0" lvl="0" indent="-5334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组织结构的设计因素：</a:t>
            </a: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533400" marR="0" lvl="0" indent="-5334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AutoNum type="arabicPeriod"/>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确认授权和责任的关键领域</a:t>
            </a: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533400" marR="0" lvl="0" indent="-5334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AutoNum type="arabicPeriod"/>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rPr>
              <a:t>确认报告路径</a:t>
            </a: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a:p>
            <a:pPr marL="533400" marR="0" lvl="0" indent="-533400" algn="l" defTabSz="914400" rtl="0" eaLnBrk="1" fontAlgn="base" latinLnBrk="0" hangingPunct="1">
              <a:lnSpc>
                <a:spcPct val="80000"/>
              </a:lnSpc>
              <a:spcBef>
                <a:spcPct val="20000"/>
              </a:spcBef>
              <a:spcAft>
                <a:spcPct val="0"/>
              </a:spcAft>
              <a:buClr>
                <a:schemeClr val="accent1"/>
              </a:buClr>
              <a:buSzPct val="65000"/>
              <a:buFont typeface="Wingdings" panose="05000000000000000000" pitchFamily="2" charset="2"/>
              <a:buChar char="n"/>
              <a:defRPr/>
            </a:pPr>
            <a:endParaRPr kumimoji="0" lang="en-US" altLang="zh-CN" sz="1800" b="0" i="0" u="none" strike="noStrike" kern="1200" cap="none" spc="0" normalizeH="0" baseline="0" noProof="0">
              <a:ln>
                <a:noFill/>
              </a:ln>
              <a:solidFill>
                <a:schemeClr val="tx1"/>
              </a:solidFill>
              <a:effectLst/>
              <a:uLnTx/>
              <a:uFillTx/>
              <a:latin typeface="Times New Roman" panose="02020603050405020304" pitchFamily="18" charset="0"/>
              <a:ea typeface="宋体" pitchFamily="2" charset="-122"/>
              <a:cs typeface="+mn-cs"/>
            </a:endParaRPr>
          </a:p>
        </p:txBody>
      </p:sp>
      <p:sp>
        <p:nvSpPr>
          <p:cNvPr id="444424" name="Oval 9"/>
          <p:cNvSpPr/>
          <p:nvPr/>
        </p:nvSpPr>
        <p:spPr>
          <a:xfrm>
            <a:off x="5689600" y="3332163"/>
            <a:ext cx="2895600" cy="2819400"/>
          </a:xfrm>
          <a:prstGeom prst="ellipse">
            <a:avLst/>
          </a:prstGeom>
          <a:solidFill>
            <a:srgbClr val="BDE694"/>
          </a:solidFill>
          <a:ln w="9525">
            <a:noFill/>
          </a:ln>
        </p:spPr>
        <p:txBody>
          <a:bodyPr wrap="none" anchor="ctr" anchorCtr="0"/>
          <a:p>
            <a:endParaRPr dirty="0">
              <a:latin typeface="Arial" panose="020B0604020202020204" pitchFamily="34" charset="0"/>
              <a:ea typeface="宋体" pitchFamily="2" charset="-122"/>
            </a:endParaRPr>
          </a:p>
        </p:txBody>
      </p:sp>
      <p:sp>
        <p:nvSpPr>
          <p:cNvPr id="444425" name="Arc 10"/>
          <p:cNvSpPr/>
          <p:nvPr/>
        </p:nvSpPr>
        <p:spPr>
          <a:xfrm flipH="1">
            <a:off x="5689600" y="3330575"/>
            <a:ext cx="1447800" cy="1452563"/>
          </a:xfrm>
          <a:custGeom>
            <a:avLst/>
            <a:gdLst>
              <a:gd name="txL" fmla="*/ 0 w 21596"/>
              <a:gd name="txT" fmla="*/ 0 h 21600"/>
              <a:gd name="txR" fmla="*/ 21596 w 21596"/>
              <a:gd name="txB" fmla="*/ 21600 h 21600"/>
            </a:gdLst>
            <a:ahLst/>
            <a:cxnLst>
              <a:cxn ang="0">
                <a:pos x="0" y="0"/>
              </a:cxn>
              <a:cxn ang="0">
                <a:pos x="2147483647" y="2147483647"/>
              </a:cxn>
              <a:cxn ang="0">
                <a:pos x="0" y="2147483647"/>
              </a:cxn>
            </a:cxnLst>
            <a:rect l="txL" t="txT" r="txR" b="txB"/>
            <a:pathLst>
              <a:path w="21596" h="21600" fill="none">
                <a:moveTo>
                  <a:pt x="-1" y="0"/>
                </a:moveTo>
                <a:cubicBezTo>
                  <a:pt x="11767" y="0"/>
                  <a:pt x="21370" y="9420"/>
                  <a:pt x="21596" y="21185"/>
                </a:cubicBezTo>
              </a:path>
              <a:path w="21596" h="21600" stroke="0">
                <a:moveTo>
                  <a:pt x="-1" y="0"/>
                </a:moveTo>
                <a:cubicBezTo>
                  <a:pt x="11767" y="0"/>
                  <a:pt x="21370" y="9420"/>
                  <a:pt x="21596" y="21185"/>
                </a:cubicBezTo>
                <a:lnTo>
                  <a:pt x="0" y="21600"/>
                </a:lnTo>
                <a:close/>
              </a:path>
            </a:pathLst>
          </a:custGeom>
          <a:solidFill>
            <a:srgbClr val="5FAF5F">
              <a:alpha val="100000"/>
            </a:srgbClr>
          </a:solidFill>
          <a:ln w="9525">
            <a:noFill/>
          </a:ln>
        </p:spPr>
        <p:txBody>
          <a:bodyPr/>
          <a:p>
            <a:endParaRPr lang="zh-CN" altLang="en-US"/>
          </a:p>
        </p:txBody>
      </p:sp>
      <p:sp>
        <p:nvSpPr>
          <p:cNvPr id="444426" name="Arc 11"/>
          <p:cNvSpPr/>
          <p:nvPr/>
        </p:nvSpPr>
        <p:spPr>
          <a:xfrm>
            <a:off x="7137400" y="3332163"/>
            <a:ext cx="1447800" cy="1447800"/>
          </a:xfrm>
          <a:custGeom>
            <a:avLst/>
            <a:gdLst>
              <a:gd name="txL" fmla="*/ 0 w 21600"/>
              <a:gd name="txT" fmla="*/ 0 h 21600"/>
              <a:gd name="txR" fmla="*/ 21600 w 21600"/>
              <a:gd name="txB" fmla="*/ 21600 h 21600"/>
            </a:gdLst>
            <a:ahLst/>
            <a:cxnLst>
              <a:cxn ang="0">
                <a:pos x="0" y="0"/>
              </a:cxn>
              <a:cxn ang="0">
                <a:pos x="2147483647" y="2147483647"/>
              </a:cxn>
              <a:cxn ang="0">
                <a:pos x="0" y="2147483647"/>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close/>
              </a:path>
            </a:pathLst>
          </a:custGeom>
          <a:solidFill>
            <a:srgbClr val="9CE694">
              <a:alpha val="100000"/>
            </a:srgbClr>
          </a:solidFill>
          <a:ln w="9525">
            <a:noFill/>
          </a:ln>
        </p:spPr>
        <p:txBody>
          <a:bodyPr/>
          <a:p>
            <a:endParaRPr lang="zh-CN" altLang="en-US"/>
          </a:p>
        </p:txBody>
      </p:sp>
      <p:sp>
        <p:nvSpPr>
          <p:cNvPr id="444427" name="Arc 12"/>
          <p:cNvSpPr/>
          <p:nvPr/>
        </p:nvSpPr>
        <p:spPr>
          <a:xfrm flipH="1" flipV="1">
            <a:off x="5689600" y="4794250"/>
            <a:ext cx="1447800" cy="1371600"/>
          </a:xfrm>
          <a:custGeom>
            <a:avLst/>
            <a:gdLst>
              <a:gd name="txL" fmla="*/ 0 w 21600"/>
              <a:gd name="txT" fmla="*/ 0 h 21600"/>
              <a:gd name="txR" fmla="*/ 21600 w 21600"/>
              <a:gd name="txB" fmla="*/ 21600 h 21600"/>
            </a:gdLst>
            <a:ahLst/>
            <a:cxnLst>
              <a:cxn ang="0">
                <a:pos x="0" y="0"/>
              </a:cxn>
              <a:cxn ang="0">
                <a:pos x="2147483647" y="2147483647"/>
              </a:cxn>
              <a:cxn ang="0">
                <a:pos x="0" y="2147483647"/>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close/>
              </a:path>
            </a:pathLst>
          </a:custGeom>
          <a:solidFill>
            <a:srgbClr val="80C080">
              <a:alpha val="100000"/>
            </a:srgbClr>
          </a:solidFill>
          <a:ln w="9525">
            <a:noFill/>
          </a:ln>
        </p:spPr>
        <p:txBody>
          <a:bodyPr/>
          <a:p>
            <a:endParaRPr lang="zh-CN" altLang="en-US"/>
          </a:p>
        </p:txBody>
      </p:sp>
      <p:sp>
        <p:nvSpPr>
          <p:cNvPr id="444428" name="Oval 13"/>
          <p:cNvSpPr/>
          <p:nvPr/>
        </p:nvSpPr>
        <p:spPr>
          <a:xfrm>
            <a:off x="6985000" y="4641850"/>
            <a:ext cx="304800" cy="304800"/>
          </a:xfrm>
          <a:prstGeom prst="ellipse">
            <a:avLst/>
          </a:prstGeom>
          <a:solidFill>
            <a:schemeClr val="hlink"/>
          </a:solidFill>
          <a:ln w="9525">
            <a:noFill/>
          </a:ln>
        </p:spPr>
        <p:txBody>
          <a:bodyPr wrap="none" anchor="ctr" anchorCtr="0"/>
          <a:p>
            <a:endParaRPr dirty="0">
              <a:latin typeface="Arial" panose="020B0604020202020204" pitchFamily="34" charset="0"/>
              <a:ea typeface="宋体" pitchFamily="2" charset="-122"/>
            </a:endParaRPr>
          </a:p>
        </p:txBody>
      </p:sp>
      <p:sp>
        <p:nvSpPr>
          <p:cNvPr id="444429" name="Rectangle 14"/>
          <p:cNvSpPr/>
          <p:nvPr/>
        </p:nvSpPr>
        <p:spPr>
          <a:xfrm>
            <a:off x="5308600" y="3879850"/>
            <a:ext cx="1600200" cy="457200"/>
          </a:xfrm>
          <a:prstGeom prst="rect">
            <a:avLst/>
          </a:prstGeom>
          <a:noFill/>
          <a:ln w="9525">
            <a:noFill/>
          </a:ln>
        </p:spPr>
        <p:txBody>
          <a:bodyPr wrap="none" anchor="ctr" anchorCtr="0"/>
          <a:p>
            <a:pPr algn="ctr"/>
            <a:r>
              <a:rPr lang="zh-CN" altLang="en-US" sz="1400" dirty="0">
                <a:latin typeface="Times New Roman" panose="02020603050405020304" pitchFamily="18" charset="0"/>
                <a:ea typeface="宋体" pitchFamily="2" charset="-122"/>
              </a:rPr>
              <a:t>计划、预算、决策</a:t>
            </a:r>
            <a:endParaRPr lang="zh-CN" altLang="en-US" sz="1400" dirty="0">
              <a:latin typeface="Times New Roman" panose="02020603050405020304" pitchFamily="18" charset="0"/>
              <a:ea typeface="宋体" pitchFamily="2" charset="-122"/>
            </a:endParaRPr>
          </a:p>
          <a:p>
            <a:pPr algn="ctr"/>
            <a:r>
              <a:rPr lang="zh-CN" altLang="en-US" sz="1400" dirty="0">
                <a:latin typeface="Times New Roman" panose="02020603050405020304" pitchFamily="18" charset="0"/>
                <a:ea typeface="宋体" pitchFamily="2" charset="-122"/>
              </a:rPr>
              <a:t>做什么的组织安排</a:t>
            </a:r>
            <a:endParaRPr lang="zh-CN" altLang="en-US" sz="1400" dirty="0">
              <a:latin typeface="Times New Roman" panose="02020603050405020304" pitchFamily="18" charset="0"/>
              <a:ea typeface="宋体" pitchFamily="2" charset="-122"/>
            </a:endParaRPr>
          </a:p>
        </p:txBody>
      </p:sp>
      <p:sp>
        <p:nvSpPr>
          <p:cNvPr id="444430" name="Rectangle 15"/>
          <p:cNvSpPr/>
          <p:nvPr/>
        </p:nvSpPr>
        <p:spPr>
          <a:xfrm>
            <a:off x="7366000" y="3659188"/>
            <a:ext cx="1670050" cy="601662"/>
          </a:xfrm>
          <a:prstGeom prst="rect">
            <a:avLst/>
          </a:prstGeom>
          <a:noFill/>
          <a:ln w="9525">
            <a:noFill/>
          </a:ln>
        </p:spPr>
        <p:txBody>
          <a:bodyPr wrap="none" anchor="ctr" anchorCtr="0"/>
          <a:p>
            <a:pPr algn="ctr"/>
            <a:r>
              <a:rPr lang="zh-CN" altLang="en-US" sz="1400" dirty="0">
                <a:latin typeface="Times New Roman" panose="02020603050405020304" pitchFamily="18" charset="0"/>
                <a:ea typeface="宋体" pitchFamily="2" charset="-122"/>
              </a:rPr>
              <a:t>执行</a:t>
            </a:r>
            <a:endParaRPr lang="zh-CN" altLang="en-US" sz="1400" dirty="0">
              <a:latin typeface="Times New Roman" panose="02020603050405020304" pitchFamily="18" charset="0"/>
              <a:ea typeface="宋体" pitchFamily="2" charset="-122"/>
            </a:endParaRPr>
          </a:p>
          <a:p>
            <a:pPr algn="ctr"/>
            <a:r>
              <a:rPr lang="zh-CN" altLang="en-US" sz="1400" dirty="0">
                <a:latin typeface="Times New Roman" panose="02020603050405020304" pitchFamily="18" charset="0"/>
                <a:ea typeface="宋体" pitchFamily="2" charset="-122"/>
              </a:rPr>
              <a:t>落实决策与计划的</a:t>
            </a:r>
            <a:endParaRPr lang="zh-CN" altLang="en-US" sz="1400" dirty="0">
              <a:latin typeface="Times New Roman" panose="02020603050405020304" pitchFamily="18" charset="0"/>
              <a:ea typeface="宋体" pitchFamily="2" charset="-122"/>
            </a:endParaRPr>
          </a:p>
          <a:p>
            <a:pPr algn="ctr"/>
            <a:r>
              <a:rPr lang="zh-CN" altLang="en-US" sz="1400" dirty="0">
                <a:latin typeface="Times New Roman" panose="02020603050405020304" pitchFamily="18" charset="0"/>
                <a:ea typeface="宋体" pitchFamily="2" charset="-122"/>
              </a:rPr>
              <a:t>组织安排</a:t>
            </a:r>
            <a:endParaRPr lang="zh-CN" altLang="en-US" sz="1400" dirty="0">
              <a:latin typeface="Times New Roman" panose="02020603050405020304" pitchFamily="18" charset="0"/>
              <a:ea typeface="宋体" pitchFamily="2" charset="-122"/>
            </a:endParaRPr>
          </a:p>
        </p:txBody>
      </p:sp>
      <p:sp>
        <p:nvSpPr>
          <p:cNvPr id="444431" name="Rectangle 16"/>
          <p:cNvSpPr/>
          <p:nvPr/>
        </p:nvSpPr>
        <p:spPr>
          <a:xfrm>
            <a:off x="5384800" y="5099050"/>
            <a:ext cx="1600200" cy="457200"/>
          </a:xfrm>
          <a:prstGeom prst="rect">
            <a:avLst/>
          </a:prstGeom>
          <a:noFill/>
          <a:ln w="9525">
            <a:noFill/>
          </a:ln>
        </p:spPr>
        <p:txBody>
          <a:bodyPr wrap="none" anchor="ctr" anchorCtr="0"/>
          <a:p>
            <a:pPr algn="ctr"/>
            <a:r>
              <a:rPr lang="zh-CN" altLang="en-US" sz="1400" dirty="0">
                <a:latin typeface="Times New Roman" panose="02020603050405020304" pitchFamily="18" charset="0"/>
                <a:ea typeface="宋体" pitchFamily="2" charset="-122"/>
              </a:rPr>
              <a:t>监督</a:t>
            </a:r>
            <a:endParaRPr lang="zh-CN" altLang="en-US" sz="1400" dirty="0">
              <a:latin typeface="Times New Roman" panose="02020603050405020304" pitchFamily="18" charset="0"/>
              <a:ea typeface="宋体" pitchFamily="2" charset="-122"/>
            </a:endParaRPr>
          </a:p>
          <a:p>
            <a:pPr algn="ctr"/>
            <a:r>
              <a:rPr lang="zh-CN" altLang="en-US" sz="1400" dirty="0">
                <a:latin typeface="Times New Roman" panose="02020603050405020304" pitchFamily="18" charset="0"/>
                <a:ea typeface="宋体" pitchFamily="2" charset="-122"/>
              </a:rPr>
              <a:t>保证执行与控制</a:t>
            </a:r>
            <a:endParaRPr lang="zh-CN" altLang="en-US" sz="1400" dirty="0">
              <a:latin typeface="Times New Roman" panose="02020603050405020304" pitchFamily="18" charset="0"/>
              <a:ea typeface="宋体" pitchFamily="2" charset="-122"/>
            </a:endParaRPr>
          </a:p>
          <a:p>
            <a:pPr algn="ctr"/>
            <a:r>
              <a:rPr lang="zh-CN" altLang="en-US" sz="1400" dirty="0">
                <a:latin typeface="Times New Roman" panose="02020603050405020304" pitchFamily="18" charset="0"/>
                <a:ea typeface="宋体" pitchFamily="2" charset="-122"/>
              </a:rPr>
              <a:t>的组织安排</a:t>
            </a:r>
            <a:endParaRPr lang="zh-CN" altLang="en-US" sz="1400" dirty="0">
              <a:latin typeface="Times New Roman" panose="02020603050405020304" pitchFamily="18" charset="0"/>
              <a:ea typeface="宋体" pitchFamily="2" charset="-122"/>
            </a:endParaRPr>
          </a:p>
        </p:txBody>
      </p:sp>
      <p:sp>
        <p:nvSpPr>
          <p:cNvPr id="444432" name="Rectangle 17"/>
          <p:cNvSpPr/>
          <p:nvPr/>
        </p:nvSpPr>
        <p:spPr>
          <a:xfrm>
            <a:off x="7366000" y="5099050"/>
            <a:ext cx="1600200" cy="457200"/>
          </a:xfrm>
          <a:prstGeom prst="rect">
            <a:avLst/>
          </a:prstGeom>
          <a:noFill/>
          <a:ln w="9525">
            <a:noFill/>
          </a:ln>
        </p:spPr>
        <p:txBody>
          <a:bodyPr wrap="none" anchor="ctr" anchorCtr="0"/>
          <a:p>
            <a:pPr algn="ctr"/>
            <a:r>
              <a:rPr lang="zh-CN" altLang="en-US" sz="1400" dirty="0">
                <a:latin typeface="Times New Roman" panose="02020603050405020304" pitchFamily="18" charset="0"/>
                <a:ea typeface="宋体" pitchFamily="2" charset="-122"/>
              </a:rPr>
              <a:t>控制</a:t>
            </a:r>
            <a:endParaRPr lang="zh-CN" altLang="en-US" sz="1400" dirty="0">
              <a:latin typeface="Times New Roman" panose="02020603050405020304" pitchFamily="18" charset="0"/>
              <a:ea typeface="宋体" pitchFamily="2" charset="-122"/>
            </a:endParaRPr>
          </a:p>
          <a:p>
            <a:pPr algn="ctr"/>
            <a:r>
              <a:rPr lang="zh-CN" altLang="en-US" sz="1400" dirty="0">
                <a:latin typeface="Times New Roman" panose="02020603050405020304" pitchFamily="18" charset="0"/>
                <a:ea typeface="宋体" pitchFamily="2" charset="-122"/>
              </a:rPr>
              <a:t>保证执行正确安全的</a:t>
            </a:r>
            <a:endParaRPr lang="zh-CN" altLang="en-US" sz="1400" dirty="0">
              <a:latin typeface="Times New Roman" panose="02020603050405020304" pitchFamily="18" charset="0"/>
              <a:ea typeface="宋体" pitchFamily="2" charset="-122"/>
            </a:endParaRPr>
          </a:p>
          <a:p>
            <a:pPr algn="ctr"/>
            <a:r>
              <a:rPr lang="zh-CN" altLang="en-US" sz="1400" dirty="0">
                <a:latin typeface="Times New Roman" panose="02020603050405020304" pitchFamily="18" charset="0"/>
                <a:ea typeface="宋体" pitchFamily="2" charset="-122"/>
              </a:rPr>
              <a:t>组织安排</a:t>
            </a:r>
            <a:endParaRPr lang="zh-CN" altLang="en-US" sz="1400" dirty="0">
              <a:latin typeface="Times New Roman" panose="02020603050405020304" pitchFamily="18" charset="0"/>
              <a:ea typeface="宋体" pitchFamily="2" charset="-122"/>
            </a:endParaRPr>
          </a:p>
        </p:txBody>
      </p:sp>
      <p:sp>
        <p:nvSpPr>
          <p:cNvPr id="444433" name="Arc 18"/>
          <p:cNvSpPr/>
          <p:nvPr/>
        </p:nvSpPr>
        <p:spPr>
          <a:xfrm flipV="1">
            <a:off x="5443538" y="3068638"/>
            <a:ext cx="1703387" cy="1657350"/>
          </a:xfrm>
          <a:custGeom>
            <a:avLst/>
            <a:gdLst>
              <a:gd name="txL" fmla="*/ 0 w 21740"/>
              <a:gd name="txT" fmla="*/ 0 h 21600"/>
              <a:gd name="txR" fmla="*/ 21740 w 21740"/>
              <a:gd name="txB" fmla="*/ 21600 h 21600"/>
            </a:gdLst>
            <a:ahLst/>
            <a:cxnLst>
              <a:cxn ang="0">
                <a:pos x="2147483647" y="2147483647"/>
              </a:cxn>
              <a:cxn ang="0">
                <a:pos x="0" y="2147483647"/>
              </a:cxn>
              <a:cxn ang="0">
                <a:pos x="2147483647" y="0"/>
              </a:cxn>
            </a:cxnLst>
            <a:rect l="txL" t="txT" r="txR" b="txB"/>
            <a:pathLst>
              <a:path w="21740" h="21600" fill="none">
                <a:moveTo>
                  <a:pt x="21739" y="21598"/>
                </a:moveTo>
                <a:cubicBezTo>
                  <a:pt x="21662" y="21599"/>
                  <a:pt x="21584" y="21599"/>
                  <a:pt x="21506" y="21600"/>
                </a:cubicBezTo>
                <a:cubicBezTo>
                  <a:pt x="10356" y="21600"/>
                  <a:pt x="1039" y="13113"/>
                  <a:pt x="0" y="2012"/>
                </a:cubicBezTo>
              </a:path>
              <a:path w="21740" h="21600" stroke="0">
                <a:moveTo>
                  <a:pt x="21739" y="21598"/>
                </a:moveTo>
                <a:cubicBezTo>
                  <a:pt x="21662" y="21599"/>
                  <a:pt x="21584" y="21599"/>
                  <a:pt x="21506" y="21600"/>
                </a:cubicBezTo>
                <a:cubicBezTo>
                  <a:pt x="10356" y="21600"/>
                  <a:pt x="1039" y="13113"/>
                  <a:pt x="0" y="2012"/>
                </a:cubicBezTo>
                <a:lnTo>
                  <a:pt x="21506" y="0"/>
                </a:lnTo>
                <a:close/>
              </a:path>
            </a:pathLst>
          </a:custGeom>
          <a:noFill/>
          <a:ln w="9525" cap="flat" cmpd="sng">
            <a:solidFill>
              <a:schemeClr val="folHlink">
                <a:alpha val="100000"/>
              </a:schemeClr>
            </a:solidFill>
            <a:prstDash val="dashDot"/>
            <a:round/>
            <a:headEnd type="triangle" w="med" len="med"/>
            <a:tailEnd type="none" w="med" len="med"/>
          </a:ln>
        </p:spPr>
        <p:txBody>
          <a:bodyPr/>
          <a:p>
            <a:endParaRPr lang="zh-CN" altLang="en-US"/>
          </a:p>
        </p:txBody>
      </p:sp>
      <p:sp>
        <p:nvSpPr>
          <p:cNvPr id="444434" name="Arc 19"/>
          <p:cNvSpPr/>
          <p:nvPr/>
        </p:nvSpPr>
        <p:spPr>
          <a:xfrm flipV="1">
            <a:off x="7119938" y="3068638"/>
            <a:ext cx="1692275" cy="1655762"/>
          </a:xfrm>
          <a:custGeom>
            <a:avLst/>
            <a:gdLst>
              <a:gd name="txL" fmla="*/ 0 w 21592"/>
              <a:gd name="txT" fmla="*/ 0 h 21570"/>
              <a:gd name="txR" fmla="*/ 21592 w 21592"/>
              <a:gd name="txB" fmla="*/ 21570 h 21570"/>
            </a:gdLst>
            <a:ahLst/>
            <a:cxnLst>
              <a:cxn ang="0">
                <a:pos x="2147483647" y="2147483647"/>
              </a:cxn>
              <a:cxn ang="0">
                <a:pos x="2147483647" y="2147483647"/>
              </a:cxn>
              <a:cxn ang="0">
                <a:pos x="0" y="0"/>
              </a:cxn>
            </a:cxnLst>
            <a:rect l="txL" t="txT" r="txR" b="txB"/>
            <a:pathLst>
              <a:path w="21592" h="21570" fill="none">
                <a:moveTo>
                  <a:pt x="21592" y="575"/>
                </a:moveTo>
                <a:cubicBezTo>
                  <a:pt x="21292" y="11839"/>
                  <a:pt x="12382" y="20981"/>
                  <a:pt x="1129" y="21570"/>
                </a:cubicBezTo>
              </a:path>
              <a:path w="21592" h="21570" stroke="0">
                <a:moveTo>
                  <a:pt x="21592" y="575"/>
                </a:moveTo>
                <a:cubicBezTo>
                  <a:pt x="21292" y="11839"/>
                  <a:pt x="12382" y="20981"/>
                  <a:pt x="1129" y="21570"/>
                </a:cubicBezTo>
                <a:lnTo>
                  <a:pt x="0" y="0"/>
                </a:lnTo>
                <a:close/>
              </a:path>
            </a:pathLst>
          </a:custGeom>
          <a:noFill/>
          <a:ln w="9525" cap="flat" cmpd="sng">
            <a:solidFill>
              <a:schemeClr val="folHlink">
                <a:alpha val="100000"/>
              </a:schemeClr>
            </a:solidFill>
            <a:prstDash val="dashDot"/>
            <a:round/>
            <a:headEnd type="triangle" w="med" len="med"/>
            <a:tailEnd type="none" w="med" len="med"/>
          </a:ln>
        </p:spPr>
        <p:txBody>
          <a:bodyPr/>
          <a:p>
            <a:endParaRPr lang="zh-CN" altLang="en-US"/>
          </a:p>
        </p:txBody>
      </p:sp>
      <p:sp>
        <p:nvSpPr>
          <p:cNvPr id="444435" name="Arc 20"/>
          <p:cNvSpPr/>
          <p:nvPr/>
        </p:nvSpPr>
        <p:spPr>
          <a:xfrm flipV="1">
            <a:off x="7127875" y="4725988"/>
            <a:ext cx="1690688" cy="1652587"/>
          </a:xfrm>
          <a:custGeom>
            <a:avLst/>
            <a:gdLst>
              <a:gd name="txL" fmla="*/ 0 w 21588"/>
              <a:gd name="txT" fmla="*/ 0 h 21537"/>
              <a:gd name="txR" fmla="*/ 21588 w 21588"/>
              <a:gd name="txB" fmla="*/ 21537 h 21537"/>
            </a:gdLst>
            <a:ahLst/>
            <a:cxnLst>
              <a:cxn ang="0">
                <a:pos x="2147483647" y="0"/>
              </a:cxn>
              <a:cxn ang="0">
                <a:pos x="2147483647" y="2147483647"/>
              </a:cxn>
              <a:cxn ang="0">
                <a:pos x="0" y="2147483647"/>
              </a:cxn>
            </a:cxnLst>
            <a:rect l="txL" t="txT" r="txR" b="txB"/>
            <a:pathLst>
              <a:path w="21588" h="21537" fill="none">
                <a:moveTo>
                  <a:pt x="1652" y="0"/>
                </a:moveTo>
                <a:cubicBezTo>
                  <a:pt x="12635" y="843"/>
                  <a:pt x="21224" y="9815"/>
                  <a:pt x="21588" y="20823"/>
                </a:cubicBezTo>
              </a:path>
              <a:path w="21588" h="21537" stroke="0">
                <a:moveTo>
                  <a:pt x="1652" y="0"/>
                </a:moveTo>
                <a:cubicBezTo>
                  <a:pt x="12635" y="843"/>
                  <a:pt x="21224" y="9815"/>
                  <a:pt x="21588" y="20823"/>
                </a:cubicBezTo>
                <a:lnTo>
                  <a:pt x="0" y="21537"/>
                </a:lnTo>
                <a:close/>
              </a:path>
            </a:pathLst>
          </a:custGeom>
          <a:noFill/>
          <a:ln w="9525" cap="flat" cmpd="sng">
            <a:solidFill>
              <a:schemeClr val="folHlink">
                <a:alpha val="100000"/>
              </a:schemeClr>
            </a:solidFill>
            <a:prstDash val="dashDot"/>
            <a:round/>
            <a:headEnd type="triangle" w="med" len="med"/>
            <a:tailEnd type="none" w="med" len="med"/>
          </a:ln>
        </p:spPr>
        <p:txBody>
          <a:bodyPr/>
          <a:p>
            <a:endParaRPr lang="zh-CN" altLang="en-US"/>
          </a:p>
        </p:txBody>
      </p:sp>
      <p:sp>
        <p:nvSpPr>
          <p:cNvPr id="444436" name="Arc 22"/>
          <p:cNvSpPr/>
          <p:nvPr/>
        </p:nvSpPr>
        <p:spPr>
          <a:xfrm flipV="1">
            <a:off x="5441950" y="4732338"/>
            <a:ext cx="1687513" cy="1654175"/>
          </a:xfrm>
          <a:custGeom>
            <a:avLst/>
            <a:gdLst>
              <a:gd name="txL" fmla="*/ 0 w 21555"/>
              <a:gd name="txT" fmla="*/ 0 h 21561"/>
              <a:gd name="txR" fmla="*/ 21555 w 21555"/>
              <a:gd name="txB" fmla="*/ 21561 h 21561"/>
            </a:gdLst>
            <a:ahLst/>
            <a:cxnLst>
              <a:cxn ang="0">
                <a:pos x="0" y="2147483647"/>
              </a:cxn>
              <a:cxn ang="0">
                <a:pos x="2147483647" y="0"/>
              </a:cxn>
              <a:cxn ang="0">
                <a:pos x="2147483647" y="2147483647"/>
              </a:cxn>
            </a:cxnLst>
            <a:rect l="txL" t="txT" r="txR" b="txB"/>
            <a:pathLst>
              <a:path w="21555" h="21561" fill="none">
                <a:moveTo>
                  <a:pt x="0" y="20161"/>
                </a:moveTo>
                <a:cubicBezTo>
                  <a:pt x="706" y="9296"/>
                  <a:pt x="9387" y="655"/>
                  <a:pt x="20255" y="0"/>
                </a:cubicBezTo>
              </a:path>
              <a:path w="21555" h="21561" stroke="0">
                <a:moveTo>
                  <a:pt x="0" y="20161"/>
                </a:moveTo>
                <a:cubicBezTo>
                  <a:pt x="706" y="9296"/>
                  <a:pt x="9387" y="655"/>
                  <a:pt x="20255" y="0"/>
                </a:cubicBezTo>
                <a:lnTo>
                  <a:pt x="21555" y="21561"/>
                </a:lnTo>
                <a:close/>
              </a:path>
            </a:pathLst>
          </a:custGeom>
          <a:noFill/>
          <a:ln w="9525" cap="flat" cmpd="sng">
            <a:solidFill>
              <a:schemeClr val="folHlink">
                <a:alpha val="100000"/>
              </a:schemeClr>
            </a:solidFill>
            <a:prstDash val="dashDot"/>
            <a:round/>
            <a:headEnd type="triangle" w="med" len="med"/>
            <a:tailEnd type="none" w="med" len="med"/>
          </a:ln>
        </p:spPr>
        <p:txBody>
          <a:bodyPr/>
          <a:p>
            <a:endParaRPr lang="zh-CN" alt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7666" name="Rectangle 2"/>
          <p:cNvSpPr>
            <a:spLocks noGrp="1"/>
          </p:cNvSpPr>
          <p:nvPr>
            <p:ph type="title" idx="4294967295"/>
          </p:nvPr>
        </p:nvSpPr>
        <p:spPr>
          <a:xfrm>
            <a:off x="617538" y="357188"/>
            <a:ext cx="7640637" cy="644525"/>
          </a:xfrm>
          <a:ln/>
        </p:spPr>
        <p:txBody>
          <a:bodyPr anchor="ctr" anchorCtr="0"/>
          <a:p>
            <a:r>
              <a:rPr lang="zh-CN" altLang="en-US" sz="3200" dirty="0">
                <a:solidFill>
                  <a:srgbClr val="990000"/>
                </a:solidFill>
                <a:latin typeface="黑体" pitchFamily="2" charset="-122"/>
                <a:ea typeface="黑体" pitchFamily="2" charset="-122"/>
              </a:rPr>
              <a:t>希腊穷途末路，欧元重重危机</a:t>
            </a:r>
            <a:endParaRPr lang="zh-CN" altLang="en-US" sz="3200" dirty="0">
              <a:solidFill>
                <a:srgbClr val="990000"/>
              </a:solidFill>
              <a:latin typeface="黑体" pitchFamily="2" charset="-122"/>
              <a:ea typeface="黑体" pitchFamily="2" charset="-122"/>
            </a:endParaRPr>
          </a:p>
        </p:txBody>
      </p:sp>
      <p:sp>
        <p:nvSpPr>
          <p:cNvPr id="497667" name="Text Box 9"/>
          <p:cNvSpPr txBox="1"/>
          <p:nvPr/>
        </p:nvSpPr>
        <p:spPr>
          <a:xfrm>
            <a:off x="539750" y="1341438"/>
            <a:ext cx="3887788" cy="2101850"/>
          </a:xfrm>
          <a:prstGeom prst="rect">
            <a:avLst/>
          </a:prstGeom>
          <a:noFill/>
          <a:ln w="9525">
            <a:noFill/>
          </a:ln>
        </p:spPr>
        <p:txBody>
          <a:bodyPr>
            <a:spAutoFit/>
          </a:bodyPr>
          <a:p>
            <a:pPr algn="just">
              <a:lnSpc>
                <a:spcPct val="110000"/>
              </a:lnSpc>
              <a:buClr>
                <a:srgbClr val="CC3300"/>
              </a:buClr>
              <a:buSzPct val="85000"/>
              <a:buFont typeface="Wingdings" panose="05000000000000000000" pitchFamily="2" charset="2"/>
              <a:buChar char="q"/>
            </a:pPr>
            <a:r>
              <a:rPr lang="en-US" altLang="zh-CN" sz="2000" b="1" dirty="0">
                <a:solidFill>
                  <a:schemeClr val="tx2"/>
                </a:solidFill>
                <a:latin typeface="Arial" panose="020B0604020202020204" pitchFamily="34" charset="0"/>
                <a:ea typeface="宋体" pitchFamily="2" charset="-122"/>
              </a:rPr>
              <a:t> </a:t>
            </a:r>
            <a:r>
              <a:rPr lang="zh-CN" altLang="en-US" sz="2000" b="1" dirty="0">
                <a:solidFill>
                  <a:schemeClr val="tx2"/>
                </a:solidFill>
                <a:latin typeface="Arial" panose="020B0604020202020204" pitchFamily="34" charset="0"/>
                <a:ea typeface="宋体" pitchFamily="2" charset="-122"/>
              </a:rPr>
              <a:t>欧盟和</a:t>
            </a:r>
            <a:r>
              <a:rPr lang="en-US" altLang="zh-CN" sz="2000" b="1">
                <a:solidFill>
                  <a:schemeClr val="tx2"/>
                </a:solidFill>
                <a:latin typeface="Arial" panose="020B0604020202020204" pitchFamily="34" charset="0"/>
                <a:ea typeface="宋体" pitchFamily="2" charset="-122"/>
              </a:rPr>
              <a:t>IMF</a:t>
            </a:r>
            <a:r>
              <a:rPr lang="zh-CN" altLang="en-US" sz="2000" b="1" dirty="0">
                <a:solidFill>
                  <a:schemeClr val="tx2"/>
                </a:solidFill>
                <a:latin typeface="Arial" panose="020B0604020202020204" pitchFamily="34" charset="0"/>
                <a:ea typeface="宋体" pitchFamily="2" charset="-122"/>
              </a:rPr>
              <a:t>的援助有助于短期缓解希腊债务危机</a:t>
            </a:r>
            <a:endParaRPr lang="zh-CN" altLang="en-US" sz="2000" b="1" dirty="0">
              <a:solidFill>
                <a:schemeClr val="tx2"/>
              </a:solidFill>
              <a:latin typeface="Arial" panose="020B0604020202020204" pitchFamily="34" charset="0"/>
              <a:ea typeface="宋体" pitchFamily="2" charset="-122"/>
            </a:endParaRPr>
          </a:p>
          <a:p>
            <a:pPr algn="just">
              <a:lnSpc>
                <a:spcPct val="110000"/>
              </a:lnSpc>
              <a:buClr>
                <a:srgbClr val="CC3300"/>
              </a:buClr>
              <a:buSzPct val="85000"/>
              <a:buFont typeface="Wingdings" panose="05000000000000000000" pitchFamily="2" charset="2"/>
              <a:buChar char="q"/>
            </a:pPr>
            <a:r>
              <a:rPr lang="zh-CN" altLang="en-US" sz="2000" b="1" dirty="0">
                <a:solidFill>
                  <a:schemeClr val="tx2"/>
                </a:solidFill>
                <a:latin typeface="Arial" panose="020B0604020202020204" pitchFamily="34" charset="0"/>
                <a:ea typeface="宋体" pitchFamily="2" charset="-122"/>
              </a:rPr>
              <a:t> 然而西班牙和葡萄牙是否可能成为即将倒下的多米诺骨牌？</a:t>
            </a:r>
            <a:endParaRPr lang="zh-CN" altLang="en-US" sz="2000" b="1" dirty="0">
              <a:solidFill>
                <a:schemeClr val="tx2"/>
              </a:solidFill>
              <a:latin typeface="Arial" panose="020B0604020202020204" pitchFamily="34" charset="0"/>
              <a:ea typeface="宋体" pitchFamily="2" charset="-122"/>
            </a:endParaRPr>
          </a:p>
          <a:p>
            <a:pPr lvl="1" algn="just">
              <a:lnSpc>
                <a:spcPct val="110000"/>
              </a:lnSpc>
              <a:buClr>
                <a:srgbClr val="CC3300"/>
              </a:buClr>
              <a:buSzPct val="85000"/>
              <a:buFont typeface="Wingdings" panose="05000000000000000000" pitchFamily="2" charset="2"/>
              <a:buChar char="q"/>
            </a:pPr>
            <a:r>
              <a:rPr lang="zh-CN" altLang="en-US" sz="2000" b="1" dirty="0">
                <a:solidFill>
                  <a:schemeClr val="tx2"/>
                </a:solidFill>
                <a:latin typeface="Arial" panose="020B0604020202020204" pitchFamily="34" charset="0"/>
                <a:ea typeface="宋体" pitchFamily="2" charset="-122"/>
              </a:rPr>
              <a:t> 西班牙失业率高达</a:t>
            </a:r>
            <a:r>
              <a:rPr lang="en-US" altLang="zh-CN" sz="2000" b="1">
                <a:solidFill>
                  <a:schemeClr val="tx2"/>
                </a:solidFill>
                <a:latin typeface="Arial" panose="020B0604020202020204" pitchFamily="34" charset="0"/>
                <a:ea typeface="宋体" pitchFamily="2" charset="-122"/>
              </a:rPr>
              <a:t>20% </a:t>
            </a:r>
            <a:endParaRPr lang="en-US" altLang="zh-CN" sz="2000" b="1">
              <a:solidFill>
                <a:schemeClr val="tx2"/>
              </a:solidFill>
              <a:latin typeface="Arial" panose="020B0604020202020204" pitchFamily="34" charset="0"/>
              <a:ea typeface="宋体" pitchFamily="2" charset="-122"/>
            </a:endParaRPr>
          </a:p>
          <a:p>
            <a:pPr algn="just">
              <a:lnSpc>
                <a:spcPct val="110000"/>
              </a:lnSpc>
              <a:buClr>
                <a:srgbClr val="CC3300"/>
              </a:buClr>
              <a:buSzPct val="85000"/>
              <a:buFont typeface="Wingdings" panose="05000000000000000000" pitchFamily="2" charset="2"/>
              <a:buChar char="q"/>
            </a:pPr>
            <a:r>
              <a:rPr lang="en-US" altLang="zh-CN" sz="2000" b="1">
                <a:solidFill>
                  <a:schemeClr val="tx2"/>
                </a:solidFill>
                <a:latin typeface="Arial" panose="020B0604020202020204" pitchFamily="34" charset="0"/>
                <a:ea typeface="宋体" pitchFamily="2" charset="-122"/>
              </a:rPr>
              <a:t> </a:t>
            </a:r>
            <a:r>
              <a:rPr lang="zh-CN" altLang="en-US" sz="2000" b="1" dirty="0">
                <a:solidFill>
                  <a:schemeClr val="tx2"/>
                </a:solidFill>
                <a:latin typeface="Arial" panose="020B0604020202020204" pitchFamily="34" charset="0"/>
                <a:ea typeface="宋体" pitchFamily="2" charset="-122"/>
              </a:rPr>
              <a:t>欧元危机重重，德法勉力支撑</a:t>
            </a:r>
            <a:endParaRPr lang="zh-CN" altLang="en-US" sz="2000" b="1" dirty="0">
              <a:solidFill>
                <a:schemeClr val="tx2"/>
              </a:solidFill>
              <a:latin typeface="Arial" panose="020B0604020202020204" pitchFamily="34" charset="0"/>
              <a:ea typeface="宋体" pitchFamily="2" charset="-122"/>
            </a:endParaRPr>
          </a:p>
        </p:txBody>
      </p:sp>
      <p:pic>
        <p:nvPicPr>
          <p:cNvPr id="497668" name="Picture 24"/>
          <p:cNvPicPr>
            <a:picLocks noChangeAspect="1"/>
          </p:cNvPicPr>
          <p:nvPr/>
        </p:nvPicPr>
        <p:blipFill>
          <a:blip r:embed="rId1"/>
          <a:stretch>
            <a:fillRect/>
          </a:stretch>
        </p:blipFill>
        <p:spPr>
          <a:xfrm>
            <a:off x="468313" y="4284663"/>
            <a:ext cx="3673475" cy="2168525"/>
          </a:xfrm>
          <a:prstGeom prst="rect">
            <a:avLst/>
          </a:prstGeom>
          <a:noFill/>
          <a:ln w="9525">
            <a:noFill/>
          </a:ln>
        </p:spPr>
      </p:pic>
      <p:sp>
        <p:nvSpPr>
          <p:cNvPr id="497669" name="Rectangle 25"/>
          <p:cNvSpPr/>
          <p:nvPr/>
        </p:nvSpPr>
        <p:spPr>
          <a:xfrm>
            <a:off x="323850" y="4005263"/>
            <a:ext cx="4000500" cy="212725"/>
          </a:xfrm>
          <a:prstGeom prst="rect">
            <a:avLst/>
          </a:prstGeom>
          <a:noFill/>
          <a:ln w="28575">
            <a:noFill/>
          </a:ln>
        </p:spPr>
        <p:txBody>
          <a:bodyPr wrap="none" lIns="0" tIns="0" rIns="0" bIns="0" anchor="ctr" anchorCtr="0">
            <a:spAutoFit/>
          </a:bodyPr>
          <a:p>
            <a:pPr eaLnBrk="0" hangingPunct="0"/>
            <a:r>
              <a:rPr lang="zh-CN" altLang="en-US" sz="1400" b="1" dirty="0">
                <a:solidFill>
                  <a:srgbClr val="990000"/>
                </a:solidFill>
                <a:latin typeface="黑体" pitchFamily="2" charset="-122"/>
                <a:ea typeface="黑体" pitchFamily="2" charset="-122"/>
              </a:rPr>
              <a:t>希腊、葡萄牙和西班牙主权债务违约掉期</a:t>
            </a:r>
            <a:r>
              <a:rPr lang="en-US" altLang="zh-CN" sz="1400" b="1">
                <a:solidFill>
                  <a:srgbClr val="990000"/>
                </a:solidFill>
                <a:latin typeface="黑体" pitchFamily="2" charset="-122"/>
                <a:ea typeface="黑体" pitchFamily="2" charset="-122"/>
              </a:rPr>
              <a:t>(CDS)</a:t>
            </a:r>
            <a:r>
              <a:rPr lang="zh-CN" altLang="en-US" sz="1400" b="1" dirty="0">
                <a:solidFill>
                  <a:srgbClr val="990000"/>
                </a:solidFill>
                <a:latin typeface="黑体" pitchFamily="2" charset="-122"/>
                <a:ea typeface="黑体" pitchFamily="2" charset="-122"/>
              </a:rPr>
              <a:t>价格</a:t>
            </a:r>
            <a:endParaRPr lang="zh-CN" altLang="en-US" sz="1400" b="1" dirty="0">
              <a:solidFill>
                <a:srgbClr val="990000"/>
              </a:solidFill>
              <a:latin typeface="黑体" pitchFamily="2" charset="-122"/>
              <a:ea typeface="黑体" pitchFamily="2" charset="-122"/>
            </a:endParaRPr>
          </a:p>
        </p:txBody>
      </p:sp>
      <p:pic>
        <p:nvPicPr>
          <p:cNvPr id="497670" name="Picture 26"/>
          <p:cNvPicPr>
            <a:picLocks noChangeAspect="1"/>
          </p:cNvPicPr>
          <p:nvPr/>
        </p:nvPicPr>
        <p:blipFill>
          <a:blip r:embed="rId2"/>
          <a:stretch>
            <a:fillRect/>
          </a:stretch>
        </p:blipFill>
        <p:spPr>
          <a:xfrm>
            <a:off x="4284663" y="4206875"/>
            <a:ext cx="3700462" cy="2101850"/>
          </a:xfrm>
          <a:prstGeom prst="rect">
            <a:avLst/>
          </a:prstGeom>
          <a:noFill/>
          <a:ln w="9525">
            <a:noFill/>
          </a:ln>
        </p:spPr>
      </p:pic>
      <p:sp>
        <p:nvSpPr>
          <p:cNvPr id="497671" name="Rectangle 27"/>
          <p:cNvSpPr/>
          <p:nvPr/>
        </p:nvSpPr>
        <p:spPr>
          <a:xfrm>
            <a:off x="4787900" y="3937000"/>
            <a:ext cx="2844800" cy="212725"/>
          </a:xfrm>
          <a:prstGeom prst="rect">
            <a:avLst/>
          </a:prstGeom>
          <a:noFill/>
          <a:ln w="28575">
            <a:noFill/>
          </a:ln>
        </p:spPr>
        <p:txBody>
          <a:bodyPr wrap="none" lIns="0" tIns="0" rIns="0" bIns="0" anchor="ctr" anchorCtr="0">
            <a:spAutoFit/>
          </a:bodyPr>
          <a:p>
            <a:pPr eaLnBrk="0" hangingPunct="0"/>
            <a:r>
              <a:rPr lang="zh-CN" altLang="en-US" sz="1400" b="1" dirty="0">
                <a:solidFill>
                  <a:srgbClr val="990000"/>
                </a:solidFill>
                <a:latin typeface="黑体" pitchFamily="2" charset="-122"/>
                <a:ea typeface="黑体" pitchFamily="2" charset="-122"/>
              </a:rPr>
              <a:t>西班牙的失业率在欧盟内部尤其惊人</a:t>
            </a:r>
            <a:endParaRPr lang="zh-CN" altLang="en-US" sz="1400" b="1" dirty="0">
              <a:solidFill>
                <a:srgbClr val="990000"/>
              </a:solidFill>
              <a:latin typeface="黑体" pitchFamily="2" charset="-122"/>
              <a:ea typeface="黑体" pitchFamily="2" charset="-122"/>
            </a:endParaRPr>
          </a:p>
        </p:txBody>
      </p:sp>
      <p:sp>
        <p:nvSpPr>
          <p:cNvPr id="497672" name="Rectangle 28"/>
          <p:cNvSpPr/>
          <p:nvPr/>
        </p:nvSpPr>
        <p:spPr>
          <a:xfrm>
            <a:off x="4643438" y="1268413"/>
            <a:ext cx="4127500" cy="517525"/>
          </a:xfrm>
          <a:prstGeom prst="rect">
            <a:avLst/>
          </a:prstGeom>
          <a:noFill/>
          <a:ln w="9525">
            <a:noFill/>
          </a:ln>
        </p:spPr>
        <p:txBody>
          <a:bodyPr>
            <a:spAutoFit/>
          </a:bodyPr>
          <a:p>
            <a:r>
              <a:rPr lang="zh-CN" altLang="en-US" sz="1400" b="1" dirty="0">
                <a:solidFill>
                  <a:srgbClr val="990000"/>
                </a:solidFill>
                <a:latin typeface="黑体" pitchFamily="2" charset="-122"/>
                <a:ea typeface="黑体" pitchFamily="2" charset="-122"/>
              </a:rPr>
              <a:t>欧元区成员国债</a:t>
            </a:r>
            <a:r>
              <a:rPr lang="en-US" altLang="zh-CN" sz="1400" b="1">
                <a:solidFill>
                  <a:srgbClr val="990000"/>
                </a:solidFill>
                <a:latin typeface="黑体" pitchFamily="2" charset="-122"/>
                <a:ea typeface="黑体" pitchFamily="2" charset="-122"/>
              </a:rPr>
              <a:t>/GDP </a:t>
            </a:r>
            <a:r>
              <a:rPr lang="zh-CN" altLang="en-US" sz="1400" b="1" dirty="0">
                <a:solidFill>
                  <a:srgbClr val="990000"/>
                </a:solidFill>
                <a:latin typeface="黑体" pitchFamily="2" charset="-122"/>
                <a:ea typeface="黑体" pitchFamily="2" charset="-122"/>
              </a:rPr>
              <a:t>比重已普遍超过</a:t>
            </a:r>
            <a:r>
              <a:rPr lang="en-US" altLang="zh-CN" sz="1400" b="1">
                <a:solidFill>
                  <a:srgbClr val="990000"/>
                </a:solidFill>
                <a:latin typeface="黑体" pitchFamily="2" charset="-122"/>
                <a:ea typeface="黑体" pitchFamily="2" charset="-122"/>
              </a:rPr>
              <a:t>《</a:t>
            </a:r>
            <a:r>
              <a:rPr lang="zh-CN" altLang="en-US" sz="1400" b="1" dirty="0">
                <a:solidFill>
                  <a:srgbClr val="990000"/>
                </a:solidFill>
                <a:latin typeface="黑体" pitchFamily="2" charset="-122"/>
                <a:ea typeface="黑体" pitchFamily="2" charset="-122"/>
              </a:rPr>
              <a:t>稳定与增长公约</a:t>
            </a:r>
            <a:r>
              <a:rPr lang="en-US" altLang="zh-CN" sz="1400" b="1">
                <a:solidFill>
                  <a:srgbClr val="990000"/>
                </a:solidFill>
                <a:latin typeface="黑体" pitchFamily="2" charset="-122"/>
                <a:ea typeface="黑体" pitchFamily="2" charset="-122"/>
              </a:rPr>
              <a:t>》</a:t>
            </a:r>
            <a:r>
              <a:rPr lang="zh-CN" altLang="en-US" sz="1400" b="1" dirty="0">
                <a:solidFill>
                  <a:srgbClr val="990000"/>
                </a:solidFill>
                <a:latin typeface="黑体" pitchFamily="2" charset="-122"/>
                <a:ea typeface="黑体" pitchFamily="2" charset="-122"/>
              </a:rPr>
              <a:t>规定的</a:t>
            </a:r>
            <a:r>
              <a:rPr lang="en-US" altLang="zh-CN" sz="1400" b="1">
                <a:solidFill>
                  <a:srgbClr val="990000"/>
                </a:solidFill>
                <a:latin typeface="黑体" pitchFamily="2" charset="-122"/>
                <a:ea typeface="黑体" pitchFamily="2" charset="-122"/>
              </a:rPr>
              <a:t>60%</a:t>
            </a:r>
            <a:r>
              <a:rPr lang="zh-CN" altLang="en-US" sz="1400" b="1" dirty="0">
                <a:solidFill>
                  <a:srgbClr val="990000"/>
                </a:solidFill>
                <a:latin typeface="黑体" pitchFamily="2" charset="-122"/>
                <a:ea typeface="黑体" pitchFamily="2" charset="-122"/>
              </a:rPr>
              <a:t>上限</a:t>
            </a:r>
            <a:endParaRPr lang="zh-CN" altLang="en-US" sz="1400" b="1" dirty="0">
              <a:solidFill>
                <a:srgbClr val="990000"/>
              </a:solidFill>
              <a:latin typeface="黑体" pitchFamily="2" charset="-122"/>
              <a:ea typeface="黑体" pitchFamily="2" charset="-122"/>
            </a:endParaRPr>
          </a:p>
        </p:txBody>
      </p:sp>
      <p:pic>
        <p:nvPicPr>
          <p:cNvPr id="497673" name="Picture 29"/>
          <p:cNvPicPr>
            <a:picLocks noChangeAspect="1"/>
          </p:cNvPicPr>
          <p:nvPr/>
        </p:nvPicPr>
        <p:blipFill>
          <a:blip r:embed="rId3"/>
          <a:stretch>
            <a:fillRect/>
          </a:stretch>
        </p:blipFill>
        <p:spPr>
          <a:xfrm>
            <a:off x="4572000" y="1773238"/>
            <a:ext cx="3816350" cy="2171700"/>
          </a:xfrm>
          <a:prstGeom prst="rect">
            <a:avLst/>
          </a:prstGeom>
          <a:noFill/>
          <a:ln w="9525">
            <a:noFill/>
          </a:ln>
        </p:spPr>
      </p:pic>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445443" name="Rectangle 3"/>
          <p:cNvSpPr>
            <a:spLocks noGrp="1"/>
          </p:cNvSpPr>
          <p:nvPr>
            <p:ph type="body" idx="4294967295"/>
          </p:nvPr>
        </p:nvSpPr>
        <p:spPr>
          <a:xfrm>
            <a:off x="457200" y="1420813"/>
            <a:ext cx="8229600" cy="460375"/>
          </a:xfrm>
          <a:ln/>
        </p:spPr>
        <p:txBody>
          <a:bodyPr vert="horz" wrap="square" lIns="91440" tIns="45720" rIns="91440" bIns="45720" anchor="t" anchorCtr="0"/>
          <a:p>
            <a:pPr marL="609600" indent="-609600">
              <a:lnSpc>
                <a:spcPct val="80000"/>
              </a:lnSpc>
              <a:buNone/>
            </a:pPr>
            <a:endParaRPr lang="en-US" altLang="zh-CN" sz="1100" dirty="0">
              <a:latin typeface="Times New Roman" panose="02020603050405020304" pitchFamily="18" charset="0"/>
            </a:endParaRPr>
          </a:p>
          <a:p>
            <a:pPr marL="609600" indent="-609600">
              <a:lnSpc>
                <a:spcPct val="80000"/>
              </a:lnSpc>
              <a:buNone/>
            </a:pPr>
            <a:endParaRPr lang="en-US" altLang="zh-CN" sz="1100" dirty="0">
              <a:latin typeface="Times New Roman" panose="02020603050405020304" pitchFamily="18" charset="0"/>
            </a:endParaRPr>
          </a:p>
          <a:p>
            <a:pPr marL="609600" indent="-609600">
              <a:lnSpc>
                <a:spcPct val="80000"/>
              </a:lnSpc>
              <a:buNone/>
            </a:pPr>
            <a:r>
              <a:rPr lang="en-US" altLang="zh-CN" sz="600" b="1" dirty="0">
                <a:latin typeface="Times New Roman" panose="02020603050405020304" pitchFamily="18" charset="0"/>
              </a:rPr>
              <a:t>                           </a:t>
            </a:r>
            <a:endParaRPr lang="en-US" altLang="zh-CN" sz="600" dirty="0">
              <a:latin typeface="Times New Roman" panose="02020603050405020304" pitchFamily="18" charset="0"/>
            </a:endParaRPr>
          </a:p>
        </p:txBody>
      </p:sp>
      <p:sp>
        <p:nvSpPr>
          <p:cNvPr id="445444" name="Rectangle 4"/>
          <p:cNvSpPr/>
          <p:nvPr/>
        </p:nvSpPr>
        <p:spPr>
          <a:xfrm>
            <a:off x="457200" y="1066800"/>
            <a:ext cx="8229600" cy="460375"/>
          </a:xfrm>
          <a:prstGeom prst="rect">
            <a:avLst/>
          </a:prstGeom>
          <a:noFill/>
          <a:ln w="9525">
            <a:noFill/>
          </a:ln>
        </p:spPr>
        <p:txBody>
          <a:bodyPr/>
          <a:p>
            <a:pPr marL="342900" indent="-342900">
              <a:spcBef>
                <a:spcPct val="20000"/>
              </a:spcBef>
              <a:buClr>
                <a:schemeClr val="accent1"/>
              </a:buClr>
              <a:buSzPct val="65000"/>
              <a:buFont typeface="Wingdings" panose="05000000000000000000" pitchFamily="2" charset="2"/>
            </a:pPr>
            <a:r>
              <a:rPr lang="zh-CN" altLang="en-US" sz="3600" dirty="0">
                <a:latin typeface="Times New Roman" panose="02020603050405020304" pitchFamily="18" charset="0"/>
                <a:ea typeface="宋体" pitchFamily="2" charset="-122"/>
              </a:rPr>
              <a:t>六、</a:t>
            </a:r>
            <a:r>
              <a:rPr lang="zh-CN" altLang="en-US" sz="3600" dirty="0">
                <a:solidFill>
                  <a:schemeClr val="folHlink"/>
                </a:solidFill>
                <a:latin typeface="Times New Roman" panose="02020603050405020304" pitchFamily="18" charset="0"/>
                <a:ea typeface="宋体" pitchFamily="2" charset="-122"/>
              </a:rPr>
              <a:t>授权与责任</a:t>
            </a:r>
            <a:endParaRPr lang="zh-CN" altLang="en-US" sz="3600" dirty="0">
              <a:solidFill>
                <a:schemeClr val="folHlink"/>
              </a:solidFill>
              <a:latin typeface="Times New Roman" panose="02020603050405020304" pitchFamily="18" charset="0"/>
              <a:ea typeface="宋体" pitchFamily="2" charset="-122"/>
            </a:endParaRPr>
          </a:p>
        </p:txBody>
      </p:sp>
      <p:sp>
        <p:nvSpPr>
          <p:cNvPr id="445446" name="Rectangle 64"/>
          <p:cNvSpPr/>
          <p:nvPr/>
        </p:nvSpPr>
        <p:spPr>
          <a:xfrm>
            <a:off x="468313" y="1960563"/>
            <a:ext cx="8064500" cy="1828800"/>
          </a:xfrm>
          <a:prstGeom prst="rect">
            <a:avLst/>
          </a:prstGeom>
          <a:noFill/>
          <a:ln w="9525">
            <a:noFill/>
          </a:ln>
        </p:spPr>
        <p:txBody>
          <a:bodyPr/>
          <a:p>
            <a:pPr marL="571500" indent="-571500">
              <a:spcBef>
                <a:spcPct val="20000"/>
              </a:spcBef>
              <a:buClr>
                <a:schemeClr val="accent1"/>
              </a:buClr>
              <a:buSzPct val="65000"/>
              <a:buFont typeface="Wingdings" panose="05000000000000000000" pitchFamily="2" charset="2"/>
              <a:buChar char="n"/>
            </a:pPr>
            <a:r>
              <a:rPr lang="zh-CN" altLang="en-US" dirty="0">
                <a:latin typeface="Times New Roman" panose="02020603050405020304" pitchFamily="18" charset="0"/>
                <a:ea typeface="宋体" pitchFamily="2" charset="-122"/>
              </a:rPr>
              <a:t>组织机构设计的关键不在形式，而在权力与责任的配置方法</a:t>
            </a:r>
            <a:endParaRPr lang="zh-CN" altLang="en-US"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dirty="0">
                <a:latin typeface="Times New Roman" panose="02020603050405020304" pitchFamily="18" charset="0"/>
                <a:ea typeface="宋体" pitchFamily="2" charset="-122"/>
              </a:rPr>
              <a:t>授权配置</a:t>
            </a:r>
            <a:endParaRPr lang="zh-CN" altLang="en-US"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dirty="0">
                <a:latin typeface="Times New Roman" panose="02020603050405020304" pitchFamily="18" charset="0"/>
                <a:ea typeface="宋体" pitchFamily="2" charset="-122"/>
              </a:rPr>
              <a:t>对分散营运活动的监督</a:t>
            </a:r>
            <a:endParaRPr lang="zh-CN" altLang="en-US"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dirty="0">
                <a:latin typeface="Times New Roman" panose="02020603050405020304" pitchFamily="18" charset="0"/>
                <a:ea typeface="宋体" pitchFamily="2" charset="-122"/>
              </a:rPr>
              <a:t>责任的分配与监督</a:t>
            </a:r>
            <a:endParaRPr lang="zh-CN" altLang="en-US"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dirty="0">
                <a:latin typeface="Times New Roman" panose="02020603050405020304" pitchFamily="18" charset="0"/>
                <a:ea typeface="宋体" pitchFamily="2" charset="-122"/>
              </a:rPr>
              <a:t>政策与流程的建立和监督</a:t>
            </a:r>
            <a:endParaRPr lang="zh-CN" altLang="en-US" dirty="0">
              <a:latin typeface="Times New Roman" panose="02020603050405020304" pitchFamily="18" charset="0"/>
              <a:ea typeface="宋体" pitchFamily="2" charset="-122"/>
            </a:endParaRPr>
          </a:p>
        </p:txBody>
      </p:sp>
      <p:sp>
        <p:nvSpPr>
          <p:cNvPr id="445447" name="Rectangle 65"/>
          <p:cNvSpPr/>
          <p:nvPr/>
        </p:nvSpPr>
        <p:spPr>
          <a:xfrm>
            <a:off x="1116013" y="3716338"/>
            <a:ext cx="3168650" cy="2160587"/>
          </a:xfrm>
          <a:prstGeom prst="rect">
            <a:avLst/>
          </a:prstGeom>
          <a:solidFill>
            <a:srgbClr val="F8F8F8"/>
          </a:solidFill>
          <a:ln w="9525" cap="flat" cmpd="sng">
            <a:solidFill>
              <a:schemeClr val="tx1"/>
            </a:solidFill>
            <a:prstDash val="solid"/>
            <a:miter/>
            <a:headEnd type="none" w="med" len="med"/>
            <a:tailEnd type="none" w="med" len="med"/>
          </a:ln>
        </p:spPr>
        <p:txBody>
          <a:bodyPr/>
          <a:p>
            <a:pPr marL="571500" indent="-571500">
              <a:spcBef>
                <a:spcPct val="20000"/>
              </a:spcBef>
              <a:buClr>
                <a:schemeClr val="accent1"/>
              </a:buClr>
              <a:buSzPct val="65000"/>
              <a:buFont typeface="Wingdings" panose="05000000000000000000" pitchFamily="2" charset="2"/>
              <a:buChar char="n"/>
            </a:pPr>
            <a:r>
              <a:rPr lang="zh-CN" altLang="en-US" sz="1600" dirty="0">
                <a:latin typeface="Times New Roman" panose="02020603050405020304" pitchFamily="18" charset="0"/>
                <a:ea typeface="宋体" pitchFamily="2" charset="-122"/>
              </a:rPr>
              <a:t>书面政策和流程手册</a:t>
            </a:r>
            <a:endParaRPr lang="zh-CN" altLang="en-US" sz="1600"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sz="1600" dirty="0">
                <a:latin typeface="Times New Roman" panose="02020603050405020304" pitchFamily="18" charset="0"/>
                <a:ea typeface="宋体" pitchFamily="2" charset="-122"/>
              </a:rPr>
              <a:t>规范的工作描述</a:t>
            </a:r>
            <a:endParaRPr lang="zh-CN" altLang="en-US" sz="1600"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sz="1600" dirty="0">
                <a:latin typeface="Times New Roman" panose="02020603050405020304" pitchFamily="18" charset="0"/>
                <a:ea typeface="宋体" pitchFamily="2" charset="-122"/>
              </a:rPr>
              <a:t>具体的责任细节</a:t>
            </a:r>
            <a:endParaRPr lang="zh-CN" altLang="en-US" sz="1600"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sz="1600" dirty="0">
                <a:latin typeface="Times New Roman" panose="02020603050405020304" pitchFamily="18" charset="0"/>
                <a:ea typeface="宋体" pitchFamily="2" charset="-122"/>
              </a:rPr>
              <a:t>管理方针说明</a:t>
            </a:r>
            <a:endParaRPr lang="zh-CN" altLang="en-US" sz="1600"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Char char="n"/>
            </a:pPr>
            <a:r>
              <a:rPr lang="zh-CN" altLang="en-US" sz="1600" dirty="0">
                <a:latin typeface="Times New Roman" panose="02020603050405020304" pitchFamily="18" charset="0"/>
                <a:ea typeface="宋体" pitchFamily="2" charset="-122"/>
              </a:rPr>
              <a:t>道德准则</a:t>
            </a:r>
            <a:endParaRPr lang="zh-CN" altLang="en-US" sz="1600"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Char char="n"/>
            </a:pPr>
            <a:r>
              <a:rPr lang="zh-CN" altLang="en-US" sz="1600" dirty="0">
                <a:latin typeface="Times New Roman" panose="02020603050405020304" pitchFamily="18" charset="0"/>
                <a:ea typeface="宋体" pitchFamily="2" charset="-122"/>
              </a:rPr>
              <a:t>可接受行为的规程</a:t>
            </a:r>
            <a:endParaRPr lang="zh-CN" altLang="en-US" sz="1600"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Char char="n"/>
            </a:pPr>
            <a:r>
              <a:rPr lang="zh-CN" altLang="en-US" sz="1600" dirty="0">
                <a:latin typeface="Times New Roman" panose="02020603050405020304" pitchFamily="18" charset="0"/>
                <a:ea typeface="宋体" pitchFamily="2" charset="-122"/>
              </a:rPr>
              <a:t>利益冲突禁止说明</a:t>
            </a:r>
            <a:endParaRPr lang="zh-CN" altLang="en-US" sz="1600" dirty="0">
              <a:latin typeface="Times New Roman" panose="02020603050405020304" pitchFamily="18" charset="0"/>
              <a:ea typeface="宋体" pitchFamily="2" charset="-122"/>
            </a:endParaRPr>
          </a:p>
        </p:txBody>
      </p:sp>
      <p:sp>
        <p:nvSpPr>
          <p:cNvPr id="445448" name="Rectangle 66"/>
          <p:cNvSpPr/>
          <p:nvPr/>
        </p:nvSpPr>
        <p:spPr>
          <a:xfrm>
            <a:off x="3924300" y="2565400"/>
            <a:ext cx="4032250" cy="3168650"/>
          </a:xfrm>
          <a:prstGeom prst="rect">
            <a:avLst/>
          </a:prstGeom>
          <a:solidFill>
            <a:srgbClr val="FFFFFF"/>
          </a:solidFill>
          <a:ln w="9525" cap="flat" cmpd="sng">
            <a:solidFill>
              <a:schemeClr val="tx1"/>
            </a:solidFill>
            <a:prstDash val="solid"/>
            <a:miter/>
            <a:headEnd type="none" w="med" len="med"/>
            <a:tailEnd type="none" w="med" len="med"/>
          </a:ln>
        </p:spPr>
        <p:txBody>
          <a:bodyPr/>
          <a:p>
            <a:pPr marL="571500" indent="-571500">
              <a:spcBef>
                <a:spcPct val="20000"/>
              </a:spcBef>
              <a:buClr>
                <a:schemeClr val="accent1"/>
              </a:buClr>
              <a:buSzPct val="65000"/>
              <a:buFont typeface="Wingdings" panose="05000000000000000000" pitchFamily="2" charset="2"/>
              <a:buChar char="n"/>
            </a:pPr>
            <a:r>
              <a:rPr lang="zh-CN" altLang="en-US" sz="1600" dirty="0">
                <a:latin typeface="Times New Roman" panose="02020603050405020304" pitchFamily="18" charset="0"/>
                <a:ea typeface="宋体" pitchFamily="2" charset="-122"/>
              </a:rPr>
              <a:t>授权与责任分配</a:t>
            </a:r>
            <a:endParaRPr lang="zh-CN" altLang="en-US" sz="1600"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sz="1600" dirty="0">
                <a:latin typeface="Times New Roman" panose="02020603050405020304" pitchFamily="18" charset="0"/>
                <a:ea typeface="宋体" pitchFamily="2" charset="-122"/>
              </a:rPr>
              <a:t>覆盖组织全部活动</a:t>
            </a:r>
            <a:endParaRPr lang="zh-CN" altLang="en-US" sz="1600"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sz="1600" dirty="0">
                <a:latin typeface="Times New Roman" panose="02020603050405020304" pitchFamily="18" charset="0"/>
                <a:ea typeface="宋体" pitchFamily="2" charset="-122"/>
              </a:rPr>
              <a:t>如何授权和分配责任？</a:t>
            </a:r>
            <a:endParaRPr lang="zh-CN" altLang="en-US" sz="1600"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sz="1600" dirty="0">
                <a:latin typeface="Times New Roman" panose="02020603050405020304" pitchFamily="18" charset="0"/>
                <a:ea typeface="宋体" pitchFamily="2" charset="-122"/>
              </a:rPr>
              <a:t>向谁授权并分配责任？</a:t>
            </a:r>
            <a:endParaRPr lang="zh-CN" altLang="en-US" sz="1600"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Char char="n"/>
            </a:pPr>
            <a:endParaRPr lang="zh-CN" altLang="en-US" sz="1600"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Char char="n"/>
            </a:pPr>
            <a:r>
              <a:rPr lang="zh-CN" altLang="en-US" sz="1600" dirty="0">
                <a:latin typeface="Times New Roman" panose="02020603050405020304" pitchFamily="18" charset="0"/>
                <a:ea typeface="宋体" pitchFamily="2" charset="-122"/>
              </a:rPr>
              <a:t>通过授权与责任分配，使每个人</a:t>
            </a:r>
            <a:endParaRPr lang="zh-CN" altLang="en-US" sz="1600"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sz="1600" dirty="0">
                <a:latin typeface="Times New Roman" panose="02020603050405020304" pitchFamily="18" charset="0"/>
                <a:ea typeface="宋体" pitchFamily="2" charset="-122"/>
              </a:rPr>
              <a:t>知道其行为如何他人工作一起共同作用于组织目标的实现</a:t>
            </a:r>
            <a:endParaRPr lang="zh-CN" altLang="en-US" sz="1600"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sz="1600" dirty="0">
                <a:latin typeface="Times New Roman" panose="02020603050405020304" pitchFamily="18" charset="0"/>
                <a:ea typeface="宋体" pitchFamily="2" charset="-122"/>
              </a:rPr>
              <a:t>必须报告其责任的如何履行</a:t>
            </a:r>
            <a:r>
              <a:rPr lang="en-US" altLang="zh-CN" sz="1600">
                <a:latin typeface="Times New Roman" panose="02020603050405020304" pitchFamily="18" charset="0"/>
                <a:ea typeface="宋体" pitchFamily="2" charset="-122"/>
              </a:rPr>
              <a:t>(held accountable for their responsibility)</a:t>
            </a:r>
            <a:endParaRPr lang="en-US" altLang="zh-CN" sz="1600">
              <a:latin typeface="Times New Roman" panose="02020603050405020304" pitchFamily="18" charset="0"/>
              <a:ea typeface="宋体" pitchFamily="2" charset="-122"/>
            </a:endParaRPr>
          </a:p>
        </p:txBody>
      </p:sp>
      <p:sp>
        <p:nvSpPr>
          <p:cNvPr id="445449" name="Rectangle 67"/>
          <p:cNvSpPr/>
          <p:nvPr/>
        </p:nvSpPr>
        <p:spPr>
          <a:xfrm>
            <a:off x="6551613" y="2347913"/>
            <a:ext cx="2413000" cy="1296987"/>
          </a:xfrm>
          <a:prstGeom prst="rect">
            <a:avLst/>
          </a:prstGeom>
          <a:solidFill>
            <a:srgbClr val="CCFF66"/>
          </a:solidFill>
          <a:ln w="9525" cap="flat" cmpd="sng">
            <a:solidFill>
              <a:schemeClr val="tx1"/>
            </a:solidFill>
            <a:prstDash val="solid"/>
            <a:miter/>
            <a:headEnd type="none" w="med" len="med"/>
            <a:tailEnd type="none" w="med" len="med"/>
          </a:ln>
        </p:spPr>
        <p:txBody>
          <a:bodyPr/>
          <a:p>
            <a:pPr marL="571500" indent="-571500">
              <a:spcBef>
                <a:spcPct val="20000"/>
              </a:spcBef>
              <a:buClr>
                <a:schemeClr val="accent1"/>
              </a:buClr>
              <a:buSzPct val="65000"/>
              <a:buFont typeface="Wingdings" panose="05000000000000000000" pitchFamily="2" charset="2"/>
              <a:buChar char="n"/>
            </a:pPr>
            <a:r>
              <a:rPr lang="zh-CN" altLang="en-US" sz="1600" dirty="0">
                <a:latin typeface="Times New Roman" panose="02020603050405020304" pitchFamily="18" charset="0"/>
                <a:ea typeface="宋体" pitchFamily="2" charset="-122"/>
              </a:rPr>
              <a:t>判断标准</a:t>
            </a:r>
            <a:endParaRPr lang="zh-CN" altLang="en-US" sz="1600"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sz="1600" dirty="0">
                <a:latin typeface="Times New Roman" panose="02020603050405020304" pitchFamily="18" charset="0"/>
                <a:ea typeface="宋体" pitchFamily="2" charset="-122"/>
              </a:rPr>
              <a:t>凡事有人做？</a:t>
            </a:r>
            <a:endParaRPr lang="zh-CN" altLang="en-US" sz="1600"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sz="1600" dirty="0">
                <a:latin typeface="Times New Roman" panose="02020603050405020304" pitchFamily="18" charset="0"/>
                <a:ea typeface="宋体" pitchFamily="2" charset="-122"/>
              </a:rPr>
              <a:t>行为者充分授权？</a:t>
            </a:r>
            <a:endParaRPr lang="zh-CN" altLang="en-US" sz="1600"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sz="1600" dirty="0">
                <a:latin typeface="Times New Roman" panose="02020603050405020304" pitchFamily="18" charset="0"/>
                <a:ea typeface="宋体" pitchFamily="2" charset="-122"/>
              </a:rPr>
              <a:t>人人承担责任？</a:t>
            </a:r>
            <a:endParaRPr lang="zh-CN" altLang="en-US" sz="1600" dirty="0">
              <a:latin typeface="Times New Roman" panose="02020603050405020304" pitchFamily="18" charset="0"/>
              <a:ea typeface="宋体" pitchFamily="2" charset="-122"/>
            </a:endParaRP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28386" name="组合 528385"/>
          <p:cNvGrpSpPr/>
          <p:nvPr/>
        </p:nvGrpSpPr>
        <p:grpSpPr>
          <a:xfrm>
            <a:off x="0" y="0"/>
            <a:ext cx="9540875" cy="6858000"/>
            <a:chOff x="1152" y="720"/>
            <a:chExt cx="3504" cy="3128"/>
          </a:xfrm>
        </p:grpSpPr>
        <p:pic>
          <p:nvPicPr>
            <p:cNvPr id="528387" name="图片 528386" descr="未标题-1 副本"/>
            <p:cNvPicPr>
              <a:picLocks noChangeAspect="1"/>
            </p:cNvPicPr>
            <p:nvPr/>
          </p:nvPicPr>
          <p:blipFill>
            <a:blip r:embed="rId1"/>
            <a:stretch>
              <a:fillRect/>
            </a:stretch>
          </p:blipFill>
          <p:spPr>
            <a:xfrm>
              <a:off x="1152" y="720"/>
              <a:ext cx="3504" cy="3128"/>
            </a:xfrm>
            <a:prstGeom prst="rect">
              <a:avLst/>
            </a:prstGeom>
            <a:solidFill>
              <a:schemeClr val="bg1"/>
            </a:solidFill>
            <a:ln w="9525">
              <a:noFill/>
            </a:ln>
          </p:spPr>
        </p:pic>
        <p:sp>
          <p:nvSpPr>
            <p:cNvPr id="528388" name="矩形 528387"/>
            <p:cNvSpPr/>
            <p:nvPr/>
          </p:nvSpPr>
          <p:spPr>
            <a:xfrm>
              <a:off x="1824" y="1488"/>
              <a:ext cx="2160" cy="12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algn="ctr"/>
              <a:r>
                <a:rPr lang="zh-CN" altLang="en-US" sz="3600" b="1" dirty="0">
                  <a:solidFill>
                    <a:schemeClr val="tx2"/>
                  </a:solidFill>
                  <a:latin typeface="Arial" panose="020B0604020202020204" pitchFamily="34" charset="0"/>
                  <a:ea typeface="黑体" pitchFamily="2" charset="-122"/>
                </a:rPr>
                <a:t>第四部分</a:t>
              </a:r>
              <a:endParaRPr lang="zh-CN" altLang="en-US" sz="3600" b="1" dirty="0">
                <a:solidFill>
                  <a:schemeClr val="tx2"/>
                </a:solidFill>
                <a:latin typeface="Arial" panose="020B0604020202020204" pitchFamily="34" charset="0"/>
                <a:ea typeface="黑体" pitchFamily="2" charset="-122"/>
              </a:endParaRPr>
            </a:p>
            <a:p>
              <a:pPr algn="ctr"/>
              <a:r>
                <a:rPr lang="zh-CN" altLang="en-US" sz="3600" b="1" dirty="0">
                  <a:solidFill>
                    <a:schemeClr val="tx2"/>
                  </a:solidFill>
                  <a:latin typeface="Arial" panose="020B0604020202020204" pitchFamily="34" charset="0"/>
                  <a:ea typeface="黑体" pitchFamily="2" charset="-122"/>
                </a:rPr>
                <a:t>企业风险管理技术原理</a:t>
              </a:r>
              <a:endParaRPr lang="zh-CN" altLang="en-US" sz="3600" b="1">
                <a:solidFill>
                  <a:schemeClr val="tx2"/>
                </a:solidFill>
                <a:latin typeface="Arial" panose="020B0604020202020204" pitchFamily="34" charset="0"/>
                <a:ea typeface="黑体" pitchFamily="2" charset="-122"/>
              </a:endParaRPr>
            </a:p>
          </p:txBody>
        </p:sp>
      </p:grpSp>
    </p:spTree>
  </p:cSld>
  <p:clrMapOvr>
    <a:masterClrMapping/>
  </p:clrMapOvr>
  <p:transition spd="med">
    <p:cover dir="ld"/>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446467" name="Rectangle 3"/>
          <p:cNvSpPr>
            <a:spLocks noGrp="1"/>
          </p:cNvSpPr>
          <p:nvPr>
            <p:ph type="body" idx="4294967295"/>
          </p:nvPr>
        </p:nvSpPr>
        <p:spPr>
          <a:xfrm>
            <a:off x="457200" y="1420813"/>
            <a:ext cx="8229600" cy="460375"/>
          </a:xfrm>
          <a:ln/>
        </p:spPr>
        <p:txBody>
          <a:bodyPr vert="horz" wrap="square" lIns="91440" tIns="45720" rIns="91440" bIns="45720" anchor="t" anchorCtr="0"/>
          <a:p>
            <a:pPr marL="609600" indent="-609600">
              <a:lnSpc>
                <a:spcPct val="80000"/>
              </a:lnSpc>
              <a:buNone/>
            </a:pPr>
            <a:endParaRPr lang="en-US" altLang="zh-CN" sz="1100" dirty="0">
              <a:latin typeface="Times New Roman" panose="02020603050405020304" pitchFamily="18" charset="0"/>
            </a:endParaRPr>
          </a:p>
          <a:p>
            <a:pPr marL="609600" indent="-609600">
              <a:lnSpc>
                <a:spcPct val="80000"/>
              </a:lnSpc>
              <a:buNone/>
            </a:pPr>
            <a:endParaRPr lang="en-US" altLang="zh-CN" sz="1100" dirty="0">
              <a:latin typeface="Times New Roman" panose="02020603050405020304" pitchFamily="18" charset="0"/>
            </a:endParaRPr>
          </a:p>
          <a:p>
            <a:pPr marL="609600" indent="-609600">
              <a:lnSpc>
                <a:spcPct val="80000"/>
              </a:lnSpc>
              <a:buNone/>
            </a:pPr>
            <a:r>
              <a:rPr lang="en-US" altLang="zh-CN" sz="600" b="1" dirty="0">
                <a:latin typeface="Times New Roman" panose="02020603050405020304" pitchFamily="18" charset="0"/>
              </a:rPr>
              <a:t>                           </a:t>
            </a:r>
            <a:endParaRPr lang="en-US" altLang="zh-CN" sz="600" dirty="0">
              <a:latin typeface="Times New Roman" panose="02020603050405020304" pitchFamily="18" charset="0"/>
            </a:endParaRPr>
          </a:p>
        </p:txBody>
      </p:sp>
      <p:sp>
        <p:nvSpPr>
          <p:cNvPr id="446468" name="Rectangle 4"/>
          <p:cNvSpPr/>
          <p:nvPr/>
        </p:nvSpPr>
        <p:spPr>
          <a:xfrm>
            <a:off x="468313" y="1816100"/>
            <a:ext cx="8351837" cy="892175"/>
          </a:xfrm>
          <a:prstGeom prst="rect">
            <a:avLst/>
          </a:prstGeom>
          <a:solidFill>
            <a:srgbClr val="F8F8F8"/>
          </a:solidFill>
          <a:ln w="9525" cap="flat" cmpd="sng">
            <a:solidFill>
              <a:schemeClr val="tx1"/>
            </a:solidFill>
            <a:prstDash val="solid"/>
            <a:miter/>
            <a:headEnd type="none" w="med" len="med"/>
            <a:tailEnd type="none" w="med" len="med"/>
          </a:ln>
        </p:spPr>
        <p:txBody>
          <a:bodyPr/>
          <a:p>
            <a:pPr marL="342900" indent="-342900">
              <a:spcBef>
                <a:spcPct val="20000"/>
              </a:spcBef>
              <a:buClr>
                <a:schemeClr val="accent1"/>
              </a:buClr>
              <a:buSzPct val="65000"/>
              <a:buFont typeface="Wingdings" panose="05000000000000000000" pitchFamily="2" charset="2"/>
            </a:pPr>
            <a:r>
              <a:rPr lang="zh-CN" altLang="en-US" dirty="0">
                <a:latin typeface="Times New Roman" panose="02020603050405020304" pitchFamily="18" charset="0"/>
                <a:ea typeface="宋体" pitchFamily="2" charset="-122"/>
              </a:rPr>
              <a:t>概念</a:t>
            </a:r>
            <a:endParaRPr lang="zh-CN" altLang="en-US" dirty="0">
              <a:latin typeface="Times New Roman" panose="02020603050405020304" pitchFamily="18" charset="0"/>
              <a:ea typeface="宋体" pitchFamily="2" charset="-122"/>
            </a:endParaRPr>
          </a:p>
          <a:p>
            <a:pPr marL="342900" indent="-342900">
              <a:spcBef>
                <a:spcPct val="20000"/>
              </a:spcBef>
              <a:buClr>
                <a:schemeClr val="accent1"/>
              </a:buClr>
              <a:buSzPct val="65000"/>
              <a:buFont typeface="Wingdings" panose="05000000000000000000" pitchFamily="2" charset="2"/>
              <a:buChar char="n"/>
            </a:pPr>
            <a:r>
              <a:rPr lang="zh-CN" altLang="en-US" dirty="0">
                <a:latin typeface="Times New Roman" panose="02020603050405020304" pitchFamily="18" charset="0"/>
                <a:ea typeface="宋体" pitchFamily="2" charset="-122"/>
              </a:rPr>
              <a:t>组织对与实现其目标有关之风险群的辨认和分析，为如何控制风险建立基础</a:t>
            </a:r>
            <a:endParaRPr lang="zh-CN" altLang="en-US" dirty="0">
              <a:latin typeface="Times New Roman" panose="02020603050405020304" pitchFamily="18" charset="0"/>
              <a:ea typeface="宋体" pitchFamily="2" charset="-122"/>
            </a:endParaRPr>
          </a:p>
        </p:txBody>
      </p:sp>
      <p:sp>
        <p:nvSpPr>
          <p:cNvPr id="446469" name="Rectangle 5"/>
          <p:cNvSpPr/>
          <p:nvPr/>
        </p:nvSpPr>
        <p:spPr>
          <a:xfrm>
            <a:off x="539750" y="1160463"/>
            <a:ext cx="2622550" cy="579437"/>
          </a:xfrm>
          <a:prstGeom prst="rect">
            <a:avLst/>
          </a:prstGeom>
          <a:noFill/>
          <a:ln w="9525">
            <a:noFill/>
          </a:ln>
        </p:spPr>
        <p:txBody>
          <a:bodyPr wrap="none">
            <a:spAutoFit/>
          </a:bodyPr>
          <a:p>
            <a:pPr>
              <a:spcBef>
                <a:spcPct val="20000"/>
              </a:spcBef>
              <a:buClr>
                <a:schemeClr val="accent1"/>
              </a:buClr>
              <a:buSzPct val="65000"/>
              <a:buFont typeface="Wingdings" panose="05000000000000000000" pitchFamily="2" charset="2"/>
            </a:pPr>
            <a:r>
              <a:rPr lang="zh-CN" altLang="en-US" sz="3200" dirty="0">
                <a:latin typeface="Times New Roman" panose="02020603050405020304" pitchFamily="18" charset="0"/>
                <a:ea typeface="宋体" pitchFamily="2" charset="-122"/>
              </a:rPr>
              <a:t>一、风险识别</a:t>
            </a:r>
            <a:endParaRPr lang="zh-CN" altLang="en-US" sz="3200" dirty="0">
              <a:latin typeface="Times New Roman" panose="02020603050405020304" pitchFamily="18" charset="0"/>
              <a:ea typeface="宋体" pitchFamily="2" charset="-122"/>
            </a:endParaRPr>
          </a:p>
        </p:txBody>
      </p:sp>
      <p:sp>
        <p:nvSpPr>
          <p:cNvPr id="446470" name="Rectangle 64"/>
          <p:cNvSpPr/>
          <p:nvPr/>
        </p:nvSpPr>
        <p:spPr>
          <a:xfrm>
            <a:off x="468313" y="2824163"/>
            <a:ext cx="8424862" cy="3125787"/>
          </a:xfrm>
          <a:prstGeom prst="rect">
            <a:avLst/>
          </a:prstGeom>
          <a:solidFill>
            <a:srgbClr val="F8F8F8"/>
          </a:solidFill>
          <a:ln w="9525" cap="flat" cmpd="sng">
            <a:solidFill>
              <a:schemeClr val="tx1"/>
            </a:solidFill>
            <a:prstDash val="solid"/>
            <a:miter/>
            <a:headEnd type="none" w="med" len="med"/>
            <a:tailEnd type="none" w="med" len="med"/>
          </a:ln>
        </p:spPr>
        <p:txBody>
          <a:bodyPr/>
          <a:p>
            <a:pPr marL="571500" indent="-571500">
              <a:spcBef>
                <a:spcPct val="20000"/>
              </a:spcBef>
              <a:buClr>
                <a:schemeClr val="accent1"/>
              </a:buClr>
              <a:buSzPct val="65000"/>
              <a:buFont typeface="Wingdings" panose="05000000000000000000" pitchFamily="2" charset="2"/>
              <a:buNone/>
            </a:pPr>
            <a:r>
              <a:rPr lang="zh-CN" altLang="en-US" dirty="0">
                <a:latin typeface="Times New Roman" panose="02020603050405020304" pitchFamily="18" charset="0"/>
                <a:ea typeface="宋体" pitchFamily="2" charset="-122"/>
              </a:rPr>
              <a:t>特征</a:t>
            </a:r>
            <a:endParaRPr lang="zh-CN" altLang="en-US"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Char char="n"/>
            </a:pPr>
            <a:r>
              <a:rPr lang="zh-CN" altLang="en-US" dirty="0">
                <a:latin typeface="Times New Roman" panose="02020603050405020304" pitchFamily="18" charset="0"/>
                <a:ea typeface="宋体" pitchFamily="2" charset="-122"/>
              </a:rPr>
              <a:t>所有组织在所有层次都面临风险，这与组织规模、性质、结构、行业无关</a:t>
            </a:r>
            <a:endParaRPr lang="zh-CN" altLang="en-US"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Char char="n"/>
            </a:pPr>
            <a:r>
              <a:rPr lang="zh-CN" altLang="en-US" dirty="0">
                <a:latin typeface="Times New Roman" panose="02020603050405020304" pitchFamily="18" charset="0"/>
                <a:ea typeface="宋体" pitchFamily="2" charset="-122"/>
              </a:rPr>
              <a:t>风险影响公司的：</a:t>
            </a:r>
            <a:endParaRPr lang="zh-CN" altLang="en-US"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dirty="0">
                <a:latin typeface="Times New Roman" panose="02020603050405020304" pitchFamily="18" charset="0"/>
                <a:ea typeface="宋体" pitchFamily="2" charset="-122"/>
              </a:rPr>
              <a:t>生存能力</a:t>
            </a:r>
            <a:endParaRPr lang="zh-CN" altLang="en-US"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dirty="0">
                <a:latin typeface="Times New Roman" panose="02020603050405020304" pitchFamily="18" charset="0"/>
                <a:ea typeface="宋体" pitchFamily="2" charset="-122"/>
              </a:rPr>
              <a:t>行业竞争能力</a:t>
            </a:r>
            <a:endParaRPr lang="zh-CN" altLang="en-US"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dirty="0">
                <a:latin typeface="Times New Roman" panose="02020603050405020304" pitchFamily="18" charset="0"/>
                <a:ea typeface="宋体" pitchFamily="2" charset="-122"/>
              </a:rPr>
              <a:t>维护财务安全和良好公共形象的能力</a:t>
            </a:r>
            <a:endParaRPr lang="zh-CN" altLang="en-US"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AutoNum type="arabicPeriod"/>
            </a:pPr>
            <a:r>
              <a:rPr lang="zh-CN" altLang="en-US" dirty="0">
                <a:latin typeface="Times New Roman" panose="02020603050405020304" pitchFamily="18" charset="0"/>
                <a:ea typeface="宋体" pitchFamily="2" charset="-122"/>
              </a:rPr>
              <a:t>维护产品、服务的质量，人员素质的能力</a:t>
            </a:r>
            <a:endParaRPr lang="zh-CN" altLang="en-US"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Char char="n"/>
            </a:pPr>
            <a:r>
              <a:rPr lang="zh-CN" altLang="en-US" dirty="0">
                <a:latin typeface="Times New Roman" panose="02020603050405020304" pitchFamily="18" charset="0"/>
                <a:ea typeface="宋体" pitchFamily="2" charset="-122"/>
              </a:rPr>
              <a:t>风险评估渗透内部控制的所有要素、组织的所有层次</a:t>
            </a:r>
            <a:endParaRPr lang="zh-CN" altLang="en-US"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Char char="n"/>
            </a:pPr>
            <a:r>
              <a:rPr lang="zh-CN" altLang="en-US" dirty="0">
                <a:latin typeface="Times New Roman" panose="02020603050405020304" pitchFamily="18" charset="0"/>
                <a:ea typeface="宋体" pitchFamily="2" charset="-122"/>
              </a:rPr>
              <a:t>不存在能使风险为零的有效途径</a:t>
            </a:r>
            <a:endParaRPr lang="zh-CN" altLang="en-US" dirty="0">
              <a:latin typeface="Times New Roman" panose="02020603050405020304" pitchFamily="18" charset="0"/>
              <a:ea typeface="宋体" pitchFamily="2" charset="-122"/>
            </a:endParaRPr>
          </a:p>
          <a:p>
            <a:pPr marL="571500" indent="-571500">
              <a:spcBef>
                <a:spcPct val="20000"/>
              </a:spcBef>
              <a:buClr>
                <a:schemeClr val="accent1"/>
              </a:buClr>
              <a:buSzPct val="65000"/>
              <a:buFont typeface="Wingdings" panose="05000000000000000000" pitchFamily="2" charset="2"/>
              <a:buChar char="•"/>
            </a:pPr>
            <a:endParaRPr lang="zh-CN" altLang="en-US" dirty="0">
              <a:latin typeface="Times New Roman" panose="02020603050405020304" pitchFamily="18" charset="0"/>
              <a:ea typeface="宋体" pitchFamily="2" charset="-122"/>
            </a:endParaRP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448515" name="Rectangle 3"/>
          <p:cNvSpPr>
            <a:spLocks noGrp="1"/>
          </p:cNvSpPr>
          <p:nvPr>
            <p:ph type="body" idx="4294967295"/>
          </p:nvPr>
        </p:nvSpPr>
        <p:spPr>
          <a:xfrm>
            <a:off x="457200" y="1420813"/>
            <a:ext cx="8229600" cy="460375"/>
          </a:xfrm>
          <a:ln/>
        </p:spPr>
        <p:txBody>
          <a:bodyPr vert="horz" wrap="square" lIns="91440" tIns="45720" rIns="91440" bIns="45720" anchor="t" anchorCtr="0"/>
          <a:p>
            <a:pPr marL="609600" indent="-609600">
              <a:lnSpc>
                <a:spcPct val="80000"/>
              </a:lnSpc>
              <a:buNone/>
            </a:pPr>
            <a:endParaRPr lang="en-US" altLang="zh-CN" sz="1100" dirty="0">
              <a:latin typeface="Times New Roman" panose="02020603050405020304" pitchFamily="18" charset="0"/>
            </a:endParaRPr>
          </a:p>
          <a:p>
            <a:pPr marL="609600" indent="-609600">
              <a:lnSpc>
                <a:spcPct val="80000"/>
              </a:lnSpc>
              <a:buNone/>
            </a:pPr>
            <a:endParaRPr lang="en-US" altLang="zh-CN" sz="1100" dirty="0">
              <a:latin typeface="Times New Roman" panose="02020603050405020304" pitchFamily="18" charset="0"/>
            </a:endParaRPr>
          </a:p>
          <a:p>
            <a:pPr marL="609600" indent="-609600">
              <a:lnSpc>
                <a:spcPct val="80000"/>
              </a:lnSpc>
              <a:buNone/>
            </a:pPr>
            <a:r>
              <a:rPr lang="en-US" altLang="zh-CN" sz="600" b="1" dirty="0">
                <a:latin typeface="Times New Roman" panose="02020603050405020304" pitchFamily="18" charset="0"/>
              </a:rPr>
              <a:t>                           </a:t>
            </a:r>
            <a:endParaRPr lang="en-US" altLang="zh-CN" sz="600" dirty="0">
              <a:latin typeface="Times New Roman" panose="02020603050405020304" pitchFamily="18" charset="0"/>
            </a:endParaRPr>
          </a:p>
        </p:txBody>
      </p:sp>
      <p:sp>
        <p:nvSpPr>
          <p:cNvPr id="448516" name="Rectangle 4"/>
          <p:cNvSpPr/>
          <p:nvPr/>
        </p:nvSpPr>
        <p:spPr>
          <a:xfrm>
            <a:off x="468313" y="2276475"/>
            <a:ext cx="8424862" cy="3295650"/>
          </a:xfrm>
          <a:prstGeom prst="rect">
            <a:avLst/>
          </a:prstGeom>
          <a:solidFill>
            <a:srgbClr val="F8F8F8"/>
          </a:solidFill>
          <a:ln w="9525" cap="flat" cmpd="sng">
            <a:solidFill>
              <a:srgbClr val="FF0000"/>
            </a:solidFill>
            <a:prstDash val="solid"/>
            <a:miter/>
            <a:headEnd type="none" w="med" len="med"/>
            <a:tailEnd type="none" w="med" len="med"/>
          </a:ln>
        </p:spPr>
        <p:txBody>
          <a:bodyPr/>
          <a:p>
            <a:pPr marL="342900" indent="-342900">
              <a:spcBef>
                <a:spcPct val="20000"/>
              </a:spcBef>
              <a:buClr>
                <a:schemeClr val="accent1"/>
              </a:buClr>
              <a:buSzPct val="65000"/>
              <a:buFont typeface="Wingdings" panose="05000000000000000000" pitchFamily="2" charset="2"/>
            </a:pPr>
            <a:r>
              <a:rPr lang="zh-CN" altLang="en-US" dirty="0">
                <a:latin typeface="Arial" panose="020B0604020202020204" pitchFamily="34" charset="0"/>
                <a:ea typeface="宋体" pitchFamily="2" charset="-122"/>
              </a:rPr>
              <a:t>基本规范第二十二条 </a:t>
            </a:r>
            <a:endParaRPr lang="zh-CN" altLang="en-US" dirty="0">
              <a:latin typeface="Arial" panose="020B0604020202020204" pitchFamily="34" charset="0"/>
              <a:ea typeface="宋体" pitchFamily="2" charset="-122"/>
            </a:endParaRPr>
          </a:p>
          <a:p>
            <a:pPr marL="342900" indent="-342900">
              <a:spcBef>
                <a:spcPct val="20000"/>
              </a:spcBef>
              <a:buClr>
                <a:schemeClr val="accent1"/>
              </a:buClr>
              <a:buSzPct val="65000"/>
              <a:buFont typeface="Wingdings" panose="05000000000000000000" pitchFamily="2" charset="2"/>
              <a:buChar char="n"/>
            </a:pPr>
            <a:r>
              <a:rPr lang="zh-CN" altLang="en-US" dirty="0">
                <a:latin typeface="Arial" panose="020B0604020202020204" pitchFamily="34" charset="0"/>
                <a:ea typeface="宋体" pitchFamily="2" charset="-122"/>
              </a:rPr>
              <a:t>企业识别内部风险，应当关注下列因素：</a:t>
            </a:r>
            <a:endParaRPr lang="zh-CN" altLang="en-US" dirty="0">
              <a:latin typeface="Arial" panose="020B0604020202020204" pitchFamily="34" charset="0"/>
              <a:ea typeface="宋体" pitchFamily="2" charset="-122"/>
            </a:endParaRPr>
          </a:p>
          <a:p>
            <a:pPr marL="342900" indent="-342900">
              <a:spcBef>
                <a:spcPct val="20000"/>
              </a:spcBef>
              <a:buClr>
                <a:schemeClr val="accent1"/>
              </a:buClr>
              <a:buSzPct val="65000"/>
              <a:buFont typeface="Wingdings" panose="05000000000000000000" pitchFamily="2" charset="2"/>
            </a:pPr>
            <a:r>
              <a:rPr lang="zh-CN" altLang="en-US" dirty="0">
                <a:latin typeface="Arial" panose="020B0604020202020204" pitchFamily="34" charset="0"/>
                <a:ea typeface="宋体" pitchFamily="2" charset="-122"/>
              </a:rPr>
              <a:t>（一）董事、监事、经理及其他高级管理人员的职业操守、员工专业胜任能力等人 </a:t>
            </a:r>
            <a:endParaRPr lang="zh-CN" altLang="en-US" dirty="0">
              <a:latin typeface="Arial" panose="020B0604020202020204" pitchFamily="34" charset="0"/>
              <a:ea typeface="宋体" pitchFamily="2" charset="-122"/>
            </a:endParaRPr>
          </a:p>
          <a:p>
            <a:pPr marL="342900" indent="-342900">
              <a:spcBef>
                <a:spcPct val="20000"/>
              </a:spcBef>
              <a:buClr>
                <a:schemeClr val="accent1"/>
              </a:buClr>
              <a:buSzPct val="65000"/>
              <a:buFont typeface="Wingdings" panose="05000000000000000000" pitchFamily="2" charset="2"/>
            </a:pPr>
            <a:r>
              <a:rPr lang="zh-CN" altLang="en-US" dirty="0">
                <a:latin typeface="Arial" panose="020B0604020202020204" pitchFamily="34" charset="0"/>
                <a:ea typeface="宋体" pitchFamily="2" charset="-122"/>
              </a:rPr>
              <a:t>          力资源因素。</a:t>
            </a:r>
            <a:endParaRPr lang="zh-CN" altLang="en-US" dirty="0">
              <a:latin typeface="Arial" panose="020B0604020202020204" pitchFamily="34" charset="0"/>
              <a:ea typeface="宋体" pitchFamily="2" charset="-122"/>
            </a:endParaRPr>
          </a:p>
          <a:p>
            <a:pPr marL="342900" indent="-342900">
              <a:spcBef>
                <a:spcPct val="20000"/>
              </a:spcBef>
              <a:buClr>
                <a:schemeClr val="accent1"/>
              </a:buClr>
              <a:buSzPct val="65000"/>
              <a:buFont typeface="Wingdings" panose="05000000000000000000" pitchFamily="2" charset="2"/>
            </a:pPr>
            <a:r>
              <a:rPr lang="zh-CN" altLang="en-US" dirty="0">
                <a:latin typeface="Arial" panose="020B0604020202020204" pitchFamily="34" charset="0"/>
                <a:ea typeface="宋体" pitchFamily="2" charset="-122"/>
              </a:rPr>
              <a:t>（二）组织机构、经营方式、资产管理、业务流程等管理因素。</a:t>
            </a:r>
            <a:endParaRPr lang="zh-CN" altLang="en-US" dirty="0">
              <a:latin typeface="Arial" panose="020B0604020202020204" pitchFamily="34" charset="0"/>
              <a:ea typeface="宋体" pitchFamily="2" charset="-122"/>
            </a:endParaRPr>
          </a:p>
          <a:p>
            <a:pPr marL="342900" indent="-342900">
              <a:spcBef>
                <a:spcPct val="20000"/>
              </a:spcBef>
              <a:buClr>
                <a:schemeClr val="accent1"/>
              </a:buClr>
              <a:buSzPct val="65000"/>
              <a:buFont typeface="Wingdings" panose="05000000000000000000" pitchFamily="2" charset="2"/>
            </a:pPr>
            <a:r>
              <a:rPr lang="zh-CN" altLang="en-US" dirty="0">
                <a:latin typeface="Arial" panose="020B0604020202020204" pitchFamily="34" charset="0"/>
                <a:ea typeface="宋体" pitchFamily="2" charset="-122"/>
              </a:rPr>
              <a:t>（三）研究开发、技术投入、信息技术运用等自主创新因素。</a:t>
            </a:r>
            <a:endParaRPr lang="zh-CN" altLang="en-US" dirty="0">
              <a:latin typeface="Arial" panose="020B0604020202020204" pitchFamily="34" charset="0"/>
              <a:ea typeface="宋体" pitchFamily="2" charset="-122"/>
            </a:endParaRPr>
          </a:p>
          <a:p>
            <a:pPr marL="342900" indent="-342900">
              <a:spcBef>
                <a:spcPct val="20000"/>
              </a:spcBef>
              <a:buClr>
                <a:schemeClr val="accent1"/>
              </a:buClr>
              <a:buSzPct val="65000"/>
              <a:buFont typeface="Wingdings" panose="05000000000000000000" pitchFamily="2" charset="2"/>
            </a:pPr>
            <a:r>
              <a:rPr lang="zh-CN" altLang="en-US" dirty="0">
                <a:latin typeface="Arial" panose="020B0604020202020204" pitchFamily="34" charset="0"/>
                <a:ea typeface="宋体" pitchFamily="2" charset="-122"/>
              </a:rPr>
              <a:t>（四）财务状况、经营成果、现金流量等财务因素。</a:t>
            </a:r>
            <a:endParaRPr lang="zh-CN" altLang="en-US" dirty="0">
              <a:latin typeface="Arial" panose="020B0604020202020204" pitchFamily="34" charset="0"/>
              <a:ea typeface="宋体" pitchFamily="2" charset="-122"/>
            </a:endParaRPr>
          </a:p>
          <a:p>
            <a:pPr marL="342900" indent="-342900">
              <a:spcBef>
                <a:spcPct val="20000"/>
              </a:spcBef>
              <a:buClr>
                <a:schemeClr val="accent1"/>
              </a:buClr>
              <a:buSzPct val="65000"/>
              <a:buFont typeface="Wingdings" panose="05000000000000000000" pitchFamily="2" charset="2"/>
            </a:pPr>
            <a:r>
              <a:rPr lang="zh-CN" altLang="en-US" dirty="0">
                <a:latin typeface="Arial" panose="020B0604020202020204" pitchFamily="34" charset="0"/>
                <a:ea typeface="宋体" pitchFamily="2" charset="-122"/>
              </a:rPr>
              <a:t>（五）营运安全、员工健康、环境保护等安全环保因素。</a:t>
            </a:r>
            <a:endParaRPr lang="zh-CN" altLang="en-US" dirty="0">
              <a:latin typeface="Arial" panose="020B0604020202020204" pitchFamily="34" charset="0"/>
              <a:ea typeface="宋体" pitchFamily="2" charset="-122"/>
            </a:endParaRPr>
          </a:p>
          <a:p>
            <a:pPr marL="342900" indent="-342900">
              <a:spcBef>
                <a:spcPct val="20000"/>
              </a:spcBef>
              <a:buClr>
                <a:schemeClr val="accent1"/>
              </a:buClr>
              <a:buSzPct val="65000"/>
              <a:buFont typeface="Wingdings" panose="05000000000000000000" pitchFamily="2" charset="2"/>
            </a:pPr>
            <a:r>
              <a:rPr lang="zh-CN" altLang="en-US" dirty="0">
                <a:latin typeface="Arial" panose="020B0604020202020204" pitchFamily="34" charset="0"/>
                <a:ea typeface="宋体" pitchFamily="2" charset="-122"/>
              </a:rPr>
              <a:t>（六）其他有关内部风险因素。</a:t>
            </a:r>
            <a:endParaRPr lang="zh-CN" altLang="en-US" sz="3000" dirty="0">
              <a:latin typeface="Arial" panose="020B0604020202020204" pitchFamily="34" charset="0"/>
              <a:ea typeface="宋体" pitchFamily="2" charset="-122"/>
            </a:endParaRPr>
          </a:p>
        </p:txBody>
      </p:sp>
      <p:sp>
        <p:nvSpPr>
          <p:cNvPr id="448518" name="Rectangle 7"/>
          <p:cNvSpPr/>
          <p:nvPr/>
        </p:nvSpPr>
        <p:spPr>
          <a:xfrm>
            <a:off x="468313" y="1673225"/>
            <a:ext cx="8229600" cy="460375"/>
          </a:xfrm>
          <a:prstGeom prst="rect">
            <a:avLst/>
          </a:prstGeom>
          <a:noFill/>
          <a:ln w="9525">
            <a:noFill/>
          </a:ln>
        </p:spPr>
        <p:txBody>
          <a:bodyPr/>
          <a:p>
            <a:pPr marL="342900" indent="-342900">
              <a:spcBef>
                <a:spcPct val="20000"/>
              </a:spcBef>
              <a:buClr>
                <a:schemeClr val="accent1"/>
              </a:buClr>
              <a:buSzPct val="65000"/>
              <a:buFont typeface="Wingdings" panose="05000000000000000000" pitchFamily="2" charset="2"/>
            </a:pPr>
            <a:r>
              <a:rPr lang="zh-CN" altLang="en-US" sz="2400" dirty="0">
                <a:latin typeface="Times New Roman" panose="02020603050405020304" pitchFamily="18" charset="0"/>
                <a:ea typeface="宋体" pitchFamily="2" charset="-122"/>
              </a:rPr>
              <a:t>风险要素分类</a:t>
            </a:r>
            <a:endParaRPr lang="zh-CN" altLang="en-US" sz="2400" dirty="0">
              <a:latin typeface="Arial" panose="020B0604020202020204" pitchFamily="34" charset="0"/>
              <a:ea typeface="宋体" pitchFamily="2" charset="-122"/>
            </a:endParaRP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449539" name="Rectangle 4"/>
          <p:cNvSpPr/>
          <p:nvPr/>
        </p:nvSpPr>
        <p:spPr>
          <a:xfrm>
            <a:off x="468313" y="2060575"/>
            <a:ext cx="8064500" cy="2868613"/>
          </a:xfrm>
          <a:prstGeom prst="rect">
            <a:avLst/>
          </a:prstGeom>
          <a:solidFill>
            <a:srgbClr val="F8F8F8"/>
          </a:solidFill>
          <a:ln w="9525" cap="flat" cmpd="sng">
            <a:solidFill>
              <a:schemeClr val="tx1"/>
            </a:solidFill>
            <a:prstDash val="solid"/>
            <a:miter/>
            <a:headEnd type="none" w="med" len="med"/>
            <a:tailEnd type="none" w="med" len="med"/>
          </a:ln>
        </p:spPr>
        <p:txBody>
          <a:bodyPr/>
          <a:p>
            <a:pPr marL="342900" indent="-342900">
              <a:spcBef>
                <a:spcPct val="20000"/>
              </a:spcBef>
              <a:buClr>
                <a:schemeClr val="accent1"/>
              </a:buClr>
              <a:buSzPct val="65000"/>
              <a:buFont typeface="Wingdings" panose="05000000000000000000" pitchFamily="2" charset="2"/>
            </a:pPr>
            <a:r>
              <a:rPr lang="zh-CN" altLang="en-US" dirty="0">
                <a:latin typeface="Arial" panose="020B0604020202020204" pitchFamily="34" charset="0"/>
                <a:ea typeface="宋体" pitchFamily="2" charset="-122"/>
              </a:rPr>
              <a:t>基本规范第二十三条 </a:t>
            </a:r>
            <a:endParaRPr lang="zh-CN" altLang="en-US" dirty="0">
              <a:latin typeface="Arial" panose="020B0604020202020204" pitchFamily="34" charset="0"/>
              <a:ea typeface="宋体" pitchFamily="2" charset="-122"/>
            </a:endParaRPr>
          </a:p>
          <a:p>
            <a:pPr marL="342900" indent="-342900">
              <a:spcBef>
                <a:spcPct val="20000"/>
              </a:spcBef>
              <a:buClr>
                <a:schemeClr val="accent1"/>
              </a:buClr>
              <a:buSzPct val="65000"/>
              <a:buFont typeface="Wingdings" panose="05000000000000000000" pitchFamily="2" charset="2"/>
              <a:buChar char="n"/>
            </a:pPr>
            <a:r>
              <a:rPr lang="zh-CN" altLang="en-US" dirty="0">
                <a:latin typeface="Arial" panose="020B0604020202020204" pitchFamily="34" charset="0"/>
                <a:ea typeface="宋体" pitchFamily="2" charset="-122"/>
              </a:rPr>
              <a:t>企业识别外部风险，应当关注下列因素：</a:t>
            </a:r>
            <a:endParaRPr lang="zh-CN" altLang="en-US" dirty="0">
              <a:latin typeface="Arial" panose="020B0604020202020204" pitchFamily="34" charset="0"/>
              <a:ea typeface="宋体" pitchFamily="2" charset="-122"/>
            </a:endParaRPr>
          </a:p>
          <a:p>
            <a:pPr marL="342900" indent="-342900">
              <a:spcBef>
                <a:spcPct val="20000"/>
              </a:spcBef>
              <a:buClr>
                <a:schemeClr val="accent1"/>
              </a:buClr>
              <a:buSzPct val="65000"/>
              <a:buFont typeface="Wingdings" panose="05000000000000000000" pitchFamily="2" charset="2"/>
            </a:pPr>
            <a:r>
              <a:rPr lang="zh-CN" altLang="en-US" dirty="0">
                <a:latin typeface="Arial" panose="020B0604020202020204" pitchFamily="34" charset="0"/>
                <a:ea typeface="宋体" pitchFamily="2" charset="-122"/>
              </a:rPr>
              <a:t>（一）</a:t>
            </a:r>
            <a:r>
              <a:rPr lang="zh-CN" altLang="en-US" dirty="0">
                <a:solidFill>
                  <a:schemeClr val="folHlink"/>
                </a:solidFill>
                <a:latin typeface="Arial" panose="020B0604020202020204" pitchFamily="34" charset="0"/>
                <a:ea typeface="宋体" pitchFamily="2" charset="-122"/>
              </a:rPr>
              <a:t>经济形势、产业政策、融资环境、市场竞争、资源供给等经济因素</a:t>
            </a:r>
            <a:r>
              <a:rPr lang="zh-CN" altLang="en-US" dirty="0">
                <a:latin typeface="Arial" panose="020B0604020202020204" pitchFamily="34" charset="0"/>
                <a:ea typeface="宋体" pitchFamily="2" charset="-122"/>
              </a:rPr>
              <a:t>。</a:t>
            </a:r>
            <a:endParaRPr lang="zh-CN" altLang="en-US" dirty="0">
              <a:latin typeface="Arial" panose="020B0604020202020204" pitchFamily="34" charset="0"/>
              <a:ea typeface="宋体" pitchFamily="2" charset="-122"/>
            </a:endParaRPr>
          </a:p>
          <a:p>
            <a:pPr marL="342900" indent="-342900">
              <a:spcBef>
                <a:spcPct val="20000"/>
              </a:spcBef>
              <a:buClr>
                <a:schemeClr val="accent1"/>
              </a:buClr>
              <a:buSzPct val="65000"/>
              <a:buFont typeface="Wingdings" panose="05000000000000000000" pitchFamily="2" charset="2"/>
            </a:pPr>
            <a:r>
              <a:rPr lang="zh-CN" altLang="en-US" dirty="0">
                <a:latin typeface="Arial" panose="020B0604020202020204" pitchFamily="34" charset="0"/>
                <a:ea typeface="宋体" pitchFamily="2" charset="-122"/>
              </a:rPr>
              <a:t>（二）</a:t>
            </a:r>
            <a:r>
              <a:rPr lang="zh-CN" altLang="en-US" dirty="0">
                <a:solidFill>
                  <a:schemeClr val="folHlink"/>
                </a:solidFill>
                <a:latin typeface="Arial" panose="020B0604020202020204" pitchFamily="34" charset="0"/>
                <a:ea typeface="宋体" pitchFamily="2" charset="-122"/>
              </a:rPr>
              <a:t>法律法规、监管要求等法律因素</a:t>
            </a:r>
            <a:r>
              <a:rPr lang="zh-CN" altLang="en-US" dirty="0">
                <a:latin typeface="Arial" panose="020B0604020202020204" pitchFamily="34" charset="0"/>
                <a:ea typeface="宋体" pitchFamily="2" charset="-122"/>
              </a:rPr>
              <a:t>。</a:t>
            </a:r>
            <a:endParaRPr lang="zh-CN" altLang="en-US" dirty="0">
              <a:latin typeface="Arial" panose="020B0604020202020204" pitchFamily="34" charset="0"/>
              <a:ea typeface="宋体" pitchFamily="2" charset="-122"/>
            </a:endParaRPr>
          </a:p>
          <a:p>
            <a:pPr marL="342900" indent="-342900">
              <a:spcBef>
                <a:spcPct val="20000"/>
              </a:spcBef>
              <a:buClr>
                <a:schemeClr val="accent1"/>
              </a:buClr>
              <a:buSzPct val="65000"/>
              <a:buFont typeface="Wingdings" panose="05000000000000000000" pitchFamily="2" charset="2"/>
            </a:pPr>
            <a:r>
              <a:rPr lang="zh-CN" altLang="en-US" dirty="0">
                <a:latin typeface="Arial" panose="020B0604020202020204" pitchFamily="34" charset="0"/>
                <a:ea typeface="宋体" pitchFamily="2" charset="-122"/>
              </a:rPr>
              <a:t>（三）安全稳定、文化传统、社会信用、教育水平、消费者行为等社会因素。</a:t>
            </a:r>
            <a:endParaRPr lang="zh-CN" altLang="en-US" dirty="0">
              <a:latin typeface="Arial" panose="020B0604020202020204" pitchFamily="34" charset="0"/>
              <a:ea typeface="宋体" pitchFamily="2" charset="-122"/>
            </a:endParaRPr>
          </a:p>
          <a:p>
            <a:pPr marL="342900" indent="-342900">
              <a:spcBef>
                <a:spcPct val="20000"/>
              </a:spcBef>
              <a:buClr>
                <a:schemeClr val="accent1"/>
              </a:buClr>
              <a:buSzPct val="65000"/>
              <a:buFont typeface="Wingdings" panose="05000000000000000000" pitchFamily="2" charset="2"/>
            </a:pPr>
            <a:r>
              <a:rPr lang="zh-CN" altLang="en-US" dirty="0">
                <a:latin typeface="Arial" panose="020B0604020202020204" pitchFamily="34" charset="0"/>
                <a:ea typeface="宋体" pitchFamily="2" charset="-122"/>
              </a:rPr>
              <a:t>（四）技术进步、工艺改进等科学技术因素。</a:t>
            </a:r>
            <a:endParaRPr lang="zh-CN" altLang="en-US" dirty="0">
              <a:latin typeface="Arial" panose="020B0604020202020204" pitchFamily="34" charset="0"/>
              <a:ea typeface="宋体" pitchFamily="2" charset="-122"/>
            </a:endParaRPr>
          </a:p>
          <a:p>
            <a:pPr marL="342900" indent="-342900">
              <a:spcBef>
                <a:spcPct val="20000"/>
              </a:spcBef>
              <a:buClr>
                <a:schemeClr val="accent1"/>
              </a:buClr>
              <a:buSzPct val="65000"/>
              <a:buFont typeface="Wingdings" panose="05000000000000000000" pitchFamily="2" charset="2"/>
            </a:pPr>
            <a:r>
              <a:rPr lang="zh-CN" altLang="en-US" dirty="0">
                <a:latin typeface="Arial" panose="020B0604020202020204" pitchFamily="34" charset="0"/>
                <a:ea typeface="宋体" pitchFamily="2" charset="-122"/>
              </a:rPr>
              <a:t>（五）自然灾害、环境状况等自然环境因素。</a:t>
            </a:r>
            <a:endParaRPr lang="zh-CN" altLang="en-US" dirty="0">
              <a:latin typeface="Arial" panose="020B0604020202020204" pitchFamily="34" charset="0"/>
              <a:ea typeface="宋体" pitchFamily="2" charset="-122"/>
            </a:endParaRPr>
          </a:p>
          <a:p>
            <a:pPr marL="342900" indent="-342900">
              <a:spcBef>
                <a:spcPct val="20000"/>
              </a:spcBef>
              <a:buClr>
                <a:schemeClr val="accent1"/>
              </a:buClr>
              <a:buSzPct val="65000"/>
              <a:buFont typeface="Wingdings" panose="05000000000000000000" pitchFamily="2" charset="2"/>
            </a:pPr>
            <a:r>
              <a:rPr lang="zh-CN" altLang="en-US" dirty="0">
                <a:latin typeface="Arial" panose="020B0604020202020204" pitchFamily="34" charset="0"/>
                <a:ea typeface="宋体" pitchFamily="2" charset="-122"/>
              </a:rPr>
              <a:t>（六）其他有关外部风险因素。 </a:t>
            </a:r>
            <a:endParaRPr lang="zh-CN" altLang="en-US" dirty="0">
              <a:latin typeface="Arial" panose="020B0604020202020204" pitchFamily="34" charset="0"/>
              <a:ea typeface="宋体" pitchFamily="2" charset="-122"/>
            </a:endParaRPr>
          </a:p>
        </p:txBody>
      </p:sp>
      <p:sp>
        <p:nvSpPr>
          <p:cNvPr id="449541" name="Rectangle 6"/>
          <p:cNvSpPr/>
          <p:nvPr/>
        </p:nvSpPr>
        <p:spPr>
          <a:xfrm>
            <a:off x="457200" y="1371600"/>
            <a:ext cx="8229600" cy="460375"/>
          </a:xfrm>
          <a:prstGeom prst="rect">
            <a:avLst/>
          </a:prstGeom>
          <a:noFill/>
          <a:ln w="9525">
            <a:noFill/>
          </a:ln>
        </p:spPr>
        <p:txBody>
          <a:bodyPr/>
          <a:p>
            <a:pPr marL="342900" indent="-342900">
              <a:spcBef>
                <a:spcPct val="20000"/>
              </a:spcBef>
              <a:buClr>
                <a:schemeClr val="accent1"/>
              </a:buClr>
              <a:buSzPct val="65000"/>
              <a:buFont typeface="Wingdings" panose="05000000000000000000" pitchFamily="2" charset="2"/>
            </a:pPr>
            <a:r>
              <a:rPr lang="zh-CN" altLang="en-US" sz="2400" dirty="0">
                <a:latin typeface="Times New Roman" panose="02020603050405020304" pitchFamily="18" charset="0"/>
                <a:ea typeface="宋体" pitchFamily="2" charset="-122"/>
              </a:rPr>
              <a:t>风险要素分类</a:t>
            </a:r>
            <a:endParaRPr lang="zh-CN" altLang="en-US" sz="2400" dirty="0">
              <a:latin typeface="Arial" panose="020B0604020202020204" pitchFamily="34" charset="0"/>
              <a:ea typeface="宋体" pitchFamily="2" charset="-122"/>
            </a:endParaRP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450563" name="Rectangle 4"/>
          <p:cNvSpPr/>
          <p:nvPr/>
        </p:nvSpPr>
        <p:spPr>
          <a:xfrm>
            <a:off x="468313" y="2060575"/>
            <a:ext cx="8064500" cy="1654175"/>
          </a:xfrm>
          <a:prstGeom prst="rect">
            <a:avLst/>
          </a:prstGeom>
          <a:solidFill>
            <a:srgbClr val="F8F8F8"/>
          </a:solidFill>
          <a:ln w="9525" cap="flat" cmpd="sng">
            <a:solidFill>
              <a:schemeClr val="tx1"/>
            </a:solidFill>
            <a:prstDash val="solid"/>
            <a:miter/>
            <a:headEnd type="none" w="med" len="med"/>
            <a:tailEnd type="none" w="med" len="med"/>
          </a:ln>
        </p:spPr>
        <p:txBody>
          <a:bodyPr/>
          <a:p>
            <a:pPr marL="342900" indent="-342900">
              <a:spcBef>
                <a:spcPct val="20000"/>
              </a:spcBef>
              <a:buClr>
                <a:schemeClr val="accent1"/>
              </a:buClr>
              <a:buSzPct val="65000"/>
              <a:buFont typeface="Wingdings" panose="05000000000000000000" pitchFamily="2" charset="2"/>
            </a:pPr>
            <a:r>
              <a:rPr lang="zh-CN" altLang="en-US" dirty="0">
                <a:latin typeface="Arial" panose="020B0604020202020204" pitchFamily="34" charset="0"/>
                <a:ea typeface="宋体" pitchFamily="2" charset="-122"/>
              </a:rPr>
              <a:t>基本规范第二十一条</a:t>
            </a:r>
            <a:endParaRPr lang="zh-CN" altLang="en-US" dirty="0">
              <a:latin typeface="Arial" panose="020B0604020202020204" pitchFamily="34" charset="0"/>
              <a:ea typeface="宋体" pitchFamily="2" charset="-122"/>
            </a:endParaRPr>
          </a:p>
          <a:p>
            <a:pPr marL="342900" indent="-342900">
              <a:spcBef>
                <a:spcPct val="20000"/>
              </a:spcBef>
              <a:buClr>
                <a:schemeClr val="accent1"/>
              </a:buClr>
              <a:buSzPct val="65000"/>
              <a:buFont typeface="Wingdings" panose="05000000000000000000" pitchFamily="2" charset="2"/>
              <a:buChar char="n"/>
            </a:pPr>
            <a:r>
              <a:rPr lang="zh-CN" altLang="en-US" dirty="0">
                <a:latin typeface="Arial" panose="020B0604020202020204" pitchFamily="34" charset="0"/>
                <a:ea typeface="宋体" pitchFamily="2" charset="-122"/>
              </a:rPr>
              <a:t>企业开展风险评估，应当准确识别与实现控制目标相关的内部风险和外部风险，确定相应的风险承受度。</a:t>
            </a:r>
            <a:r>
              <a:rPr lang="en-US" altLang="zh-CN">
                <a:latin typeface="Arial" panose="020B0604020202020204" pitchFamily="34" charset="0"/>
                <a:ea typeface="宋体" pitchFamily="2" charset="-122"/>
              </a:rPr>
              <a:t>    </a:t>
            </a:r>
            <a:endParaRPr lang="en-US" altLang="zh-CN">
              <a:latin typeface="Arial" panose="020B0604020202020204" pitchFamily="34" charset="0"/>
              <a:ea typeface="宋体" pitchFamily="2" charset="-122"/>
            </a:endParaRPr>
          </a:p>
          <a:p>
            <a:pPr marL="342900" indent="-342900">
              <a:spcBef>
                <a:spcPct val="20000"/>
              </a:spcBef>
              <a:buClr>
                <a:schemeClr val="accent1"/>
              </a:buClr>
              <a:buSzPct val="65000"/>
              <a:buFont typeface="Wingdings" panose="05000000000000000000" pitchFamily="2" charset="2"/>
              <a:buChar char="n"/>
            </a:pPr>
            <a:r>
              <a:rPr lang="zh-CN" altLang="en-US" dirty="0">
                <a:latin typeface="Arial" panose="020B0604020202020204" pitchFamily="34" charset="0"/>
                <a:ea typeface="宋体" pitchFamily="2" charset="-122"/>
              </a:rPr>
              <a:t>风险承受度是企业能够承担的风险限度，包括整体风险承受能力和业务层面的可接受风险水平。</a:t>
            </a:r>
            <a:endParaRPr lang="zh-CN" altLang="en-US" dirty="0">
              <a:latin typeface="Arial" panose="020B0604020202020204" pitchFamily="34" charset="0"/>
              <a:ea typeface="宋体" pitchFamily="2" charset="-122"/>
            </a:endParaRPr>
          </a:p>
        </p:txBody>
      </p:sp>
      <p:sp>
        <p:nvSpPr>
          <p:cNvPr id="450564" name="Rectangle 5"/>
          <p:cNvSpPr/>
          <p:nvPr/>
        </p:nvSpPr>
        <p:spPr>
          <a:xfrm>
            <a:off x="533400" y="762000"/>
            <a:ext cx="2622550" cy="579438"/>
          </a:xfrm>
          <a:prstGeom prst="rect">
            <a:avLst/>
          </a:prstGeom>
          <a:noFill/>
          <a:ln w="9525">
            <a:noFill/>
          </a:ln>
        </p:spPr>
        <p:txBody>
          <a:bodyPr wrap="none">
            <a:spAutoFit/>
          </a:bodyPr>
          <a:p>
            <a:pPr>
              <a:spcBef>
                <a:spcPct val="20000"/>
              </a:spcBef>
              <a:buClr>
                <a:schemeClr val="accent1"/>
              </a:buClr>
              <a:buSzPct val="65000"/>
              <a:buFont typeface="Wingdings" panose="05000000000000000000" pitchFamily="2" charset="2"/>
            </a:pPr>
            <a:r>
              <a:rPr lang="zh-CN" altLang="en-US" sz="3200" dirty="0">
                <a:latin typeface="Times New Roman" panose="02020603050405020304" pitchFamily="18" charset="0"/>
                <a:ea typeface="宋体" pitchFamily="2" charset="-122"/>
              </a:rPr>
              <a:t>二、风险评估</a:t>
            </a:r>
            <a:endParaRPr lang="zh-CN" altLang="en-US" sz="3200" dirty="0">
              <a:latin typeface="Times New Roman" panose="02020603050405020304" pitchFamily="18" charset="0"/>
              <a:ea typeface="宋体" pitchFamily="2" charset="-122"/>
            </a:endParaRPr>
          </a:p>
        </p:txBody>
      </p:sp>
      <p:sp>
        <p:nvSpPr>
          <p:cNvPr id="450565" name="Rectangle 6"/>
          <p:cNvSpPr/>
          <p:nvPr/>
        </p:nvSpPr>
        <p:spPr>
          <a:xfrm>
            <a:off x="457200" y="1447800"/>
            <a:ext cx="8229600" cy="460375"/>
          </a:xfrm>
          <a:prstGeom prst="rect">
            <a:avLst/>
          </a:prstGeom>
          <a:noFill/>
          <a:ln w="9525">
            <a:noFill/>
          </a:ln>
        </p:spPr>
        <p:txBody>
          <a:bodyPr/>
          <a:p>
            <a:pPr marL="342900" indent="-342900">
              <a:spcBef>
                <a:spcPct val="20000"/>
              </a:spcBef>
              <a:buClr>
                <a:schemeClr val="accent1"/>
              </a:buClr>
              <a:buSzPct val="65000"/>
              <a:buFont typeface="Wingdings" panose="05000000000000000000" pitchFamily="2" charset="2"/>
            </a:pPr>
            <a:r>
              <a:rPr lang="zh-CN" altLang="en-US" sz="2400" dirty="0">
                <a:latin typeface="Times New Roman" panose="02020603050405020304" pitchFamily="18" charset="0"/>
                <a:ea typeface="宋体" pitchFamily="2" charset="-122"/>
              </a:rPr>
              <a:t>风险承受及其确定</a:t>
            </a:r>
            <a:endParaRPr lang="zh-CN" altLang="en-US" sz="2400" dirty="0">
              <a:latin typeface="Arial" panose="020B0604020202020204" pitchFamily="34" charset="0"/>
              <a:ea typeface="宋体" pitchFamily="2" charset="-122"/>
            </a:endParaRPr>
          </a:p>
        </p:txBody>
      </p:sp>
      <p:sp>
        <p:nvSpPr>
          <p:cNvPr id="450566" name="矩形 6"/>
          <p:cNvSpPr/>
          <p:nvPr/>
        </p:nvSpPr>
        <p:spPr>
          <a:xfrm>
            <a:off x="500063" y="3825875"/>
            <a:ext cx="8072437" cy="1201738"/>
          </a:xfrm>
          <a:prstGeom prst="rect">
            <a:avLst/>
          </a:prstGeom>
          <a:noFill/>
          <a:ln w="9525">
            <a:noFill/>
          </a:ln>
        </p:spPr>
        <p:txBody>
          <a:bodyPr>
            <a:spAutoFit/>
          </a:bodyPr>
          <a:p>
            <a:pPr marL="609600" indent="-609600">
              <a:buFont typeface="Wingdings" panose="05000000000000000000" pitchFamily="2" charset="2"/>
              <a:buChar char="n"/>
            </a:pPr>
            <a:r>
              <a:rPr lang="zh-CN" altLang="en-US" b="1" dirty="0">
                <a:latin typeface="Times New Roman" panose="02020603050405020304" pitchFamily="18" charset="0"/>
                <a:ea typeface="宋体" pitchFamily="2" charset="-122"/>
              </a:rPr>
              <a:t>风险承受受与战略的融合能力</a:t>
            </a:r>
            <a:endParaRPr lang="zh-CN" altLang="en-US" b="1" dirty="0">
              <a:latin typeface="Times New Roman" panose="02020603050405020304" pitchFamily="18" charset="0"/>
              <a:ea typeface="宋体" pitchFamily="2" charset="-122"/>
            </a:endParaRPr>
          </a:p>
          <a:p>
            <a:pPr marL="609600" indent="-609600">
              <a:buFont typeface="Wingdings" panose="05000000000000000000" pitchFamily="2" charset="2"/>
              <a:buAutoNum type="arabicPeriod"/>
            </a:pPr>
            <a:r>
              <a:rPr lang="zh-CN" altLang="en-US" dirty="0">
                <a:latin typeface="Times New Roman" panose="02020603050405020304" pitchFamily="18" charset="0"/>
                <a:ea typeface="宋体" pitchFamily="2" charset="-122"/>
              </a:rPr>
              <a:t>风险承受（</a:t>
            </a:r>
            <a:r>
              <a:rPr lang="en-US" altLang="zh-CN">
                <a:latin typeface="Times New Roman" panose="02020603050405020304" pitchFamily="18" charset="0"/>
                <a:ea typeface="宋体" pitchFamily="2" charset="-122"/>
              </a:rPr>
              <a:t>Risk appetite </a:t>
            </a:r>
            <a:r>
              <a:rPr lang="zh-CN" altLang="en-US" dirty="0">
                <a:latin typeface="Times New Roman" panose="02020603050405020304" pitchFamily="18" charset="0"/>
                <a:ea typeface="宋体" pitchFamily="2" charset="-122"/>
              </a:rPr>
              <a:t>）：委员会层次（</a:t>
            </a:r>
            <a:r>
              <a:rPr lang="en-US" altLang="zh-CN">
                <a:latin typeface="Times New Roman" panose="02020603050405020304" pitchFamily="18" charset="0"/>
                <a:ea typeface="宋体" pitchFamily="2" charset="-122"/>
              </a:rPr>
              <a:t>a broad-based level</a:t>
            </a:r>
            <a:r>
              <a:rPr lang="zh-CN" altLang="en-US" dirty="0">
                <a:latin typeface="Times New Roman" panose="02020603050405020304" pitchFamily="18" charset="0"/>
                <a:ea typeface="宋体" pitchFamily="2" charset="-122"/>
              </a:rPr>
              <a:t>）在公司（或其他个体）追求目标过程中愿意承受的风险水平</a:t>
            </a:r>
            <a:endParaRPr lang="zh-CN" altLang="en-US" dirty="0">
              <a:latin typeface="Times New Roman" panose="02020603050405020304" pitchFamily="18" charset="0"/>
              <a:ea typeface="宋体" pitchFamily="2" charset="-122"/>
            </a:endParaRPr>
          </a:p>
          <a:p>
            <a:pPr marL="609600" indent="-609600">
              <a:buFont typeface="Wingdings" panose="05000000000000000000" pitchFamily="2" charset="2"/>
              <a:buAutoNum type="arabicPeriod"/>
            </a:pPr>
            <a:r>
              <a:rPr lang="en-US" altLang="zh-CN">
                <a:latin typeface="Times New Roman" panose="02020603050405020304" pitchFamily="18" charset="0"/>
                <a:ea typeface="宋体" pitchFamily="2" charset="-122"/>
              </a:rPr>
              <a:t>Ex-</a:t>
            </a:r>
            <a:r>
              <a:rPr lang="zh-CN" altLang="en-US" dirty="0">
                <a:latin typeface="Times New Roman" panose="02020603050405020304" pitchFamily="18" charset="0"/>
                <a:ea typeface="宋体" pitchFamily="2" charset="-122"/>
              </a:rPr>
              <a:t>管理层考虑组织风险承受的逻辑路径：</a:t>
            </a:r>
            <a:endParaRPr lang="zh-CN" altLang="en-US" dirty="0">
              <a:latin typeface="Times New Roman" panose="02020603050405020304" pitchFamily="18" charset="0"/>
              <a:ea typeface="宋体" pitchFamily="2" charset="-122"/>
            </a:endParaRPr>
          </a:p>
        </p:txBody>
      </p:sp>
      <p:sp>
        <p:nvSpPr>
          <p:cNvPr id="450567" name="Oval 10"/>
          <p:cNvSpPr/>
          <p:nvPr/>
        </p:nvSpPr>
        <p:spPr>
          <a:xfrm>
            <a:off x="2043113" y="5278438"/>
            <a:ext cx="863600" cy="863600"/>
          </a:xfrm>
          <a:prstGeom prst="ellipse">
            <a:avLst/>
          </a:prstGeom>
          <a:solidFill>
            <a:srgbClr val="FFFF99"/>
          </a:solidFill>
          <a:ln w="9525">
            <a:noFill/>
          </a:ln>
        </p:spPr>
        <p:txBody>
          <a:bodyPr wrap="none" anchor="ctr" anchorCtr="0"/>
          <a:p>
            <a:pPr algn="ctr"/>
            <a:r>
              <a:rPr lang="zh-CN" altLang="en-US" sz="1400" dirty="0">
                <a:latin typeface="Arial" panose="020B0604020202020204" pitchFamily="34" charset="0"/>
                <a:ea typeface="宋体" pitchFamily="2" charset="-122"/>
              </a:rPr>
              <a:t>企业</a:t>
            </a:r>
            <a:endParaRPr lang="zh-CN" altLang="en-US" sz="1400" dirty="0">
              <a:latin typeface="Arial" panose="020B0604020202020204" pitchFamily="34" charset="0"/>
              <a:ea typeface="宋体" pitchFamily="2" charset="-122"/>
            </a:endParaRPr>
          </a:p>
          <a:p>
            <a:pPr algn="ctr"/>
            <a:r>
              <a:rPr lang="zh-CN" altLang="en-US" sz="1400" dirty="0">
                <a:latin typeface="Arial" panose="020B0604020202020204" pitchFamily="34" charset="0"/>
                <a:ea typeface="宋体" pitchFamily="2" charset="-122"/>
              </a:rPr>
              <a:t>之</a:t>
            </a:r>
            <a:endParaRPr lang="zh-CN" altLang="en-US" sz="1400" dirty="0">
              <a:latin typeface="Arial" panose="020B0604020202020204" pitchFamily="34" charset="0"/>
              <a:ea typeface="宋体" pitchFamily="2" charset="-122"/>
            </a:endParaRPr>
          </a:p>
          <a:p>
            <a:pPr algn="ctr"/>
            <a:r>
              <a:rPr lang="zh-CN" altLang="en-US" sz="1400" dirty="0">
                <a:latin typeface="Arial" panose="020B0604020202020204" pitchFamily="34" charset="0"/>
                <a:ea typeface="宋体" pitchFamily="2" charset="-122"/>
              </a:rPr>
              <a:t>风险承受</a:t>
            </a:r>
            <a:endParaRPr lang="zh-CN" altLang="en-US" sz="1400" dirty="0">
              <a:latin typeface="Arial" panose="020B0604020202020204" pitchFamily="34" charset="0"/>
              <a:ea typeface="宋体" pitchFamily="2" charset="-122"/>
            </a:endParaRPr>
          </a:p>
        </p:txBody>
      </p:sp>
      <p:sp>
        <p:nvSpPr>
          <p:cNvPr id="450568" name="AutoShape 12"/>
          <p:cNvSpPr/>
          <p:nvPr/>
        </p:nvSpPr>
        <p:spPr>
          <a:xfrm>
            <a:off x="2906713" y="5062538"/>
            <a:ext cx="1008062" cy="1366837"/>
          </a:xfrm>
          <a:prstGeom prst="notchedRightArrow">
            <a:avLst>
              <a:gd name="adj1" fmla="val 50000"/>
              <a:gd name="adj2" fmla="val 25000"/>
            </a:avLst>
          </a:prstGeom>
          <a:solidFill>
            <a:srgbClr val="FFFFFF"/>
          </a:solidFill>
          <a:ln w="9525" cap="flat" cmpd="sng">
            <a:solidFill>
              <a:srgbClr val="FF0000"/>
            </a:solidFill>
            <a:prstDash val="solid"/>
            <a:miter/>
            <a:headEnd type="none" w="med" len="med"/>
            <a:tailEnd type="none" w="med" len="med"/>
          </a:ln>
        </p:spPr>
        <p:txBody>
          <a:bodyPr wrap="none" anchor="ctr" anchorCtr="0"/>
          <a:p>
            <a:r>
              <a:rPr lang="zh-CN" altLang="en-US" sz="1400" dirty="0">
                <a:latin typeface="Arial" panose="020B0604020202020204" pitchFamily="34" charset="0"/>
                <a:ea typeface="宋体" pitchFamily="2" charset="-122"/>
              </a:rPr>
              <a:t>评估</a:t>
            </a:r>
            <a:endParaRPr lang="zh-CN" altLang="en-US" sz="1400" dirty="0">
              <a:latin typeface="Arial" panose="020B0604020202020204" pitchFamily="34" charset="0"/>
              <a:ea typeface="宋体" pitchFamily="2" charset="-122"/>
            </a:endParaRPr>
          </a:p>
          <a:p>
            <a:r>
              <a:rPr lang="zh-CN" altLang="en-US" sz="1400" dirty="0">
                <a:latin typeface="Arial" panose="020B0604020202020204" pitchFamily="34" charset="0"/>
                <a:ea typeface="宋体" pitchFamily="2" charset="-122"/>
              </a:rPr>
              <a:t>备选战略</a:t>
            </a:r>
            <a:endParaRPr lang="zh-CN" altLang="en-US" sz="1400" dirty="0">
              <a:latin typeface="Arial" panose="020B0604020202020204" pitchFamily="34" charset="0"/>
              <a:ea typeface="宋体" pitchFamily="2" charset="-122"/>
            </a:endParaRPr>
          </a:p>
        </p:txBody>
      </p:sp>
      <p:sp>
        <p:nvSpPr>
          <p:cNvPr id="450569" name="AutoShape 13"/>
          <p:cNvSpPr/>
          <p:nvPr/>
        </p:nvSpPr>
        <p:spPr>
          <a:xfrm>
            <a:off x="3843338" y="5062538"/>
            <a:ext cx="1008062" cy="1366837"/>
          </a:xfrm>
          <a:prstGeom prst="notchedRightArrow">
            <a:avLst>
              <a:gd name="adj1" fmla="val 50000"/>
              <a:gd name="adj2" fmla="val 25000"/>
            </a:avLst>
          </a:prstGeom>
          <a:solidFill>
            <a:srgbClr val="FFFFFF"/>
          </a:solidFill>
          <a:ln w="9525" cap="flat" cmpd="sng">
            <a:solidFill>
              <a:srgbClr val="FF0000"/>
            </a:solidFill>
            <a:prstDash val="solid"/>
            <a:miter/>
            <a:headEnd type="none" w="med" len="med"/>
            <a:tailEnd type="none" w="med" len="med"/>
          </a:ln>
        </p:spPr>
        <p:txBody>
          <a:bodyPr wrap="none" anchor="ctr" anchorCtr="0"/>
          <a:p>
            <a:r>
              <a:rPr lang="zh-CN" altLang="en-US" sz="1400" dirty="0">
                <a:latin typeface="Arial" panose="020B0604020202020204" pitchFamily="34" charset="0"/>
                <a:ea typeface="宋体" pitchFamily="2" charset="-122"/>
              </a:rPr>
              <a:t>基于战略</a:t>
            </a:r>
            <a:endParaRPr lang="zh-CN" altLang="en-US" sz="1400" dirty="0">
              <a:latin typeface="Arial" panose="020B0604020202020204" pitchFamily="34" charset="0"/>
              <a:ea typeface="宋体" pitchFamily="2" charset="-122"/>
            </a:endParaRPr>
          </a:p>
          <a:p>
            <a:r>
              <a:rPr lang="zh-CN" altLang="en-US" sz="1400" dirty="0">
                <a:latin typeface="Arial" panose="020B0604020202020204" pitchFamily="34" charset="0"/>
                <a:ea typeface="宋体" pitchFamily="2" charset="-122"/>
              </a:rPr>
              <a:t>制定目标</a:t>
            </a:r>
            <a:endParaRPr lang="zh-CN" altLang="en-US" sz="1400" dirty="0">
              <a:latin typeface="Arial" panose="020B0604020202020204" pitchFamily="34" charset="0"/>
              <a:ea typeface="宋体" pitchFamily="2" charset="-122"/>
            </a:endParaRPr>
          </a:p>
        </p:txBody>
      </p:sp>
      <p:sp>
        <p:nvSpPr>
          <p:cNvPr id="450570" name="AutoShape 14"/>
          <p:cNvSpPr/>
          <p:nvPr/>
        </p:nvSpPr>
        <p:spPr>
          <a:xfrm>
            <a:off x="4778375" y="5062538"/>
            <a:ext cx="1008063" cy="1366837"/>
          </a:xfrm>
          <a:prstGeom prst="notchedRightArrow">
            <a:avLst>
              <a:gd name="adj1" fmla="val 50000"/>
              <a:gd name="adj2" fmla="val 25000"/>
            </a:avLst>
          </a:prstGeom>
          <a:solidFill>
            <a:srgbClr val="FFFFFF"/>
          </a:solidFill>
          <a:ln w="9525" cap="flat" cmpd="sng">
            <a:solidFill>
              <a:srgbClr val="FF0000"/>
            </a:solidFill>
            <a:prstDash val="solid"/>
            <a:miter/>
            <a:headEnd type="none" w="med" len="med"/>
            <a:tailEnd type="none" w="med" len="med"/>
          </a:ln>
        </p:spPr>
        <p:txBody>
          <a:bodyPr wrap="none" anchor="ctr" anchorCtr="0"/>
          <a:p>
            <a:r>
              <a:rPr lang="zh-CN" altLang="en-US" sz="1400" dirty="0">
                <a:latin typeface="Arial" panose="020B0604020202020204" pitchFamily="34" charset="0"/>
                <a:ea typeface="宋体" pitchFamily="2" charset="-122"/>
              </a:rPr>
              <a:t>设计</a:t>
            </a:r>
            <a:endParaRPr lang="zh-CN" altLang="en-US" sz="1400" dirty="0">
              <a:latin typeface="Arial" panose="020B0604020202020204" pitchFamily="34" charset="0"/>
              <a:ea typeface="宋体" pitchFamily="2" charset="-122"/>
            </a:endParaRPr>
          </a:p>
          <a:p>
            <a:r>
              <a:rPr lang="zh-CN" altLang="en-US" sz="1400" dirty="0">
                <a:latin typeface="Arial" panose="020B0604020202020204" pitchFamily="34" charset="0"/>
                <a:ea typeface="宋体" pitchFamily="2" charset="-122"/>
              </a:rPr>
              <a:t>相关风险</a:t>
            </a:r>
            <a:endParaRPr lang="zh-CN" altLang="en-US" sz="1400" dirty="0">
              <a:latin typeface="Arial" panose="020B0604020202020204" pitchFamily="34" charset="0"/>
              <a:ea typeface="宋体" pitchFamily="2" charset="-122"/>
            </a:endParaRPr>
          </a:p>
          <a:p>
            <a:r>
              <a:rPr lang="zh-CN" altLang="en-US" sz="1400" dirty="0">
                <a:latin typeface="Arial" panose="020B0604020202020204" pitchFamily="34" charset="0"/>
                <a:ea typeface="宋体" pitchFamily="2" charset="-122"/>
              </a:rPr>
              <a:t>管理机制</a:t>
            </a:r>
            <a:endParaRPr lang="zh-CN" altLang="en-US" sz="1400" dirty="0">
              <a:latin typeface="Arial" panose="020B0604020202020204" pitchFamily="34" charset="0"/>
              <a:ea typeface="宋体" pitchFamily="2" charset="-122"/>
            </a:endParaRP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灯片编号占位符 5"/>
          <p:cNvSpPr txBox="1">
            <a:spLocks noGrp="1"/>
          </p:cNvSpPr>
          <p:nvPr/>
        </p:nvSpPr>
        <p:spPr bwMode="auto">
          <a:xfrm>
            <a:off x="6553200" y="63960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451588" name="Rectangle 6"/>
          <p:cNvSpPr/>
          <p:nvPr/>
        </p:nvSpPr>
        <p:spPr>
          <a:xfrm>
            <a:off x="381000" y="1143000"/>
            <a:ext cx="8229600" cy="460375"/>
          </a:xfrm>
          <a:prstGeom prst="rect">
            <a:avLst/>
          </a:prstGeom>
          <a:noFill/>
          <a:ln w="9525">
            <a:noFill/>
          </a:ln>
        </p:spPr>
        <p:txBody>
          <a:bodyPr/>
          <a:p>
            <a:pPr marL="342900" indent="-342900">
              <a:spcBef>
                <a:spcPct val="20000"/>
              </a:spcBef>
              <a:buClr>
                <a:schemeClr val="accent1"/>
              </a:buClr>
              <a:buSzPct val="65000"/>
              <a:buFont typeface="Wingdings" panose="05000000000000000000" pitchFamily="2" charset="2"/>
            </a:pPr>
            <a:r>
              <a:rPr lang="zh-CN" altLang="en-US" sz="2400" dirty="0">
                <a:latin typeface="Times New Roman" panose="02020603050405020304" pitchFamily="18" charset="0"/>
                <a:ea typeface="宋体" pitchFamily="2" charset="-122"/>
              </a:rPr>
              <a:t>风险承受及其确定</a:t>
            </a:r>
            <a:endParaRPr lang="zh-CN" altLang="en-US" sz="2400" dirty="0">
              <a:latin typeface="Arial" panose="020B0604020202020204" pitchFamily="34" charset="0"/>
              <a:ea typeface="宋体" pitchFamily="2" charset="-122"/>
            </a:endParaRPr>
          </a:p>
        </p:txBody>
      </p:sp>
      <p:sp>
        <p:nvSpPr>
          <p:cNvPr id="451589" name="Oval 13"/>
          <p:cNvSpPr/>
          <p:nvPr/>
        </p:nvSpPr>
        <p:spPr>
          <a:xfrm>
            <a:off x="1258888" y="2687638"/>
            <a:ext cx="649287" cy="647700"/>
          </a:xfrm>
          <a:prstGeom prst="ellipse">
            <a:avLst/>
          </a:prstGeom>
          <a:solidFill>
            <a:srgbClr val="99FF66"/>
          </a:solidFill>
          <a:ln w="9525">
            <a:noFill/>
          </a:ln>
        </p:spPr>
        <p:txBody>
          <a:bodyPr wrap="none" anchor="ctr" anchorCtr="0"/>
          <a:p>
            <a:r>
              <a:rPr lang="zh-CN" altLang="en-US" sz="1200" dirty="0">
                <a:latin typeface="Arial" panose="020B0604020202020204" pitchFamily="34" charset="0"/>
                <a:ea typeface="宋体" pitchFamily="2" charset="-122"/>
              </a:rPr>
              <a:t>风险</a:t>
            </a:r>
            <a:endParaRPr lang="zh-CN" altLang="en-US" sz="1200" dirty="0">
              <a:latin typeface="Arial" panose="020B0604020202020204" pitchFamily="34" charset="0"/>
              <a:ea typeface="宋体" pitchFamily="2" charset="-122"/>
            </a:endParaRPr>
          </a:p>
          <a:p>
            <a:r>
              <a:rPr lang="zh-CN" altLang="en-US" sz="1200" dirty="0">
                <a:latin typeface="Arial" panose="020B0604020202020204" pitchFamily="34" charset="0"/>
                <a:ea typeface="宋体" pitchFamily="2" charset="-122"/>
              </a:rPr>
              <a:t>承受</a:t>
            </a:r>
            <a:endParaRPr lang="zh-CN" altLang="en-US" sz="1200" dirty="0">
              <a:latin typeface="Arial" panose="020B0604020202020204" pitchFamily="34" charset="0"/>
              <a:ea typeface="宋体" pitchFamily="2" charset="-122"/>
            </a:endParaRPr>
          </a:p>
        </p:txBody>
      </p:sp>
      <p:sp>
        <p:nvSpPr>
          <p:cNvPr id="451590" name="Line 14"/>
          <p:cNvSpPr/>
          <p:nvPr/>
        </p:nvSpPr>
        <p:spPr>
          <a:xfrm>
            <a:off x="1547813" y="3335338"/>
            <a:ext cx="2159000" cy="0"/>
          </a:xfrm>
          <a:prstGeom prst="line">
            <a:avLst/>
          </a:prstGeom>
          <a:ln w="9525" cap="flat" cmpd="sng">
            <a:solidFill>
              <a:schemeClr val="tx1"/>
            </a:solidFill>
            <a:prstDash val="dashDot"/>
            <a:headEnd type="none" w="med" len="med"/>
            <a:tailEnd type="triangle" w="med" len="med"/>
          </a:ln>
        </p:spPr>
      </p:sp>
      <p:sp>
        <p:nvSpPr>
          <p:cNvPr id="451591" name="Rectangle 15"/>
          <p:cNvSpPr/>
          <p:nvPr/>
        </p:nvSpPr>
        <p:spPr>
          <a:xfrm>
            <a:off x="1619250" y="3408363"/>
            <a:ext cx="1728788" cy="287337"/>
          </a:xfrm>
          <a:prstGeom prst="rect">
            <a:avLst/>
          </a:prstGeom>
          <a:noFill/>
          <a:ln w="9525">
            <a:noFill/>
          </a:ln>
        </p:spPr>
        <p:txBody>
          <a:bodyPr wrap="none" anchor="ctr" anchorCtr="0"/>
          <a:p>
            <a:r>
              <a:rPr lang="zh-CN" altLang="en-US" sz="1200" dirty="0">
                <a:latin typeface="Arial" panose="020B0604020202020204" pitchFamily="34" charset="0"/>
                <a:ea typeface="宋体" pitchFamily="2" charset="-122"/>
              </a:rPr>
              <a:t>始于战略制定 </a:t>
            </a:r>
            <a:r>
              <a:rPr lang="en-US" altLang="zh-CN" sz="1200">
                <a:latin typeface="Arial" panose="020B0604020202020204" pitchFamily="34" charset="0"/>
                <a:ea typeface="宋体" pitchFamily="2" charset="-122"/>
              </a:rPr>
              <a:t>/ </a:t>
            </a:r>
            <a:r>
              <a:rPr lang="zh-CN" altLang="en-US" sz="1200" dirty="0">
                <a:latin typeface="Arial" panose="020B0604020202020204" pitchFamily="34" charset="0"/>
                <a:ea typeface="宋体" pitchFamily="2" charset="-122"/>
              </a:rPr>
              <a:t>目标规划</a:t>
            </a:r>
            <a:endParaRPr lang="zh-CN" altLang="en-US" sz="1200" dirty="0">
              <a:latin typeface="Arial" panose="020B0604020202020204" pitchFamily="34" charset="0"/>
              <a:ea typeface="宋体" pitchFamily="2" charset="-122"/>
            </a:endParaRPr>
          </a:p>
        </p:txBody>
      </p:sp>
      <p:sp>
        <p:nvSpPr>
          <p:cNvPr id="451592" name="Oval 19"/>
          <p:cNvSpPr/>
          <p:nvPr/>
        </p:nvSpPr>
        <p:spPr>
          <a:xfrm>
            <a:off x="2122488" y="2830513"/>
            <a:ext cx="504825" cy="504825"/>
          </a:xfrm>
          <a:prstGeom prst="ellipse">
            <a:avLst/>
          </a:prstGeom>
          <a:noFill/>
          <a:ln w="9525" cap="flat" cmpd="sng">
            <a:solidFill>
              <a:schemeClr val="tx2"/>
            </a:solidFill>
            <a:prstDash val="dash"/>
            <a:headEnd type="none" w="med" len="med"/>
            <a:tailEnd type="none" w="med" len="med"/>
          </a:ln>
        </p:spPr>
        <p:txBody>
          <a:bodyPr wrap="none" anchor="ctr" anchorCtr="0"/>
          <a:p>
            <a:pPr algn="ctr"/>
            <a:r>
              <a:rPr lang="zh-CN" altLang="en-US" sz="1200" dirty="0">
                <a:latin typeface="Arial" panose="020B0604020202020204" pitchFamily="34" charset="0"/>
                <a:ea typeface="宋体" pitchFamily="2" charset="-122"/>
              </a:rPr>
              <a:t>战略</a:t>
            </a:r>
            <a:endParaRPr lang="zh-CN" altLang="en-US" sz="1200" dirty="0">
              <a:latin typeface="Arial" panose="020B0604020202020204" pitchFamily="34" charset="0"/>
              <a:ea typeface="宋体" pitchFamily="2" charset="-122"/>
            </a:endParaRPr>
          </a:p>
        </p:txBody>
      </p:sp>
      <p:sp>
        <p:nvSpPr>
          <p:cNvPr id="451593" name="Oval 20"/>
          <p:cNvSpPr/>
          <p:nvPr/>
        </p:nvSpPr>
        <p:spPr>
          <a:xfrm>
            <a:off x="2554288" y="2832100"/>
            <a:ext cx="504825" cy="504825"/>
          </a:xfrm>
          <a:prstGeom prst="ellipse">
            <a:avLst/>
          </a:prstGeom>
          <a:noFill/>
          <a:ln w="9525" cap="flat" cmpd="sng">
            <a:solidFill>
              <a:schemeClr val="bg2"/>
            </a:solidFill>
            <a:prstDash val="dashDot"/>
            <a:headEnd type="none" w="med" len="med"/>
            <a:tailEnd type="none" w="med" len="med"/>
          </a:ln>
        </p:spPr>
        <p:txBody>
          <a:bodyPr wrap="none" anchor="ctr" anchorCtr="0"/>
          <a:p>
            <a:pPr algn="ctr"/>
            <a:r>
              <a:rPr lang="zh-CN" altLang="en-US" sz="1200" dirty="0">
                <a:latin typeface="Arial" panose="020B0604020202020204" pitchFamily="34" charset="0"/>
                <a:ea typeface="宋体" pitchFamily="2" charset="-122"/>
              </a:rPr>
              <a:t>风险</a:t>
            </a:r>
            <a:endParaRPr lang="zh-CN" altLang="en-US" sz="1200" dirty="0">
              <a:latin typeface="Arial" panose="020B0604020202020204" pitchFamily="34" charset="0"/>
              <a:ea typeface="宋体" pitchFamily="2" charset="-122"/>
            </a:endParaRPr>
          </a:p>
          <a:p>
            <a:pPr algn="ctr"/>
            <a:r>
              <a:rPr lang="zh-CN" altLang="en-US" sz="1200" dirty="0">
                <a:latin typeface="Arial" panose="020B0604020202020204" pitchFamily="34" charset="0"/>
                <a:ea typeface="宋体" pitchFamily="2" charset="-122"/>
              </a:rPr>
              <a:t>承受</a:t>
            </a:r>
            <a:endParaRPr lang="zh-CN" altLang="en-US" sz="1200" dirty="0">
              <a:latin typeface="Arial" panose="020B0604020202020204" pitchFamily="34" charset="0"/>
              <a:ea typeface="宋体" pitchFamily="2" charset="-122"/>
            </a:endParaRPr>
          </a:p>
        </p:txBody>
      </p:sp>
      <p:sp>
        <p:nvSpPr>
          <p:cNvPr id="451594" name="Rectangle 21"/>
          <p:cNvSpPr/>
          <p:nvPr/>
        </p:nvSpPr>
        <p:spPr>
          <a:xfrm>
            <a:off x="2339975" y="2616200"/>
            <a:ext cx="431800" cy="215900"/>
          </a:xfrm>
          <a:prstGeom prst="rect">
            <a:avLst/>
          </a:prstGeom>
          <a:noFill/>
          <a:ln w="9525">
            <a:noFill/>
          </a:ln>
        </p:spPr>
        <p:txBody>
          <a:bodyPr wrap="none" anchor="ctr" anchorCtr="0"/>
          <a:p>
            <a:r>
              <a:rPr lang="zh-CN" altLang="en-US" sz="1200" dirty="0">
                <a:latin typeface="Arial" panose="020B0604020202020204" pitchFamily="34" charset="0"/>
                <a:ea typeface="宋体" pitchFamily="2" charset="-122"/>
              </a:rPr>
              <a:t>匹配</a:t>
            </a:r>
            <a:endParaRPr lang="zh-CN" altLang="en-US" sz="1200" dirty="0">
              <a:latin typeface="Arial" panose="020B0604020202020204" pitchFamily="34" charset="0"/>
              <a:ea typeface="宋体" pitchFamily="2" charset="-122"/>
            </a:endParaRPr>
          </a:p>
        </p:txBody>
      </p:sp>
      <p:sp>
        <p:nvSpPr>
          <p:cNvPr id="451595" name="Oval 24"/>
          <p:cNvSpPr/>
          <p:nvPr/>
        </p:nvSpPr>
        <p:spPr>
          <a:xfrm>
            <a:off x="3492500" y="3335338"/>
            <a:ext cx="649288" cy="647700"/>
          </a:xfrm>
          <a:prstGeom prst="ellipse">
            <a:avLst/>
          </a:prstGeom>
          <a:solidFill>
            <a:srgbClr val="99FF66"/>
          </a:solidFill>
          <a:ln w="9525">
            <a:noFill/>
          </a:ln>
        </p:spPr>
        <p:txBody>
          <a:bodyPr wrap="none" anchor="ctr" anchorCtr="0"/>
          <a:p>
            <a:r>
              <a:rPr lang="zh-CN" altLang="en-US" sz="1200" dirty="0">
                <a:latin typeface="Arial" panose="020B0604020202020204" pitchFamily="34" charset="0"/>
                <a:ea typeface="宋体" pitchFamily="2" charset="-122"/>
              </a:rPr>
              <a:t>风险</a:t>
            </a:r>
            <a:endParaRPr lang="zh-CN" altLang="en-US" sz="1200" dirty="0">
              <a:latin typeface="Arial" panose="020B0604020202020204" pitchFamily="34" charset="0"/>
              <a:ea typeface="宋体" pitchFamily="2" charset="-122"/>
            </a:endParaRPr>
          </a:p>
          <a:p>
            <a:r>
              <a:rPr lang="zh-CN" altLang="en-US" sz="1200" dirty="0">
                <a:latin typeface="Arial" panose="020B0604020202020204" pitchFamily="34" charset="0"/>
                <a:ea typeface="宋体" pitchFamily="2" charset="-122"/>
              </a:rPr>
              <a:t>承受</a:t>
            </a:r>
            <a:endParaRPr lang="zh-CN" altLang="en-US" sz="1200" dirty="0">
              <a:latin typeface="Arial" panose="020B0604020202020204" pitchFamily="34" charset="0"/>
              <a:ea typeface="宋体" pitchFamily="2" charset="-122"/>
            </a:endParaRPr>
          </a:p>
        </p:txBody>
      </p:sp>
      <p:sp>
        <p:nvSpPr>
          <p:cNvPr id="451596" name="Line 25"/>
          <p:cNvSpPr/>
          <p:nvPr/>
        </p:nvSpPr>
        <p:spPr>
          <a:xfrm>
            <a:off x="3781425" y="3983038"/>
            <a:ext cx="2159000" cy="0"/>
          </a:xfrm>
          <a:prstGeom prst="line">
            <a:avLst/>
          </a:prstGeom>
          <a:ln w="9525" cap="flat" cmpd="sng">
            <a:solidFill>
              <a:schemeClr val="tx1"/>
            </a:solidFill>
            <a:prstDash val="dashDot"/>
            <a:headEnd type="none" w="med" len="med"/>
            <a:tailEnd type="triangle" w="med" len="med"/>
          </a:ln>
        </p:spPr>
      </p:sp>
      <p:sp>
        <p:nvSpPr>
          <p:cNvPr id="451597" name="Rectangle 26"/>
          <p:cNvSpPr/>
          <p:nvPr/>
        </p:nvSpPr>
        <p:spPr>
          <a:xfrm>
            <a:off x="3852863" y="4056063"/>
            <a:ext cx="1728787" cy="287337"/>
          </a:xfrm>
          <a:prstGeom prst="rect">
            <a:avLst/>
          </a:prstGeom>
          <a:noFill/>
          <a:ln w="9525">
            <a:noFill/>
          </a:ln>
        </p:spPr>
        <p:txBody>
          <a:bodyPr wrap="none" anchor="ctr" anchorCtr="0"/>
          <a:p>
            <a:r>
              <a:rPr lang="zh-CN" altLang="en-US" sz="1200" dirty="0">
                <a:latin typeface="Arial" panose="020B0604020202020204" pitchFamily="34" charset="0"/>
                <a:ea typeface="宋体" pitchFamily="2" charset="-122"/>
              </a:rPr>
              <a:t>引导资源配置</a:t>
            </a:r>
            <a:endParaRPr lang="zh-CN" altLang="en-US" sz="1200" dirty="0">
              <a:latin typeface="Arial" panose="020B0604020202020204" pitchFamily="34" charset="0"/>
              <a:ea typeface="宋体" pitchFamily="2" charset="-122"/>
            </a:endParaRPr>
          </a:p>
        </p:txBody>
      </p:sp>
      <p:sp>
        <p:nvSpPr>
          <p:cNvPr id="451598" name="Oval 27"/>
          <p:cNvSpPr/>
          <p:nvPr/>
        </p:nvSpPr>
        <p:spPr>
          <a:xfrm>
            <a:off x="4284663" y="3478213"/>
            <a:ext cx="504825" cy="504825"/>
          </a:xfrm>
          <a:prstGeom prst="ellipse">
            <a:avLst/>
          </a:prstGeom>
          <a:noFill/>
          <a:ln w="9525" cap="flat" cmpd="sng">
            <a:solidFill>
              <a:schemeClr val="tx2"/>
            </a:solidFill>
            <a:prstDash val="dash"/>
            <a:headEnd type="none" w="med" len="med"/>
            <a:tailEnd type="none" w="med" len="med"/>
          </a:ln>
        </p:spPr>
        <p:txBody>
          <a:bodyPr wrap="none" anchor="ctr" anchorCtr="0"/>
          <a:p>
            <a:pPr algn="ctr"/>
            <a:r>
              <a:rPr lang="zh-CN" altLang="en-US" sz="1200" dirty="0">
                <a:latin typeface="Arial" panose="020B0604020202020204" pitchFamily="34" charset="0"/>
                <a:ea typeface="宋体" pitchFamily="2" charset="-122"/>
              </a:rPr>
              <a:t>业务</a:t>
            </a:r>
            <a:endParaRPr lang="zh-CN" altLang="en-US" sz="1200" dirty="0">
              <a:latin typeface="Arial" panose="020B0604020202020204" pitchFamily="34" charset="0"/>
              <a:ea typeface="宋体" pitchFamily="2" charset="-122"/>
            </a:endParaRPr>
          </a:p>
          <a:p>
            <a:pPr algn="ctr"/>
            <a:r>
              <a:rPr lang="zh-CN" altLang="en-US" sz="1200" dirty="0">
                <a:latin typeface="Arial" panose="020B0604020202020204" pitchFamily="34" charset="0"/>
                <a:ea typeface="宋体" pitchFamily="2" charset="-122"/>
              </a:rPr>
              <a:t>单元</a:t>
            </a:r>
            <a:endParaRPr lang="zh-CN" altLang="en-US" sz="1200" dirty="0">
              <a:latin typeface="Arial" panose="020B0604020202020204" pitchFamily="34" charset="0"/>
              <a:ea typeface="宋体" pitchFamily="2" charset="-122"/>
            </a:endParaRPr>
          </a:p>
        </p:txBody>
      </p:sp>
      <p:sp>
        <p:nvSpPr>
          <p:cNvPr id="451599" name="Oval 28"/>
          <p:cNvSpPr/>
          <p:nvPr/>
        </p:nvSpPr>
        <p:spPr>
          <a:xfrm>
            <a:off x="4787900" y="3479800"/>
            <a:ext cx="504825" cy="504825"/>
          </a:xfrm>
          <a:prstGeom prst="ellipse">
            <a:avLst/>
          </a:prstGeom>
          <a:noFill/>
          <a:ln w="9525" cap="flat" cmpd="sng">
            <a:solidFill>
              <a:schemeClr val="bg2"/>
            </a:solidFill>
            <a:prstDash val="dashDot"/>
            <a:headEnd type="none" w="med" len="med"/>
            <a:tailEnd type="none" w="med" len="med"/>
          </a:ln>
        </p:spPr>
        <p:txBody>
          <a:bodyPr wrap="none" anchor="ctr" anchorCtr="0"/>
          <a:p>
            <a:pPr algn="ctr"/>
            <a:r>
              <a:rPr lang="zh-CN" altLang="en-US" sz="1200" dirty="0">
                <a:latin typeface="Arial" panose="020B0604020202020204" pitchFamily="34" charset="0"/>
                <a:ea typeface="宋体" pitchFamily="2" charset="-122"/>
              </a:rPr>
              <a:t>资源</a:t>
            </a:r>
            <a:endParaRPr lang="zh-CN" altLang="en-US" sz="1200" dirty="0">
              <a:latin typeface="Arial" panose="020B0604020202020204" pitchFamily="34" charset="0"/>
              <a:ea typeface="宋体" pitchFamily="2" charset="-122"/>
            </a:endParaRPr>
          </a:p>
          <a:p>
            <a:pPr algn="ctr"/>
            <a:r>
              <a:rPr lang="zh-CN" altLang="en-US" sz="1200" dirty="0">
                <a:latin typeface="Arial" panose="020B0604020202020204" pitchFamily="34" charset="0"/>
                <a:ea typeface="宋体" pitchFamily="2" charset="-122"/>
              </a:rPr>
              <a:t>投入</a:t>
            </a:r>
            <a:endParaRPr lang="zh-CN" altLang="en-US" sz="1200" dirty="0">
              <a:latin typeface="Arial" panose="020B0604020202020204" pitchFamily="34" charset="0"/>
              <a:ea typeface="宋体" pitchFamily="2" charset="-122"/>
            </a:endParaRPr>
          </a:p>
        </p:txBody>
      </p:sp>
      <p:sp>
        <p:nvSpPr>
          <p:cNvPr id="451600" name="Oval 30"/>
          <p:cNvSpPr/>
          <p:nvPr/>
        </p:nvSpPr>
        <p:spPr>
          <a:xfrm>
            <a:off x="5291138" y="3479800"/>
            <a:ext cx="504825" cy="504825"/>
          </a:xfrm>
          <a:prstGeom prst="ellipse">
            <a:avLst/>
          </a:prstGeom>
          <a:noFill/>
          <a:ln w="9525" cap="flat" cmpd="sng">
            <a:solidFill>
              <a:schemeClr val="bg2"/>
            </a:solidFill>
            <a:prstDash val="dashDot"/>
            <a:headEnd type="none" w="med" len="med"/>
            <a:tailEnd type="none" w="med" len="med"/>
          </a:ln>
        </p:spPr>
        <p:txBody>
          <a:bodyPr wrap="none" anchor="ctr" anchorCtr="0"/>
          <a:p>
            <a:pPr algn="ctr"/>
            <a:r>
              <a:rPr lang="zh-CN" altLang="en-US" sz="1200" dirty="0">
                <a:latin typeface="Arial" panose="020B0604020202020204" pitchFamily="34" charset="0"/>
                <a:ea typeface="宋体" pitchFamily="2" charset="-122"/>
              </a:rPr>
              <a:t>投入</a:t>
            </a:r>
            <a:endParaRPr lang="zh-CN" altLang="en-US" sz="1200" dirty="0">
              <a:latin typeface="Arial" panose="020B0604020202020204" pitchFamily="34" charset="0"/>
              <a:ea typeface="宋体" pitchFamily="2" charset="-122"/>
            </a:endParaRPr>
          </a:p>
          <a:p>
            <a:pPr algn="ctr"/>
            <a:r>
              <a:rPr lang="zh-CN" altLang="en-US" sz="1200" dirty="0">
                <a:latin typeface="Arial" panose="020B0604020202020204" pitchFamily="34" charset="0"/>
                <a:ea typeface="宋体" pitchFamily="2" charset="-122"/>
              </a:rPr>
              <a:t>回报</a:t>
            </a:r>
            <a:endParaRPr lang="zh-CN" altLang="en-US" sz="1200" dirty="0">
              <a:latin typeface="Arial" panose="020B0604020202020204" pitchFamily="34" charset="0"/>
              <a:ea typeface="宋体" pitchFamily="2" charset="-122"/>
            </a:endParaRPr>
          </a:p>
        </p:txBody>
      </p:sp>
      <p:sp>
        <p:nvSpPr>
          <p:cNvPr id="451601" name="Line 31"/>
          <p:cNvSpPr/>
          <p:nvPr/>
        </p:nvSpPr>
        <p:spPr>
          <a:xfrm>
            <a:off x="1258888" y="2976563"/>
            <a:ext cx="0" cy="1943100"/>
          </a:xfrm>
          <a:prstGeom prst="line">
            <a:avLst/>
          </a:prstGeom>
          <a:ln w="9525" cap="flat" cmpd="sng">
            <a:solidFill>
              <a:schemeClr val="tx2"/>
            </a:solidFill>
            <a:prstDash val="dashDot"/>
            <a:headEnd type="none" w="med" len="med"/>
            <a:tailEnd type="none" w="med" len="med"/>
          </a:ln>
        </p:spPr>
      </p:sp>
      <p:sp>
        <p:nvSpPr>
          <p:cNvPr id="451602" name="Line 32"/>
          <p:cNvSpPr/>
          <p:nvPr/>
        </p:nvSpPr>
        <p:spPr>
          <a:xfrm>
            <a:off x="3492500" y="3624263"/>
            <a:ext cx="0" cy="1295400"/>
          </a:xfrm>
          <a:prstGeom prst="line">
            <a:avLst/>
          </a:prstGeom>
          <a:ln w="9525" cap="flat" cmpd="sng">
            <a:solidFill>
              <a:schemeClr val="tx2"/>
            </a:solidFill>
            <a:prstDash val="dashDot"/>
            <a:headEnd type="none" w="med" len="med"/>
            <a:tailEnd type="none" w="med" len="med"/>
          </a:ln>
        </p:spPr>
      </p:sp>
      <p:sp>
        <p:nvSpPr>
          <p:cNvPr id="451603" name="Rectangle 33"/>
          <p:cNvSpPr/>
          <p:nvPr/>
        </p:nvSpPr>
        <p:spPr>
          <a:xfrm>
            <a:off x="3276600" y="5568950"/>
            <a:ext cx="2233613" cy="288925"/>
          </a:xfrm>
          <a:prstGeom prst="rect">
            <a:avLst/>
          </a:prstGeom>
          <a:noFill/>
          <a:ln w="9525">
            <a:noFill/>
          </a:ln>
        </p:spPr>
        <p:txBody>
          <a:bodyPr wrap="none" anchor="ctr" anchorCtr="0"/>
          <a:p>
            <a:r>
              <a:rPr lang="zh-CN" altLang="en-US" sz="1200" dirty="0">
                <a:latin typeface="Arial" panose="020B0604020202020204" pitchFamily="34" charset="0"/>
                <a:ea typeface="宋体" pitchFamily="2" charset="-122"/>
              </a:rPr>
              <a:t>风险承受的管理</a:t>
            </a:r>
            <a:endParaRPr lang="zh-CN" altLang="en-US" sz="1200" dirty="0">
              <a:latin typeface="Arial" panose="020B0604020202020204" pitchFamily="34" charset="0"/>
              <a:ea typeface="宋体" pitchFamily="2" charset="-122"/>
            </a:endParaRPr>
          </a:p>
        </p:txBody>
      </p:sp>
      <p:sp>
        <p:nvSpPr>
          <p:cNvPr id="451604" name="Oval 38"/>
          <p:cNvSpPr/>
          <p:nvPr/>
        </p:nvSpPr>
        <p:spPr>
          <a:xfrm>
            <a:off x="5795963" y="3984625"/>
            <a:ext cx="576262" cy="576263"/>
          </a:xfrm>
          <a:prstGeom prst="ellipse">
            <a:avLst/>
          </a:prstGeom>
          <a:solidFill>
            <a:srgbClr val="D1D7E1"/>
          </a:solidFill>
          <a:ln w="9525">
            <a:noFill/>
          </a:ln>
        </p:spPr>
        <p:txBody>
          <a:bodyPr wrap="none" anchor="ctr" anchorCtr="0"/>
          <a:p>
            <a:pPr algn="ctr"/>
            <a:r>
              <a:rPr lang="zh-CN" altLang="en-US" sz="1200" dirty="0">
                <a:latin typeface="Arial" panose="020B0604020202020204" pitchFamily="34" charset="0"/>
                <a:ea typeface="宋体" pitchFamily="2" charset="-122"/>
              </a:rPr>
              <a:t>可容</a:t>
            </a:r>
            <a:endParaRPr lang="zh-CN" altLang="en-US" sz="1200" dirty="0">
              <a:latin typeface="Arial" panose="020B0604020202020204" pitchFamily="34" charset="0"/>
              <a:ea typeface="宋体" pitchFamily="2" charset="-122"/>
            </a:endParaRPr>
          </a:p>
          <a:p>
            <a:pPr algn="ctr"/>
            <a:r>
              <a:rPr lang="zh-CN" altLang="en-US" sz="1200" dirty="0">
                <a:latin typeface="Arial" panose="020B0604020202020204" pitchFamily="34" charset="0"/>
                <a:ea typeface="宋体" pitchFamily="2" charset="-122"/>
              </a:rPr>
              <a:t>风险</a:t>
            </a:r>
            <a:endParaRPr lang="zh-CN" altLang="en-US" sz="1200" dirty="0">
              <a:latin typeface="Arial" panose="020B0604020202020204" pitchFamily="34" charset="0"/>
              <a:ea typeface="宋体" pitchFamily="2" charset="-122"/>
            </a:endParaRPr>
          </a:p>
        </p:txBody>
      </p:sp>
      <p:sp>
        <p:nvSpPr>
          <p:cNvPr id="451605" name="Line 39"/>
          <p:cNvSpPr/>
          <p:nvPr/>
        </p:nvSpPr>
        <p:spPr>
          <a:xfrm>
            <a:off x="6084888" y="4559300"/>
            <a:ext cx="1943100" cy="0"/>
          </a:xfrm>
          <a:prstGeom prst="line">
            <a:avLst/>
          </a:prstGeom>
          <a:ln w="9525" cap="flat" cmpd="sng">
            <a:solidFill>
              <a:schemeClr val="tx2"/>
            </a:solidFill>
            <a:prstDash val="dashDot"/>
            <a:headEnd type="none" w="med" len="med"/>
            <a:tailEnd type="triangle" w="med" len="med"/>
          </a:ln>
        </p:spPr>
      </p:sp>
      <p:sp>
        <p:nvSpPr>
          <p:cNvPr id="451606" name="Oval 40"/>
          <p:cNvSpPr/>
          <p:nvPr/>
        </p:nvSpPr>
        <p:spPr>
          <a:xfrm>
            <a:off x="6443663" y="4056063"/>
            <a:ext cx="504825" cy="504825"/>
          </a:xfrm>
          <a:prstGeom prst="ellipse">
            <a:avLst/>
          </a:prstGeom>
          <a:noFill/>
          <a:ln w="9525" cap="flat" cmpd="sng">
            <a:solidFill>
              <a:schemeClr val="bg2"/>
            </a:solidFill>
            <a:prstDash val="dashDot"/>
            <a:headEnd type="none" w="med" len="med"/>
            <a:tailEnd type="none" w="med" len="med"/>
          </a:ln>
        </p:spPr>
        <p:txBody>
          <a:bodyPr wrap="none" anchor="ctr" anchorCtr="0"/>
          <a:p>
            <a:pPr algn="ctr"/>
            <a:r>
              <a:rPr lang="zh-CN" altLang="en-US" sz="1200" dirty="0">
                <a:latin typeface="Arial" panose="020B0604020202020204" pitchFamily="34" charset="0"/>
                <a:ea typeface="宋体" pitchFamily="2" charset="-122"/>
              </a:rPr>
              <a:t>相关</a:t>
            </a:r>
            <a:endParaRPr lang="zh-CN" altLang="en-US" sz="1200" dirty="0">
              <a:latin typeface="Arial" panose="020B0604020202020204" pitchFamily="34" charset="0"/>
              <a:ea typeface="宋体" pitchFamily="2" charset="-122"/>
            </a:endParaRPr>
          </a:p>
          <a:p>
            <a:pPr algn="ctr"/>
            <a:r>
              <a:rPr lang="zh-CN" altLang="en-US" sz="1200" dirty="0">
                <a:latin typeface="Arial" panose="020B0604020202020204" pitchFamily="34" charset="0"/>
                <a:ea typeface="宋体" pitchFamily="2" charset="-122"/>
              </a:rPr>
              <a:t>目标</a:t>
            </a:r>
            <a:endParaRPr lang="zh-CN" altLang="en-US" sz="1200" dirty="0">
              <a:latin typeface="Arial" panose="020B0604020202020204" pitchFamily="34" charset="0"/>
              <a:ea typeface="宋体" pitchFamily="2" charset="-122"/>
            </a:endParaRPr>
          </a:p>
        </p:txBody>
      </p:sp>
      <p:sp>
        <p:nvSpPr>
          <p:cNvPr id="451607" name="Oval 41"/>
          <p:cNvSpPr/>
          <p:nvPr/>
        </p:nvSpPr>
        <p:spPr>
          <a:xfrm>
            <a:off x="6948488" y="4054475"/>
            <a:ext cx="504825" cy="504825"/>
          </a:xfrm>
          <a:prstGeom prst="ellipse">
            <a:avLst/>
          </a:prstGeom>
          <a:noFill/>
          <a:ln w="9525" cap="flat" cmpd="sng">
            <a:solidFill>
              <a:schemeClr val="bg2"/>
            </a:solidFill>
            <a:prstDash val="dashDot"/>
            <a:headEnd type="none" w="med" len="med"/>
            <a:tailEnd type="none" w="med" len="med"/>
          </a:ln>
        </p:spPr>
        <p:txBody>
          <a:bodyPr wrap="none" anchor="ctr" anchorCtr="0"/>
          <a:p>
            <a:pPr algn="ctr"/>
            <a:r>
              <a:rPr lang="zh-CN" altLang="en-US" sz="1200" dirty="0">
                <a:latin typeface="Arial" panose="020B0604020202020204" pitchFamily="34" charset="0"/>
                <a:ea typeface="宋体" pitchFamily="2" charset="-122"/>
              </a:rPr>
              <a:t>相关</a:t>
            </a:r>
            <a:endParaRPr lang="zh-CN" altLang="en-US" sz="1200" dirty="0">
              <a:latin typeface="Arial" panose="020B0604020202020204" pitchFamily="34" charset="0"/>
              <a:ea typeface="宋体" pitchFamily="2" charset="-122"/>
            </a:endParaRPr>
          </a:p>
          <a:p>
            <a:pPr algn="ctr"/>
            <a:r>
              <a:rPr lang="zh-CN" altLang="en-US" sz="1200" dirty="0">
                <a:latin typeface="Arial" panose="020B0604020202020204" pitchFamily="34" charset="0"/>
                <a:ea typeface="宋体" pitchFamily="2" charset="-122"/>
              </a:rPr>
              <a:t>重要性</a:t>
            </a:r>
            <a:endParaRPr lang="zh-CN" altLang="en-US" sz="1200" dirty="0">
              <a:latin typeface="Arial" panose="020B0604020202020204" pitchFamily="34" charset="0"/>
              <a:ea typeface="宋体" pitchFamily="2" charset="-122"/>
            </a:endParaRPr>
          </a:p>
        </p:txBody>
      </p:sp>
      <p:sp>
        <p:nvSpPr>
          <p:cNvPr id="451608" name="Oval 42"/>
          <p:cNvSpPr/>
          <p:nvPr/>
        </p:nvSpPr>
        <p:spPr>
          <a:xfrm>
            <a:off x="7451725" y="4056063"/>
            <a:ext cx="504825" cy="504825"/>
          </a:xfrm>
          <a:prstGeom prst="ellipse">
            <a:avLst/>
          </a:prstGeom>
          <a:noFill/>
          <a:ln w="9525" cap="flat" cmpd="sng">
            <a:solidFill>
              <a:schemeClr val="bg2"/>
            </a:solidFill>
            <a:prstDash val="dashDot"/>
            <a:headEnd type="none" w="med" len="med"/>
            <a:tailEnd type="none" w="med" len="med"/>
          </a:ln>
        </p:spPr>
        <p:txBody>
          <a:bodyPr wrap="none" anchor="ctr" anchorCtr="0"/>
          <a:p>
            <a:pPr algn="ctr"/>
            <a:r>
              <a:rPr lang="zh-CN" altLang="en-US" sz="1200" dirty="0">
                <a:latin typeface="Arial" panose="020B0604020202020204" pitchFamily="34" charset="0"/>
                <a:ea typeface="宋体" pitchFamily="2" charset="-122"/>
              </a:rPr>
              <a:t>链接</a:t>
            </a:r>
            <a:endParaRPr lang="zh-CN" altLang="en-US" sz="1200" dirty="0">
              <a:latin typeface="Arial" panose="020B0604020202020204" pitchFamily="34" charset="0"/>
              <a:ea typeface="宋体" pitchFamily="2" charset="-122"/>
            </a:endParaRPr>
          </a:p>
          <a:p>
            <a:pPr algn="ctr"/>
            <a:r>
              <a:rPr lang="zh-CN" altLang="en-US" sz="1200" dirty="0">
                <a:latin typeface="Arial" panose="020B0604020202020204" pitchFamily="34" charset="0"/>
                <a:ea typeface="宋体" pitchFamily="2" charset="-122"/>
              </a:rPr>
              <a:t>风险</a:t>
            </a:r>
            <a:endParaRPr lang="zh-CN" altLang="en-US" sz="1200" dirty="0">
              <a:latin typeface="Arial" panose="020B0604020202020204" pitchFamily="34" charset="0"/>
              <a:ea typeface="宋体" pitchFamily="2" charset="-122"/>
            </a:endParaRPr>
          </a:p>
          <a:p>
            <a:pPr algn="ctr"/>
            <a:r>
              <a:rPr lang="zh-CN" altLang="en-US" sz="1200" dirty="0">
                <a:latin typeface="Arial" panose="020B0604020202020204" pitchFamily="34" charset="0"/>
                <a:ea typeface="宋体" pitchFamily="2" charset="-122"/>
              </a:rPr>
              <a:t>承受</a:t>
            </a:r>
            <a:endParaRPr lang="zh-CN" altLang="en-US" sz="1200" dirty="0">
              <a:latin typeface="Arial" panose="020B0604020202020204" pitchFamily="34" charset="0"/>
              <a:ea typeface="宋体" pitchFamily="2" charset="-122"/>
            </a:endParaRPr>
          </a:p>
        </p:txBody>
      </p:sp>
      <p:sp>
        <p:nvSpPr>
          <p:cNvPr id="451609" name="Line 43"/>
          <p:cNvSpPr/>
          <p:nvPr/>
        </p:nvSpPr>
        <p:spPr>
          <a:xfrm>
            <a:off x="5795963" y="4271963"/>
            <a:ext cx="0" cy="647700"/>
          </a:xfrm>
          <a:prstGeom prst="line">
            <a:avLst/>
          </a:prstGeom>
          <a:ln w="9525" cap="flat" cmpd="sng">
            <a:solidFill>
              <a:schemeClr val="tx2"/>
            </a:solidFill>
            <a:prstDash val="dashDot"/>
            <a:headEnd type="none" w="med" len="med"/>
            <a:tailEnd type="none" w="med" len="med"/>
          </a:ln>
        </p:spPr>
      </p:sp>
      <p:sp>
        <p:nvSpPr>
          <p:cNvPr id="451610" name="Rectangle 44" descr="横向砖形"/>
          <p:cNvSpPr/>
          <p:nvPr/>
        </p:nvSpPr>
        <p:spPr>
          <a:xfrm>
            <a:off x="1258888" y="4776788"/>
            <a:ext cx="6842125" cy="792162"/>
          </a:xfrm>
          <a:prstGeom prst="rect">
            <a:avLst/>
          </a:prstGeom>
          <a:pattFill prst="horzBrick">
            <a:fgClr>
              <a:srgbClr val="E5EBE1"/>
            </a:fgClr>
            <a:bgClr>
              <a:schemeClr val="bg1"/>
            </a:bgClr>
          </a:pattFill>
          <a:ln w="9525">
            <a:noFill/>
          </a:ln>
        </p:spPr>
        <p:txBody>
          <a:bodyPr wrap="none" anchor="ctr" anchorCtr="0"/>
          <a:p>
            <a:endParaRPr lang="en-US" altLang="zh-CN" sz="1200" dirty="0">
              <a:latin typeface="Arial" panose="020B0604020202020204" pitchFamily="34" charset="0"/>
              <a:ea typeface="宋体" pitchFamily="2" charset="-122"/>
            </a:endParaRPr>
          </a:p>
          <a:p>
            <a:endParaRPr lang="en-US" altLang="zh-CN" sz="1200" dirty="0">
              <a:latin typeface="Arial" panose="020B0604020202020204" pitchFamily="34" charset="0"/>
              <a:ea typeface="宋体" pitchFamily="2" charset="-122"/>
            </a:endParaRPr>
          </a:p>
          <a:p>
            <a:endParaRPr lang="en-US" altLang="zh-CN" sz="1200" dirty="0">
              <a:latin typeface="Arial" panose="020B0604020202020204" pitchFamily="34" charset="0"/>
              <a:ea typeface="宋体" pitchFamily="2" charset="-122"/>
            </a:endParaRPr>
          </a:p>
          <a:p>
            <a:r>
              <a:rPr lang="zh-CN" altLang="en-US" sz="1200" dirty="0">
                <a:latin typeface="Arial" panose="020B0604020202020204" pitchFamily="34" charset="0"/>
                <a:ea typeface="宋体" pitchFamily="2" charset="-122"/>
              </a:rPr>
              <a:t>设计并建立必要的基础：有效的风险反应 </a:t>
            </a:r>
            <a:r>
              <a:rPr lang="en-US" altLang="zh-CN" sz="1200">
                <a:latin typeface="Arial" panose="020B0604020202020204" pitchFamily="34" charset="0"/>
                <a:ea typeface="宋体" pitchFamily="2" charset="-122"/>
              </a:rPr>
              <a:t>/ </a:t>
            </a:r>
            <a:r>
              <a:rPr lang="zh-CN" altLang="en-US" sz="1200" dirty="0">
                <a:latin typeface="Arial" panose="020B0604020202020204" pitchFamily="34" charset="0"/>
                <a:ea typeface="宋体" pitchFamily="2" charset="-122"/>
              </a:rPr>
              <a:t>有效的风险控制</a:t>
            </a:r>
            <a:endParaRPr lang="zh-CN" altLang="en-US" sz="1200" dirty="0">
              <a:latin typeface="Arial" panose="020B0604020202020204" pitchFamily="34" charset="0"/>
              <a:ea typeface="宋体" pitchFamily="2" charset="-122"/>
            </a:endParaRPr>
          </a:p>
        </p:txBody>
      </p:sp>
      <p:sp>
        <p:nvSpPr>
          <p:cNvPr id="451611" name="Oval 45"/>
          <p:cNvSpPr/>
          <p:nvPr/>
        </p:nvSpPr>
        <p:spPr>
          <a:xfrm>
            <a:off x="3635375" y="4848225"/>
            <a:ext cx="431800" cy="430213"/>
          </a:xfrm>
          <a:prstGeom prst="ellipse">
            <a:avLst/>
          </a:prstGeom>
          <a:noFill/>
          <a:ln w="9525" cap="flat" cmpd="sng">
            <a:solidFill>
              <a:schemeClr val="tx2"/>
            </a:solidFill>
            <a:prstDash val="dash"/>
            <a:headEnd type="none" w="med" len="med"/>
            <a:tailEnd type="none" w="med" len="med"/>
          </a:ln>
        </p:spPr>
        <p:txBody>
          <a:bodyPr wrap="none" anchor="ctr" anchorCtr="0"/>
          <a:p>
            <a:pPr algn="ctr"/>
            <a:r>
              <a:rPr lang="zh-CN" altLang="en-US" sz="1200" dirty="0">
                <a:latin typeface="Arial" panose="020B0604020202020204" pitchFamily="34" charset="0"/>
                <a:ea typeface="宋体" pitchFamily="2" charset="-122"/>
              </a:rPr>
              <a:t>组织</a:t>
            </a:r>
            <a:endParaRPr lang="zh-CN" altLang="en-US" sz="1200" dirty="0">
              <a:latin typeface="Arial" panose="020B0604020202020204" pitchFamily="34" charset="0"/>
              <a:ea typeface="宋体" pitchFamily="2" charset="-122"/>
            </a:endParaRPr>
          </a:p>
        </p:txBody>
      </p:sp>
      <p:sp>
        <p:nvSpPr>
          <p:cNvPr id="451612" name="Oval 46"/>
          <p:cNvSpPr/>
          <p:nvPr/>
        </p:nvSpPr>
        <p:spPr>
          <a:xfrm>
            <a:off x="4138613" y="4848225"/>
            <a:ext cx="431800" cy="430213"/>
          </a:xfrm>
          <a:prstGeom prst="ellipse">
            <a:avLst/>
          </a:prstGeom>
          <a:noFill/>
          <a:ln w="9525" cap="flat" cmpd="sng">
            <a:solidFill>
              <a:schemeClr val="tx2"/>
            </a:solidFill>
            <a:prstDash val="dash"/>
            <a:headEnd type="none" w="med" len="med"/>
            <a:tailEnd type="none" w="med" len="med"/>
          </a:ln>
        </p:spPr>
        <p:txBody>
          <a:bodyPr wrap="none" anchor="ctr" anchorCtr="0"/>
          <a:p>
            <a:pPr algn="ctr"/>
            <a:r>
              <a:rPr lang="zh-CN" altLang="en-US" sz="1200" dirty="0">
                <a:latin typeface="Arial" panose="020B0604020202020204" pitchFamily="34" charset="0"/>
                <a:ea typeface="宋体" pitchFamily="2" charset="-122"/>
              </a:rPr>
              <a:t>人</a:t>
            </a:r>
            <a:endParaRPr lang="zh-CN" altLang="en-US" sz="1200" dirty="0">
              <a:latin typeface="Arial" panose="020B0604020202020204" pitchFamily="34" charset="0"/>
              <a:ea typeface="宋体" pitchFamily="2" charset="-122"/>
            </a:endParaRPr>
          </a:p>
        </p:txBody>
      </p:sp>
      <p:sp>
        <p:nvSpPr>
          <p:cNvPr id="451613" name="Oval 47"/>
          <p:cNvSpPr/>
          <p:nvPr/>
        </p:nvSpPr>
        <p:spPr>
          <a:xfrm>
            <a:off x="4643438" y="4848225"/>
            <a:ext cx="431800" cy="430213"/>
          </a:xfrm>
          <a:prstGeom prst="ellipse">
            <a:avLst/>
          </a:prstGeom>
          <a:noFill/>
          <a:ln w="9525" cap="flat" cmpd="sng">
            <a:solidFill>
              <a:schemeClr val="tx2"/>
            </a:solidFill>
            <a:prstDash val="dash"/>
            <a:headEnd type="none" w="med" len="med"/>
            <a:tailEnd type="none" w="med" len="med"/>
          </a:ln>
        </p:spPr>
        <p:txBody>
          <a:bodyPr wrap="none" anchor="ctr" anchorCtr="0"/>
          <a:p>
            <a:pPr algn="ctr"/>
            <a:r>
              <a:rPr lang="zh-CN" altLang="en-US" sz="1200" dirty="0">
                <a:latin typeface="Arial" panose="020B0604020202020204" pitchFamily="34" charset="0"/>
                <a:ea typeface="宋体" pitchFamily="2" charset="-122"/>
              </a:rPr>
              <a:t>流程</a:t>
            </a:r>
            <a:endParaRPr lang="zh-CN" altLang="en-US" sz="1200" dirty="0">
              <a:latin typeface="Arial" panose="020B0604020202020204" pitchFamily="34" charset="0"/>
              <a:ea typeface="宋体" pitchFamily="2" charset="-122"/>
            </a:endParaRPr>
          </a:p>
        </p:txBody>
      </p:sp>
      <p:sp>
        <p:nvSpPr>
          <p:cNvPr id="451614" name="Line 48"/>
          <p:cNvSpPr/>
          <p:nvPr/>
        </p:nvSpPr>
        <p:spPr>
          <a:xfrm flipV="1">
            <a:off x="8027988" y="2471738"/>
            <a:ext cx="0" cy="2087562"/>
          </a:xfrm>
          <a:prstGeom prst="line">
            <a:avLst/>
          </a:prstGeom>
          <a:ln w="9525" cap="flat" cmpd="sng">
            <a:solidFill>
              <a:srgbClr val="FF0000"/>
            </a:solidFill>
            <a:prstDash val="lgDash"/>
            <a:headEnd type="none" w="med" len="med"/>
            <a:tailEnd type="none" w="med" len="med"/>
          </a:ln>
        </p:spPr>
      </p:sp>
      <p:sp>
        <p:nvSpPr>
          <p:cNvPr id="451615" name="Line 49"/>
          <p:cNvSpPr/>
          <p:nvPr/>
        </p:nvSpPr>
        <p:spPr>
          <a:xfrm flipH="1">
            <a:off x="2339975" y="2473325"/>
            <a:ext cx="5688013" cy="0"/>
          </a:xfrm>
          <a:prstGeom prst="line">
            <a:avLst/>
          </a:prstGeom>
          <a:ln w="9525" cap="flat" cmpd="sng">
            <a:solidFill>
              <a:srgbClr val="FF0000"/>
            </a:solidFill>
            <a:prstDash val="lgDash"/>
            <a:headEnd type="none" w="med" len="med"/>
            <a:tailEnd type="none" w="med" len="med"/>
          </a:ln>
        </p:spPr>
      </p:sp>
      <p:sp>
        <p:nvSpPr>
          <p:cNvPr id="451616" name="Line 50"/>
          <p:cNvSpPr/>
          <p:nvPr/>
        </p:nvSpPr>
        <p:spPr>
          <a:xfrm>
            <a:off x="3851275" y="2473325"/>
            <a:ext cx="0" cy="863600"/>
          </a:xfrm>
          <a:prstGeom prst="line">
            <a:avLst/>
          </a:prstGeom>
          <a:ln w="9525" cap="flat" cmpd="sng">
            <a:solidFill>
              <a:srgbClr val="FF0000"/>
            </a:solidFill>
            <a:prstDash val="dashDot"/>
            <a:headEnd type="none" w="med" len="med"/>
            <a:tailEnd type="triangle" w="med" len="med"/>
          </a:ln>
        </p:spPr>
      </p:sp>
      <p:sp>
        <p:nvSpPr>
          <p:cNvPr id="451617" name="Line 51"/>
          <p:cNvSpPr/>
          <p:nvPr/>
        </p:nvSpPr>
        <p:spPr>
          <a:xfrm>
            <a:off x="2339975" y="2473325"/>
            <a:ext cx="0" cy="358775"/>
          </a:xfrm>
          <a:prstGeom prst="line">
            <a:avLst/>
          </a:prstGeom>
          <a:ln w="9525" cap="flat" cmpd="sng">
            <a:solidFill>
              <a:srgbClr val="FF0000"/>
            </a:solidFill>
            <a:prstDash val="dashDot"/>
            <a:headEnd type="none" w="med" len="med"/>
            <a:tailEnd type="triangle" w="med" len="med"/>
          </a:ln>
        </p:spPr>
      </p:sp>
      <p:sp>
        <p:nvSpPr>
          <p:cNvPr id="451618" name="Rectangle 52"/>
          <p:cNvSpPr/>
          <p:nvPr/>
        </p:nvSpPr>
        <p:spPr>
          <a:xfrm>
            <a:off x="4787900" y="2544763"/>
            <a:ext cx="2520950" cy="576262"/>
          </a:xfrm>
          <a:prstGeom prst="rect">
            <a:avLst/>
          </a:prstGeom>
          <a:solidFill>
            <a:srgbClr val="FFFFCC"/>
          </a:solidFill>
          <a:ln w="9525">
            <a:noFill/>
          </a:ln>
        </p:spPr>
        <p:txBody>
          <a:bodyPr wrap="none" anchor="ctr" anchorCtr="0"/>
          <a:p>
            <a:r>
              <a:rPr lang="zh-CN" altLang="en-US" sz="1200" dirty="0">
                <a:latin typeface="Arial" panose="020B0604020202020204" pitchFamily="34" charset="0"/>
                <a:ea typeface="宋体" pitchFamily="2" charset="-122"/>
              </a:rPr>
              <a:t>在可容风险边界内的运作</a:t>
            </a:r>
            <a:endParaRPr lang="zh-CN" altLang="en-US" sz="1200" dirty="0">
              <a:latin typeface="Arial" panose="020B0604020202020204" pitchFamily="34" charset="0"/>
              <a:ea typeface="宋体" pitchFamily="2" charset="-122"/>
            </a:endParaRPr>
          </a:p>
          <a:p>
            <a:r>
              <a:rPr lang="zh-CN" altLang="en-US" sz="1200" dirty="0">
                <a:latin typeface="Arial" panose="020B0604020202020204" pitchFamily="34" charset="0"/>
                <a:ea typeface="宋体" pitchFamily="2" charset="-122"/>
              </a:rPr>
              <a:t>确保组织的风险承受安全边界</a:t>
            </a:r>
            <a:endParaRPr lang="zh-CN" altLang="en-US" sz="1200" dirty="0">
              <a:latin typeface="Arial" panose="020B0604020202020204" pitchFamily="34" charset="0"/>
              <a:ea typeface="宋体" pitchFamily="2" charset="-122"/>
            </a:endParaRPr>
          </a:p>
          <a:p>
            <a:r>
              <a:rPr lang="zh-CN" altLang="en-US" sz="1200" dirty="0">
                <a:latin typeface="Arial" panose="020B0604020202020204" pitchFamily="34" charset="0"/>
                <a:ea typeface="宋体" pitchFamily="2" charset="-122"/>
              </a:rPr>
              <a:t>确保安全边界内实现组织目标</a:t>
            </a:r>
            <a:endParaRPr lang="zh-CN" altLang="en-US" sz="1200" dirty="0">
              <a:latin typeface="Arial" panose="020B0604020202020204" pitchFamily="34" charset="0"/>
              <a:ea typeface="宋体" pitchFamily="2" charset="-122"/>
            </a:endParaRPr>
          </a:p>
        </p:txBody>
      </p:sp>
      <p:sp>
        <p:nvSpPr>
          <p:cNvPr id="451619" name="Rectangle 53"/>
          <p:cNvSpPr/>
          <p:nvPr/>
        </p:nvSpPr>
        <p:spPr>
          <a:xfrm>
            <a:off x="1258888" y="3408363"/>
            <a:ext cx="338137" cy="276225"/>
          </a:xfrm>
          <a:prstGeom prst="rect">
            <a:avLst/>
          </a:prstGeom>
          <a:noFill/>
          <a:ln w="9525">
            <a:noFill/>
          </a:ln>
        </p:spPr>
        <p:txBody>
          <a:bodyPr wrap="none">
            <a:spAutoFit/>
          </a:bodyPr>
          <a:p>
            <a:r>
              <a:rPr lang="en-US" altLang="zh-CN" sz="1200" dirty="0">
                <a:solidFill>
                  <a:srgbClr val="FF0000"/>
                </a:solidFill>
                <a:latin typeface="Arial" panose="020B0604020202020204" pitchFamily="34" charset="0"/>
                <a:ea typeface="宋体" pitchFamily="2" charset="-122"/>
              </a:rPr>
              <a:t>①</a:t>
            </a:r>
            <a:endParaRPr lang="en-US" altLang="zh-CN" sz="1200" dirty="0">
              <a:solidFill>
                <a:srgbClr val="FF0000"/>
              </a:solidFill>
              <a:latin typeface="Arial" panose="020B0604020202020204" pitchFamily="34" charset="0"/>
              <a:ea typeface="宋体" pitchFamily="2" charset="-122"/>
            </a:endParaRPr>
          </a:p>
        </p:txBody>
      </p:sp>
      <p:sp>
        <p:nvSpPr>
          <p:cNvPr id="451620" name="Rectangle 54"/>
          <p:cNvSpPr/>
          <p:nvPr/>
        </p:nvSpPr>
        <p:spPr>
          <a:xfrm>
            <a:off x="3643313" y="4056063"/>
            <a:ext cx="338137" cy="276225"/>
          </a:xfrm>
          <a:prstGeom prst="rect">
            <a:avLst/>
          </a:prstGeom>
          <a:noFill/>
          <a:ln w="9525">
            <a:noFill/>
          </a:ln>
        </p:spPr>
        <p:txBody>
          <a:bodyPr wrap="none">
            <a:spAutoFit/>
          </a:bodyPr>
          <a:p>
            <a:r>
              <a:rPr lang="en-US" altLang="zh-CN" sz="1200" dirty="0">
                <a:solidFill>
                  <a:srgbClr val="FF0000"/>
                </a:solidFill>
                <a:latin typeface="Arial" panose="020B0604020202020204" pitchFamily="34" charset="0"/>
                <a:ea typeface="宋体" pitchFamily="2" charset="-122"/>
              </a:rPr>
              <a:t>②</a:t>
            </a:r>
            <a:endParaRPr lang="en-US" altLang="zh-CN" sz="1200" dirty="0">
              <a:solidFill>
                <a:srgbClr val="FF0000"/>
              </a:solidFill>
              <a:latin typeface="Arial" panose="020B0604020202020204" pitchFamily="34" charset="0"/>
              <a:ea typeface="宋体" pitchFamily="2" charset="-122"/>
            </a:endParaRPr>
          </a:p>
        </p:txBody>
      </p:sp>
      <p:sp>
        <p:nvSpPr>
          <p:cNvPr id="451621" name="Rectangle 56"/>
          <p:cNvSpPr/>
          <p:nvPr/>
        </p:nvSpPr>
        <p:spPr>
          <a:xfrm>
            <a:off x="5795963" y="4489450"/>
            <a:ext cx="338137" cy="276225"/>
          </a:xfrm>
          <a:prstGeom prst="rect">
            <a:avLst/>
          </a:prstGeom>
          <a:noFill/>
          <a:ln w="9525">
            <a:noFill/>
          </a:ln>
        </p:spPr>
        <p:txBody>
          <a:bodyPr wrap="none">
            <a:spAutoFit/>
          </a:bodyPr>
          <a:p>
            <a:r>
              <a:rPr lang="en-US" altLang="zh-CN" sz="1200" dirty="0">
                <a:solidFill>
                  <a:srgbClr val="FF0000"/>
                </a:solidFill>
                <a:latin typeface="Arial" panose="020B0604020202020204" pitchFamily="34" charset="0"/>
                <a:ea typeface="宋体" pitchFamily="2" charset="-122"/>
              </a:rPr>
              <a:t>③</a:t>
            </a:r>
            <a:endParaRPr lang="en-US" altLang="zh-CN" sz="1200" dirty="0">
              <a:solidFill>
                <a:srgbClr val="FF0000"/>
              </a:solidFill>
              <a:latin typeface="Arial" panose="020B0604020202020204" pitchFamily="34" charset="0"/>
              <a:ea typeface="宋体" pitchFamily="2" charset="-122"/>
            </a:endParaRPr>
          </a:p>
        </p:txBody>
      </p:sp>
      <p:sp>
        <p:nvSpPr>
          <p:cNvPr id="451622" name="Rectangle 57"/>
          <p:cNvSpPr/>
          <p:nvPr/>
        </p:nvSpPr>
        <p:spPr>
          <a:xfrm>
            <a:off x="3071813" y="5568950"/>
            <a:ext cx="338137" cy="276225"/>
          </a:xfrm>
          <a:prstGeom prst="rect">
            <a:avLst/>
          </a:prstGeom>
          <a:noFill/>
          <a:ln w="9525">
            <a:noFill/>
          </a:ln>
        </p:spPr>
        <p:txBody>
          <a:bodyPr wrap="none">
            <a:spAutoFit/>
          </a:bodyPr>
          <a:p>
            <a:r>
              <a:rPr lang="en-US" altLang="zh-CN" sz="1200" dirty="0">
                <a:solidFill>
                  <a:srgbClr val="FF0000"/>
                </a:solidFill>
                <a:latin typeface="Arial" panose="020B0604020202020204" pitchFamily="34" charset="0"/>
                <a:ea typeface="宋体" pitchFamily="2" charset="-122"/>
              </a:rPr>
              <a:t>④</a:t>
            </a:r>
            <a:endParaRPr lang="en-US" altLang="zh-CN" sz="1200" dirty="0">
              <a:solidFill>
                <a:srgbClr val="FF0000"/>
              </a:solidFill>
              <a:latin typeface="Arial" panose="020B0604020202020204" pitchFamily="34" charset="0"/>
              <a:ea typeface="宋体" pitchFamily="2" charset="-122"/>
            </a:endParaRPr>
          </a:p>
        </p:txBody>
      </p:sp>
      <p:sp>
        <p:nvSpPr>
          <p:cNvPr id="451623" name="Rectangle 58"/>
          <p:cNvSpPr/>
          <p:nvPr/>
        </p:nvSpPr>
        <p:spPr>
          <a:xfrm>
            <a:off x="8101013" y="3481388"/>
            <a:ext cx="338137" cy="276225"/>
          </a:xfrm>
          <a:prstGeom prst="rect">
            <a:avLst/>
          </a:prstGeom>
          <a:noFill/>
          <a:ln w="9525">
            <a:noFill/>
          </a:ln>
        </p:spPr>
        <p:txBody>
          <a:bodyPr wrap="none">
            <a:spAutoFit/>
          </a:bodyPr>
          <a:p>
            <a:r>
              <a:rPr lang="en-US" altLang="zh-CN" sz="1200" dirty="0">
                <a:solidFill>
                  <a:srgbClr val="FF0000"/>
                </a:solidFill>
                <a:latin typeface="Arial" panose="020B0604020202020204" pitchFamily="34" charset="0"/>
                <a:ea typeface="宋体" pitchFamily="2" charset="-122"/>
              </a:rPr>
              <a:t>⑤</a:t>
            </a:r>
            <a:endParaRPr lang="en-US" altLang="zh-CN" sz="1200" dirty="0">
              <a:solidFill>
                <a:srgbClr val="FF0000"/>
              </a:solidFill>
              <a:latin typeface="Arial" panose="020B0604020202020204" pitchFamily="34" charset="0"/>
              <a:ea typeface="宋体" pitchFamily="2" charset="-122"/>
            </a:endParaRP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灯片编号占位符 5"/>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452612" name="Rectangle 6"/>
          <p:cNvSpPr/>
          <p:nvPr/>
        </p:nvSpPr>
        <p:spPr>
          <a:xfrm>
            <a:off x="457200" y="1219200"/>
            <a:ext cx="8229600" cy="460375"/>
          </a:xfrm>
          <a:prstGeom prst="rect">
            <a:avLst/>
          </a:prstGeom>
          <a:noFill/>
          <a:ln w="9525">
            <a:noFill/>
          </a:ln>
        </p:spPr>
        <p:txBody>
          <a:bodyPr/>
          <a:p>
            <a:pPr marL="342900" indent="-342900">
              <a:spcBef>
                <a:spcPct val="20000"/>
              </a:spcBef>
              <a:buClr>
                <a:schemeClr val="accent1"/>
              </a:buClr>
              <a:buSzPct val="65000"/>
              <a:buFont typeface="Wingdings" panose="05000000000000000000" pitchFamily="2" charset="2"/>
            </a:pPr>
            <a:r>
              <a:rPr lang="zh-CN" altLang="en-US" sz="2400" dirty="0">
                <a:latin typeface="Times New Roman" panose="02020603050405020304" pitchFamily="18" charset="0"/>
                <a:ea typeface="宋体" pitchFamily="2" charset="-122"/>
              </a:rPr>
              <a:t>风险承受及其确定</a:t>
            </a:r>
            <a:endParaRPr lang="zh-CN" altLang="en-US" sz="2400" dirty="0">
              <a:latin typeface="Arial" panose="020B0604020202020204" pitchFamily="34" charset="0"/>
              <a:ea typeface="宋体" pitchFamily="2" charset="-122"/>
            </a:endParaRPr>
          </a:p>
        </p:txBody>
      </p:sp>
      <p:sp>
        <p:nvSpPr>
          <p:cNvPr id="452613" name="矩形 6"/>
          <p:cNvSpPr/>
          <p:nvPr/>
        </p:nvSpPr>
        <p:spPr>
          <a:xfrm>
            <a:off x="428625" y="2143125"/>
            <a:ext cx="8072438" cy="3692525"/>
          </a:xfrm>
          <a:prstGeom prst="rect">
            <a:avLst/>
          </a:prstGeom>
          <a:noFill/>
          <a:ln w="9525">
            <a:noFill/>
          </a:ln>
        </p:spPr>
        <p:txBody>
          <a:bodyPr>
            <a:spAutoFit/>
          </a:bodyPr>
          <a:p>
            <a:pPr marL="609600" indent="-609600">
              <a:buFont typeface="Wingdings" panose="05000000000000000000" pitchFamily="2" charset="2"/>
              <a:buChar char="n"/>
            </a:pPr>
            <a:r>
              <a:rPr lang="zh-CN" altLang="en-US" b="1" dirty="0">
                <a:latin typeface="Times New Roman" panose="02020603050405020304" pitchFamily="18" charset="0"/>
                <a:ea typeface="宋体" pitchFamily="2" charset="-122"/>
              </a:rPr>
              <a:t>风险承受受与战略的融合能力</a:t>
            </a:r>
            <a:endParaRPr lang="zh-CN" altLang="en-US" b="1" dirty="0">
              <a:latin typeface="Times New Roman" panose="02020603050405020304" pitchFamily="18" charset="0"/>
              <a:ea typeface="宋体" pitchFamily="2" charset="-122"/>
            </a:endParaRPr>
          </a:p>
          <a:p>
            <a:pPr marL="609600" indent="-609600">
              <a:lnSpc>
                <a:spcPct val="150000"/>
              </a:lnSpc>
              <a:buFont typeface="Wingdings" panose="05000000000000000000" pitchFamily="2" charset="2"/>
              <a:buAutoNum type="arabicPeriod"/>
            </a:pPr>
            <a:r>
              <a:rPr lang="zh-CN" altLang="en-US" sz="1600" dirty="0">
                <a:latin typeface="Arial" panose="020B0604020202020204" pitchFamily="34" charset="0"/>
                <a:ea typeface="宋体" pitchFamily="2" charset="-122"/>
              </a:rPr>
              <a:t>风险控制的核心理念就是控制优先，即商业银行在开展经营管理活动时，小到日常业务办理，大到新产品开发、新机构设立，都必须事先考虑到其可能存在的风险点，进而采取有效的控制措施。这既是商业银行审慎经营的特性使然，亦是银行实现可持续发展的根本保证。</a:t>
            </a:r>
            <a:endParaRPr lang="zh-CN" altLang="en-US" sz="1600" dirty="0">
              <a:latin typeface="Arial" panose="020B0604020202020204" pitchFamily="34" charset="0"/>
              <a:ea typeface="宋体" pitchFamily="2" charset="-122"/>
            </a:endParaRPr>
          </a:p>
          <a:p>
            <a:pPr marL="609600" indent="-609600">
              <a:lnSpc>
                <a:spcPct val="150000"/>
              </a:lnSpc>
              <a:buFont typeface="Wingdings" panose="05000000000000000000" pitchFamily="2" charset="2"/>
              <a:buAutoNum type="arabicPeriod"/>
            </a:pPr>
            <a:r>
              <a:rPr lang="zh-CN" altLang="en-US" sz="1600" dirty="0">
                <a:latin typeface="Arial" panose="020B0604020202020204" pitchFamily="34" charset="0"/>
                <a:ea typeface="宋体" pitchFamily="2" charset="-122"/>
              </a:rPr>
              <a:t>但目前国内商业银行的现状却是风险意识薄弱、控制优先理念缺乏：银行过分追求规模扩张和发展速度，忽视风险管理和内部控制；过于重视营销，轻视内控；重放贷，轻管理；打擦边球，钻制度的空子等等。</a:t>
            </a:r>
            <a:endParaRPr lang="zh-CN" altLang="en-US" sz="1600" dirty="0">
              <a:latin typeface="Arial" panose="020B0604020202020204" pitchFamily="34" charset="0"/>
              <a:ea typeface="宋体" pitchFamily="2" charset="-122"/>
            </a:endParaRPr>
          </a:p>
          <a:p>
            <a:pPr marL="609600" indent="-609600">
              <a:lnSpc>
                <a:spcPct val="150000"/>
              </a:lnSpc>
              <a:buFont typeface="Wingdings" panose="05000000000000000000" pitchFamily="2" charset="2"/>
              <a:buAutoNum type="arabicPeriod"/>
            </a:pPr>
            <a:r>
              <a:rPr lang="zh-CN" altLang="en-US" sz="1600" dirty="0">
                <a:latin typeface="Arial" panose="020B0604020202020204" pitchFamily="34" charset="0"/>
                <a:ea typeface="宋体" pitchFamily="2" charset="-122"/>
              </a:rPr>
              <a:t>这虽然会使商业银行在短期内取得快速发展，但会因内控跟不上而产生巨大风险隐患，甚至于发生大案、要案。</a:t>
            </a:r>
            <a:endParaRPr lang="zh-CN" altLang="en-US" sz="1600" dirty="0">
              <a:latin typeface="Times New Roman" panose="02020603050405020304" pitchFamily="18" charset="0"/>
              <a:ea typeface="宋体" pitchFamily="2" charset="-122"/>
            </a:endParaRP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txBox="1">
            <a:spLocks noGrp="1"/>
          </p:cNvSpPr>
          <p:nvPr/>
        </p:nvSpPr>
        <p:spPr bwMode="auto">
          <a:xfrm>
            <a:off x="6553200" y="6243638"/>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zh-CN" altLang="en-US" sz="1200" dirty="0">
                <a:latin typeface="Garamond" pitchFamily="18" charset="0"/>
                <a:ea typeface="宋体" pitchFamily="2" charset="-122"/>
              </a:rPr>
            </a:fld>
            <a:endParaRPr lang="zh-CN" altLang="en-US" sz="1200" dirty="0">
              <a:latin typeface="Garamond" pitchFamily="18" charset="0"/>
              <a:ea typeface="宋体" pitchFamily="2" charset="-122"/>
            </a:endParaRPr>
          </a:p>
        </p:txBody>
      </p:sp>
      <p:sp>
        <p:nvSpPr>
          <p:cNvPr id="453636" name="Rectangle 6"/>
          <p:cNvSpPr/>
          <p:nvPr/>
        </p:nvSpPr>
        <p:spPr>
          <a:xfrm>
            <a:off x="381000" y="990600"/>
            <a:ext cx="8229600" cy="460375"/>
          </a:xfrm>
          <a:prstGeom prst="rect">
            <a:avLst/>
          </a:prstGeom>
          <a:noFill/>
          <a:ln w="9525">
            <a:noFill/>
          </a:ln>
        </p:spPr>
        <p:txBody>
          <a:bodyPr/>
          <a:p>
            <a:pPr marL="342900" indent="-342900">
              <a:spcBef>
                <a:spcPct val="20000"/>
              </a:spcBef>
              <a:buClr>
                <a:schemeClr val="accent1"/>
              </a:buClr>
              <a:buSzPct val="65000"/>
              <a:buFont typeface="Wingdings" panose="05000000000000000000" pitchFamily="2" charset="2"/>
            </a:pPr>
            <a:r>
              <a:rPr lang="zh-CN" altLang="en-US" sz="2400" dirty="0">
                <a:latin typeface="Times New Roman" panose="02020603050405020304" pitchFamily="18" charset="0"/>
                <a:ea typeface="宋体" pitchFamily="2" charset="-122"/>
              </a:rPr>
              <a:t>风险偏好</a:t>
            </a:r>
            <a:r>
              <a:rPr lang="en-US" altLang="zh-CN" sz="2400">
                <a:latin typeface="Times New Roman" panose="02020603050405020304" pitchFamily="18" charset="0"/>
                <a:ea typeface="宋体" pitchFamily="2" charset="-122"/>
              </a:rPr>
              <a:t>-</a:t>
            </a:r>
            <a:r>
              <a:rPr lang="zh-CN" altLang="en-US" sz="2400" dirty="0">
                <a:latin typeface="Times New Roman" panose="02020603050405020304" pitchFamily="18" charset="0"/>
                <a:ea typeface="宋体" pitchFamily="2" charset="-122"/>
              </a:rPr>
              <a:t>企业风险文化的表现</a:t>
            </a:r>
            <a:endParaRPr lang="zh-CN" altLang="en-US" sz="2400" dirty="0">
              <a:latin typeface="Arial" panose="020B0604020202020204" pitchFamily="34" charset="0"/>
              <a:ea typeface="宋体" pitchFamily="2" charset="-122"/>
            </a:endParaRPr>
          </a:p>
        </p:txBody>
      </p:sp>
      <p:sp>
        <p:nvSpPr>
          <p:cNvPr id="453637" name="Rectangle 4"/>
          <p:cNvSpPr/>
          <p:nvPr/>
        </p:nvSpPr>
        <p:spPr>
          <a:xfrm>
            <a:off x="579438" y="2203450"/>
            <a:ext cx="8064500" cy="939800"/>
          </a:xfrm>
          <a:prstGeom prst="rect">
            <a:avLst/>
          </a:prstGeom>
          <a:solidFill>
            <a:srgbClr val="F8F8F8"/>
          </a:solidFill>
          <a:ln w="9525" cap="flat" cmpd="sng">
            <a:solidFill>
              <a:srgbClr val="FF0000"/>
            </a:solidFill>
            <a:prstDash val="solid"/>
            <a:miter/>
            <a:headEnd type="none" w="med" len="med"/>
            <a:tailEnd type="none" w="med" len="med"/>
          </a:ln>
        </p:spPr>
        <p:txBody>
          <a:bodyPr/>
          <a:p>
            <a:pPr marL="342900" indent="-342900">
              <a:spcBef>
                <a:spcPct val="20000"/>
              </a:spcBef>
              <a:buClr>
                <a:schemeClr val="accent1"/>
              </a:buClr>
              <a:buSzPct val="65000"/>
            </a:pPr>
            <a:r>
              <a:rPr lang="zh-CN" altLang="en-US" sz="1600" dirty="0">
                <a:latin typeface="Arial" panose="020B0604020202020204" pitchFamily="34" charset="0"/>
                <a:ea typeface="宋体" pitchFamily="2" charset="-122"/>
              </a:rPr>
              <a:t>基本规范第二十五条 </a:t>
            </a:r>
            <a:endParaRPr lang="zh-CN" altLang="en-US" sz="1600" dirty="0">
              <a:latin typeface="Arial" panose="020B0604020202020204" pitchFamily="34" charset="0"/>
              <a:ea typeface="宋体" pitchFamily="2" charset="-122"/>
            </a:endParaRPr>
          </a:p>
          <a:p>
            <a:pPr marL="342900" indent="-342900">
              <a:spcBef>
                <a:spcPct val="20000"/>
              </a:spcBef>
              <a:buClr>
                <a:schemeClr val="accent1"/>
              </a:buClr>
              <a:buSzPct val="65000"/>
              <a:buFont typeface="Wingdings" panose="05000000000000000000" pitchFamily="2" charset="2"/>
              <a:buChar char="n"/>
            </a:pPr>
            <a:r>
              <a:rPr lang="zh-CN" altLang="en-US" sz="1600" dirty="0">
                <a:latin typeface="Arial" panose="020B0604020202020204" pitchFamily="34" charset="0"/>
                <a:ea typeface="宋体" pitchFamily="2" charset="-122"/>
              </a:rPr>
              <a:t>企业应当合理分析、准确掌握董事、经理及其他高级管理人员、关键岗位员工的风险偏好，采取适当的控制措施，避免因个人风险偏好给企业经营带来重大损失。</a:t>
            </a:r>
            <a:br>
              <a:rPr lang="en-US" altLang="zh-CN">
                <a:latin typeface="Arial" panose="020B0604020202020204" pitchFamily="34" charset="0"/>
                <a:ea typeface="宋体" pitchFamily="2" charset="-122"/>
              </a:rPr>
            </a:br>
            <a:endParaRPr lang="en-US" altLang="zh-CN" dirty="0">
              <a:latin typeface="Arial" panose="020B0604020202020204" pitchFamily="34" charset="0"/>
              <a:ea typeface="宋体" pitchFamily="2" charset="-122"/>
            </a:endParaRPr>
          </a:p>
        </p:txBody>
      </p:sp>
      <p:sp>
        <p:nvSpPr>
          <p:cNvPr id="453638" name="AutoShape 11"/>
          <p:cNvSpPr/>
          <p:nvPr/>
        </p:nvSpPr>
        <p:spPr>
          <a:xfrm>
            <a:off x="1763713" y="4076700"/>
            <a:ext cx="504825" cy="1223963"/>
          </a:xfrm>
          <a:prstGeom prst="homePlate">
            <a:avLst>
              <a:gd name="adj" fmla="val 25000"/>
            </a:avLst>
          </a:prstGeom>
          <a:solidFill>
            <a:srgbClr val="F8F8F8"/>
          </a:solidFill>
          <a:ln w="9525" cap="flat" cmpd="sng">
            <a:solidFill>
              <a:schemeClr val="tx1"/>
            </a:solidFill>
            <a:prstDash val="solid"/>
            <a:miter/>
            <a:headEnd type="none" w="med" len="med"/>
            <a:tailEnd type="none" w="med" len="med"/>
          </a:ln>
        </p:spPr>
        <p:txBody>
          <a:bodyPr wrap="none" anchor="ctr" anchorCtr="0"/>
          <a:p>
            <a:r>
              <a:rPr lang="zh-CN" altLang="en-US" sz="1400" dirty="0">
                <a:latin typeface="Arial" panose="020B0604020202020204" pitchFamily="34" charset="0"/>
                <a:ea typeface="宋体" pitchFamily="2" charset="-122"/>
              </a:rPr>
              <a:t>风</a:t>
            </a:r>
            <a:endParaRPr lang="zh-CN" altLang="en-US" sz="1400" dirty="0">
              <a:latin typeface="Arial" panose="020B0604020202020204" pitchFamily="34" charset="0"/>
              <a:ea typeface="宋体" pitchFamily="2" charset="-122"/>
            </a:endParaRPr>
          </a:p>
          <a:p>
            <a:r>
              <a:rPr lang="zh-CN" altLang="en-US" sz="1400" dirty="0">
                <a:latin typeface="Arial" panose="020B0604020202020204" pitchFamily="34" charset="0"/>
                <a:ea typeface="宋体" pitchFamily="2" charset="-122"/>
              </a:rPr>
              <a:t>险</a:t>
            </a:r>
            <a:endParaRPr lang="zh-CN" altLang="en-US" sz="1400" dirty="0">
              <a:latin typeface="Arial" panose="020B0604020202020204" pitchFamily="34" charset="0"/>
              <a:ea typeface="宋体" pitchFamily="2" charset="-122"/>
            </a:endParaRPr>
          </a:p>
          <a:p>
            <a:r>
              <a:rPr lang="zh-CN" altLang="en-US" sz="1400" dirty="0">
                <a:latin typeface="Arial" panose="020B0604020202020204" pitchFamily="34" charset="0"/>
                <a:ea typeface="宋体" pitchFamily="2" charset="-122"/>
              </a:rPr>
              <a:t>亚</a:t>
            </a:r>
            <a:endParaRPr lang="zh-CN" altLang="en-US" sz="1400" dirty="0">
              <a:latin typeface="Arial" panose="020B0604020202020204" pitchFamily="34" charset="0"/>
              <a:ea typeface="宋体" pitchFamily="2" charset="-122"/>
            </a:endParaRPr>
          </a:p>
          <a:p>
            <a:r>
              <a:rPr lang="zh-CN" altLang="en-US" sz="1400" dirty="0">
                <a:latin typeface="Arial" panose="020B0604020202020204" pitchFamily="34" charset="0"/>
                <a:ea typeface="宋体" pitchFamily="2" charset="-122"/>
              </a:rPr>
              <a:t>文</a:t>
            </a:r>
            <a:endParaRPr lang="zh-CN" altLang="en-US" sz="1400" dirty="0">
              <a:latin typeface="Arial" panose="020B0604020202020204" pitchFamily="34" charset="0"/>
              <a:ea typeface="宋体" pitchFamily="2" charset="-122"/>
            </a:endParaRPr>
          </a:p>
          <a:p>
            <a:r>
              <a:rPr lang="zh-CN" altLang="en-US" sz="1400" dirty="0">
                <a:latin typeface="Arial" panose="020B0604020202020204" pitchFamily="34" charset="0"/>
                <a:ea typeface="宋体" pitchFamily="2" charset="-122"/>
              </a:rPr>
              <a:t>化</a:t>
            </a:r>
            <a:endParaRPr lang="zh-CN" altLang="en-US" sz="1400" dirty="0">
              <a:latin typeface="Arial" panose="020B0604020202020204" pitchFamily="34" charset="0"/>
              <a:ea typeface="宋体" pitchFamily="2" charset="-122"/>
            </a:endParaRPr>
          </a:p>
        </p:txBody>
      </p:sp>
      <p:sp>
        <p:nvSpPr>
          <p:cNvPr id="453639" name="AutoShape 12"/>
          <p:cNvSpPr/>
          <p:nvPr/>
        </p:nvSpPr>
        <p:spPr>
          <a:xfrm>
            <a:off x="2339975" y="4076700"/>
            <a:ext cx="792163" cy="504825"/>
          </a:xfrm>
          <a:prstGeom prst="homePlate">
            <a:avLst>
              <a:gd name="adj" fmla="val 39229"/>
            </a:avLst>
          </a:prstGeom>
          <a:solidFill>
            <a:srgbClr val="F8F8F8"/>
          </a:solidFill>
          <a:ln w="9525" cap="flat" cmpd="sng">
            <a:solidFill>
              <a:schemeClr val="tx1"/>
            </a:solidFill>
            <a:prstDash val="solid"/>
            <a:miter/>
            <a:headEnd type="none" w="med" len="med"/>
            <a:tailEnd type="none" w="med" len="med"/>
          </a:ln>
        </p:spPr>
        <p:txBody>
          <a:bodyPr wrap="none" anchor="ctr" anchorCtr="0"/>
          <a:p>
            <a:r>
              <a:rPr lang="zh-CN" altLang="en-US" sz="1400" dirty="0">
                <a:latin typeface="Arial" panose="020B0604020202020204" pitchFamily="34" charset="0"/>
                <a:ea typeface="宋体" pitchFamily="2" charset="-122"/>
              </a:rPr>
              <a:t>风险</a:t>
            </a:r>
            <a:endParaRPr lang="zh-CN" altLang="en-US" sz="1400" dirty="0">
              <a:latin typeface="Arial" panose="020B0604020202020204" pitchFamily="34" charset="0"/>
              <a:ea typeface="宋体" pitchFamily="2" charset="-122"/>
            </a:endParaRPr>
          </a:p>
          <a:p>
            <a:r>
              <a:rPr lang="zh-CN" altLang="en-US" sz="1400" dirty="0">
                <a:latin typeface="Arial" panose="020B0604020202020204" pitchFamily="34" charset="0"/>
                <a:ea typeface="宋体" pitchFamily="2" charset="-122"/>
              </a:rPr>
              <a:t>偏好</a:t>
            </a:r>
            <a:endParaRPr lang="zh-CN" altLang="en-US" sz="1400" dirty="0">
              <a:latin typeface="Arial" panose="020B0604020202020204" pitchFamily="34" charset="0"/>
              <a:ea typeface="宋体" pitchFamily="2" charset="-122"/>
            </a:endParaRPr>
          </a:p>
        </p:txBody>
      </p:sp>
      <p:sp>
        <p:nvSpPr>
          <p:cNvPr id="453640" name="AutoShape 14"/>
          <p:cNvSpPr/>
          <p:nvPr/>
        </p:nvSpPr>
        <p:spPr>
          <a:xfrm>
            <a:off x="2339975" y="4797425"/>
            <a:ext cx="792163" cy="504825"/>
          </a:xfrm>
          <a:prstGeom prst="homePlate">
            <a:avLst>
              <a:gd name="adj" fmla="val 39229"/>
            </a:avLst>
          </a:prstGeom>
          <a:solidFill>
            <a:srgbClr val="F8F8F8"/>
          </a:solidFill>
          <a:ln w="9525" cap="flat" cmpd="sng">
            <a:solidFill>
              <a:schemeClr val="tx1"/>
            </a:solidFill>
            <a:prstDash val="solid"/>
            <a:miter/>
            <a:headEnd type="none" w="med" len="med"/>
            <a:tailEnd type="none" w="med" len="med"/>
          </a:ln>
        </p:spPr>
        <p:txBody>
          <a:bodyPr wrap="none" anchor="ctr" anchorCtr="0"/>
          <a:p>
            <a:r>
              <a:rPr lang="zh-CN" altLang="en-US" sz="1400" dirty="0">
                <a:latin typeface="Arial" panose="020B0604020202020204" pitchFamily="34" charset="0"/>
                <a:ea typeface="宋体" pitchFamily="2" charset="-122"/>
              </a:rPr>
              <a:t>风险</a:t>
            </a:r>
            <a:endParaRPr lang="zh-CN" altLang="en-US" sz="1400" dirty="0">
              <a:latin typeface="Arial" panose="020B0604020202020204" pitchFamily="34" charset="0"/>
              <a:ea typeface="宋体" pitchFamily="2" charset="-122"/>
            </a:endParaRPr>
          </a:p>
          <a:p>
            <a:r>
              <a:rPr lang="zh-CN" altLang="en-US" sz="1400" dirty="0">
                <a:latin typeface="Arial" panose="020B0604020202020204" pitchFamily="34" charset="0"/>
                <a:ea typeface="宋体" pitchFamily="2" charset="-122"/>
              </a:rPr>
              <a:t>保守</a:t>
            </a:r>
            <a:endParaRPr lang="zh-CN" altLang="en-US" sz="1400" dirty="0">
              <a:latin typeface="Arial" panose="020B0604020202020204" pitchFamily="34" charset="0"/>
              <a:ea typeface="宋体" pitchFamily="2" charset="-122"/>
            </a:endParaRPr>
          </a:p>
        </p:txBody>
      </p:sp>
      <p:sp>
        <p:nvSpPr>
          <p:cNvPr id="453641" name="Rectangle 15"/>
          <p:cNvSpPr/>
          <p:nvPr/>
        </p:nvSpPr>
        <p:spPr>
          <a:xfrm>
            <a:off x="3565525" y="4076700"/>
            <a:ext cx="431800" cy="1223963"/>
          </a:xfrm>
          <a:prstGeom prst="rect">
            <a:avLst/>
          </a:prstGeom>
          <a:solidFill>
            <a:srgbClr val="99FF66"/>
          </a:solidFill>
          <a:ln w="9525" cap="flat" cmpd="sng">
            <a:solidFill>
              <a:schemeClr val="tx1"/>
            </a:solidFill>
            <a:prstDash val="solid"/>
            <a:miter/>
            <a:headEnd type="none" w="med" len="med"/>
            <a:tailEnd type="none" w="med" len="med"/>
          </a:ln>
        </p:spPr>
        <p:txBody>
          <a:bodyPr wrap="none" anchor="ctr" anchorCtr="0"/>
          <a:p>
            <a:r>
              <a:rPr lang="zh-CN" altLang="en-US" sz="1400" dirty="0">
                <a:latin typeface="Arial" panose="020B0604020202020204" pitchFamily="34" charset="0"/>
                <a:ea typeface="宋体" pitchFamily="2" charset="-122"/>
              </a:rPr>
              <a:t>交叉</a:t>
            </a:r>
            <a:endParaRPr lang="zh-CN" altLang="en-US" sz="1400" dirty="0">
              <a:latin typeface="Arial" panose="020B0604020202020204" pitchFamily="34" charset="0"/>
              <a:ea typeface="宋体" pitchFamily="2" charset="-122"/>
            </a:endParaRPr>
          </a:p>
          <a:p>
            <a:r>
              <a:rPr lang="zh-CN" altLang="en-US" sz="1400" dirty="0">
                <a:latin typeface="Arial" panose="020B0604020202020204" pitchFamily="34" charset="0"/>
                <a:ea typeface="宋体" pitchFamily="2" charset="-122"/>
              </a:rPr>
              <a:t>目标</a:t>
            </a:r>
            <a:endParaRPr lang="zh-CN" altLang="en-US" sz="1400" dirty="0">
              <a:latin typeface="Arial" panose="020B0604020202020204" pitchFamily="34" charset="0"/>
              <a:ea typeface="宋体" pitchFamily="2" charset="-122"/>
            </a:endParaRPr>
          </a:p>
        </p:txBody>
      </p:sp>
      <p:sp>
        <p:nvSpPr>
          <p:cNvPr id="453642" name="Line 16"/>
          <p:cNvSpPr/>
          <p:nvPr/>
        </p:nvSpPr>
        <p:spPr>
          <a:xfrm>
            <a:off x="3132138" y="4292600"/>
            <a:ext cx="433387" cy="720725"/>
          </a:xfrm>
          <a:prstGeom prst="line">
            <a:avLst/>
          </a:prstGeom>
          <a:ln w="9525" cap="flat" cmpd="sng">
            <a:solidFill>
              <a:schemeClr val="tx1"/>
            </a:solidFill>
            <a:prstDash val="solid"/>
            <a:headEnd type="none" w="med" len="med"/>
            <a:tailEnd type="triangle" w="med" len="med"/>
          </a:ln>
        </p:spPr>
      </p:sp>
      <p:sp>
        <p:nvSpPr>
          <p:cNvPr id="453643" name="Line 17"/>
          <p:cNvSpPr/>
          <p:nvPr/>
        </p:nvSpPr>
        <p:spPr>
          <a:xfrm flipV="1">
            <a:off x="3132138" y="4365625"/>
            <a:ext cx="433387" cy="647700"/>
          </a:xfrm>
          <a:prstGeom prst="line">
            <a:avLst/>
          </a:prstGeom>
          <a:ln w="9525" cap="flat" cmpd="sng">
            <a:solidFill>
              <a:schemeClr val="tx1"/>
            </a:solidFill>
            <a:prstDash val="solid"/>
            <a:headEnd type="none" w="med" len="med"/>
            <a:tailEnd type="triangle" w="med" len="med"/>
          </a:ln>
        </p:spPr>
      </p:sp>
      <p:sp>
        <p:nvSpPr>
          <p:cNvPr id="18" name="Rectangle 18"/>
          <p:cNvSpPr>
            <a:spLocks noChangeArrowheads="1"/>
          </p:cNvSpPr>
          <p:nvPr/>
        </p:nvSpPr>
        <p:spPr bwMode="auto">
          <a:xfrm>
            <a:off x="4067175" y="4076700"/>
            <a:ext cx="2089150" cy="504825"/>
          </a:xfrm>
          <a:prstGeom prst="rect">
            <a:avLst/>
          </a:prstGeom>
          <a:solidFill>
            <a:srgbClr val="F8F8F8"/>
          </a:solidFill>
          <a:ln w="9525" algn="ctr">
            <a:solidFill>
              <a:schemeClr val="tx2"/>
            </a:solidFill>
            <a:miter lim="800000"/>
          </a:ln>
          <a:effectLst>
            <a:prstShdw prst="shdw18" dist="17961" dir="13500000">
              <a:schemeClr val="tx2">
                <a:gamma/>
                <a:shade val="60000"/>
                <a:invGamma/>
              </a:scheme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营销功能关注更多的销售</a:t>
            </a: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较少注意法规遵循</a:t>
            </a: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endParaRPr>
          </a:p>
        </p:txBody>
      </p:sp>
      <p:sp>
        <p:nvSpPr>
          <p:cNvPr id="19" name="Rectangle 19"/>
          <p:cNvSpPr>
            <a:spLocks noChangeArrowheads="1"/>
          </p:cNvSpPr>
          <p:nvPr/>
        </p:nvSpPr>
        <p:spPr bwMode="auto">
          <a:xfrm>
            <a:off x="4067175" y="4797425"/>
            <a:ext cx="2089150" cy="504825"/>
          </a:xfrm>
          <a:prstGeom prst="rect">
            <a:avLst/>
          </a:prstGeom>
          <a:solidFill>
            <a:srgbClr val="F8F8F8"/>
          </a:solidFill>
          <a:ln w="9525" algn="ctr">
            <a:solidFill>
              <a:schemeClr val="tx2"/>
            </a:solidFill>
            <a:miter lim="800000"/>
          </a:ln>
          <a:effectLst>
            <a:prstShdw prst="shdw18" dist="17961" dir="13500000">
              <a:schemeClr val="tx2">
                <a:gamma/>
                <a:shade val="60000"/>
                <a:invGamma/>
              </a:scheme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财务功能则要求员工关注</a:t>
            </a: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遵循法律法规的保证</a:t>
            </a: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endParaRPr>
          </a:p>
        </p:txBody>
      </p:sp>
      <p:sp>
        <p:nvSpPr>
          <p:cNvPr id="453646" name="Line 20"/>
          <p:cNvSpPr/>
          <p:nvPr/>
        </p:nvSpPr>
        <p:spPr>
          <a:xfrm flipV="1">
            <a:off x="5076825" y="3860800"/>
            <a:ext cx="0" cy="215900"/>
          </a:xfrm>
          <a:prstGeom prst="line">
            <a:avLst/>
          </a:prstGeom>
          <a:ln w="9525" cap="flat" cmpd="sng">
            <a:solidFill>
              <a:schemeClr val="tx1"/>
            </a:solidFill>
            <a:prstDash val="dashDot"/>
            <a:headEnd type="none" w="med" len="med"/>
            <a:tailEnd type="none" w="med" len="med"/>
          </a:ln>
        </p:spPr>
      </p:sp>
      <p:sp>
        <p:nvSpPr>
          <p:cNvPr id="453647" name="Line 21"/>
          <p:cNvSpPr/>
          <p:nvPr/>
        </p:nvSpPr>
        <p:spPr>
          <a:xfrm flipH="1">
            <a:off x="5076825" y="3860800"/>
            <a:ext cx="2879725" cy="0"/>
          </a:xfrm>
          <a:prstGeom prst="line">
            <a:avLst/>
          </a:prstGeom>
          <a:ln w="9525" cap="flat" cmpd="sng">
            <a:solidFill>
              <a:schemeClr val="tx1"/>
            </a:solidFill>
            <a:prstDash val="dashDot"/>
            <a:headEnd type="none" w="med" len="med"/>
            <a:tailEnd type="none" w="med" len="med"/>
          </a:ln>
        </p:spPr>
      </p:sp>
      <p:sp>
        <p:nvSpPr>
          <p:cNvPr id="453648" name="Line 22"/>
          <p:cNvSpPr/>
          <p:nvPr/>
        </p:nvSpPr>
        <p:spPr>
          <a:xfrm>
            <a:off x="7956550" y="3860800"/>
            <a:ext cx="0" cy="215900"/>
          </a:xfrm>
          <a:prstGeom prst="line">
            <a:avLst/>
          </a:prstGeom>
          <a:ln w="9525" cap="flat" cmpd="sng">
            <a:solidFill>
              <a:schemeClr val="tx1"/>
            </a:solidFill>
            <a:prstDash val="solid"/>
            <a:headEnd type="none" w="med" len="med"/>
            <a:tailEnd type="triangle" w="med" len="med"/>
          </a:ln>
        </p:spPr>
      </p:sp>
      <p:sp>
        <p:nvSpPr>
          <p:cNvPr id="453649" name="Line 23"/>
          <p:cNvSpPr/>
          <p:nvPr/>
        </p:nvSpPr>
        <p:spPr>
          <a:xfrm>
            <a:off x="5075238" y="5300663"/>
            <a:ext cx="0" cy="215900"/>
          </a:xfrm>
          <a:prstGeom prst="line">
            <a:avLst/>
          </a:prstGeom>
          <a:ln w="9525" cap="flat" cmpd="sng">
            <a:solidFill>
              <a:schemeClr val="tx1"/>
            </a:solidFill>
            <a:prstDash val="dashDot"/>
            <a:headEnd type="none" w="med" len="med"/>
            <a:tailEnd type="none" w="med" len="med"/>
          </a:ln>
        </p:spPr>
      </p:sp>
      <p:sp>
        <p:nvSpPr>
          <p:cNvPr id="453650" name="Line 24"/>
          <p:cNvSpPr/>
          <p:nvPr/>
        </p:nvSpPr>
        <p:spPr>
          <a:xfrm flipH="1">
            <a:off x="5076825" y="5516563"/>
            <a:ext cx="2951163" cy="0"/>
          </a:xfrm>
          <a:prstGeom prst="line">
            <a:avLst/>
          </a:prstGeom>
          <a:ln w="9525" cap="flat" cmpd="sng">
            <a:solidFill>
              <a:schemeClr val="tx1"/>
            </a:solidFill>
            <a:prstDash val="dashDot"/>
            <a:headEnd type="none" w="med" len="med"/>
            <a:tailEnd type="none" w="med" len="med"/>
          </a:ln>
        </p:spPr>
      </p:sp>
      <p:sp>
        <p:nvSpPr>
          <p:cNvPr id="453651" name="Line 25"/>
          <p:cNvSpPr/>
          <p:nvPr/>
        </p:nvSpPr>
        <p:spPr>
          <a:xfrm flipV="1">
            <a:off x="8027988" y="5300663"/>
            <a:ext cx="0" cy="215900"/>
          </a:xfrm>
          <a:prstGeom prst="line">
            <a:avLst/>
          </a:prstGeom>
          <a:ln w="9525" cap="flat" cmpd="sng">
            <a:solidFill>
              <a:schemeClr val="tx1"/>
            </a:solidFill>
            <a:prstDash val="solid"/>
            <a:headEnd type="none" w="med" len="med"/>
            <a:tailEnd type="triangle" w="med" len="med"/>
          </a:ln>
        </p:spPr>
      </p:sp>
      <p:sp>
        <p:nvSpPr>
          <p:cNvPr id="453652" name="Rectangle 26"/>
          <p:cNvSpPr/>
          <p:nvPr/>
        </p:nvSpPr>
        <p:spPr>
          <a:xfrm>
            <a:off x="5867400" y="3357563"/>
            <a:ext cx="1439863" cy="431800"/>
          </a:xfrm>
          <a:prstGeom prst="rect">
            <a:avLst/>
          </a:prstGeom>
          <a:noFill/>
          <a:ln w="9525">
            <a:noFill/>
          </a:ln>
        </p:spPr>
        <p:txBody>
          <a:bodyPr wrap="none" anchor="ctr" anchorCtr="0"/>
          <a:p>
            <a:r>
              <a:rPr lang="zh-CN" altLang="en-US" sz="1400" dirty="0">
                <a:latin typeface="Arial" panose="020B0604020202020204" pitchFamily="34" charset="0"/>
                <a:ea typeface="宋体" pitchFamily="2" charset="-122"/>
              </a:rPr>
              <a:t>孤立的亚文化</a:t>
            </a:r>
            <a:endParaRPr lang="zh-CN" altLang="en-US" sz="1400" dirty="0">
              <a:latin typeface="Arial" panose="020B0604020202020204" pitchFamily="34" charset="0"/>
              <a:ea typeface="宋体" pitchFamily="2" charset="-122"/>
            </a:endParaRPr>
          </a:p>
          <a:p>
            <a:r>
              <a:rPr lang="zh-CN" altLang="en-US" sz="1400" dirty="0">
                <a:latin typeface="Arial" panose="020B0604020202020204" pitchFamily="34" charset="0"/>
                <a:ea typeface="宋体" pitchFamily="2" charset="-122"/>
              </a:rPr>
              <a:t>对组织产生负效应</a:t>
            </a:r>
            <a:endParaRPr lang="zh-CN" altLang="en-US" sz="1400" dirty="0">
              <a:latin typeface="Arial" panose="020B0604020202020204" pitchFamily="34" charset="0"/>
              <a:ea typeface="宋体" pitchFamily="2" charset="-122"/>
            </a:endParaRPr>
          </a:p>
        </p:txBody>
      </p:sp>
      <p:sp>
        <p:nvSpPr>
          <p:cNvPr id="453653" name="Rectangle 27"/>
          <p:cNvSpPr/>
          <p:nvPr/>
        </p:nvSpPr>
        <p:spPr>
          <a:xfrm>
            <a:off x="5940425" y="5589588"/>
            <a:ext cx="1439863" cy="431800"/>
          </a:xfrm>
          <a:prstGeom prst="rect">
            <a:avLst/>
          </a:prstGeom>
          <a:noFill/>
          <a:ln w="9525">
            <a:noFill/>
          </a:ln>
        </p:spPr>
        <p:txBody>
          <a:bodyPr wrap="none" anchor="ctr" anchorCtr="0"/>
          <a:p>
            <a:r>
              <a:rPr lang="zh-CN" altLang="en-US" sz="1400" dirty="0">
                <a:latin typeface="Arial" panose="020B0604020202020204" pitchFamily="34" charset="0"/>
                <a:ea typeface="宋体" pitchFamily="2" charset="-122"/>
              </a:rPr>
              <a:t>孤立的亚文化</a:t>
            </a:r>
            <a:endParaRPr lang="zh-CN" altLang="en-US" sz="1400" dirty="0">
              <a:latin typeface="Arial" panose="020B0604020202020204" pitchFamily="34" charset="0"/>
              <a:ea typeface="宋体" pitchFamily="2" charset="-122"/>
            </a:endParaRPr>
          </a:p>
          <a:p>
            <a:r>
              <a:rPr lang="zh-CN" altLang="en-US" sz="1400" dirty="0">
                <a:latin typeface="Arial" panose="020B0604020202020204" pitchFamily="34" charset="0"/>
                <a:ea typeface="宋体" pitchFamily="2" charset="-122"/>
              </a:rPr>
              <a:t>对组织产生负效应</a:t>
            </a:r>
            <a:endParaRPr lang="zh-CN" altLang="en-US" sz="1400" dirty="0">
              <a:latin typeface="Arial" panose="020B0604020202020204" pitchFamily="34" charset="0"/>
              <a:ea typeface="宋体" pitchFamily="2" charset="-122"/>
            </a:endParaRPr>
          </a:p>
        </p:txBody>
      </p:sp>
      <p:sp>
        <p:nvSpPr>
          <p:cNvPr id="453654" name="Rectangle 31"/>
          <p:cNvSpPr/>
          <p:nvPr/>
        </p:nvSpPr>
        <p:spPr>
          <a:xfrm>
            <a:off x="7308850" y="4076700"/>
            <a:ext cx="1511300" cy="1223963"/>
          </a:xfrm>
          <a:prstGeom prst="rect">
            <a:avLst/>
          </a:prstGeom>
          <a:solidFill>
            <a:srgbClr val="CCFFFF"/>
          </a:solidFill>
          <a:ln w="9525" cap="flat" cmpd="sng">
            <a:solidFill>
              <a:schemeClr val="tx1"/>
            </a:solidFill>
            <a:prstDash val="dashDot"/>
            <a:miter/>
            <a:headEnd type="none" w="med" len="med"/>
            <a:tailEnd type="none" w="med" len="med"/>
          </a:ln>
        </p:spPr>
        <p:txBody>
          <a:bodyPr wrap="none" anchor="ctr" anchorCtr="0"/>
          <a:p>
            <a:endParaRPr sz="1400" dirty="0">
              <a:latin typeface="Arial" panose="020B0604020202020204" pitchFamily="34" charset="0"/>
              <a:ea typeface="宋体" pitchFamily="2" charset="-122"/>
            </a:endParaRPr>
          </a:p>
        </p:txBody>
      </p:sp>
      <p:sp>
        <p:nvSpPr>
          <p:cNvPr id="29" name="Rectangle 32"/>
          <p:cNvSpPr>
            <a:spLocks noChangeArrowheads="1"/>
          </p:cNvSpPr>
          <p:nvPr/>
        </p:nvSpPr>
        <p:spPr bwMode="auto">
          <a:xfrm>
            <a:off x="7451725" y="4221163"/>
            <a:ext cx="1223963" cy="360363"/>
          </a:xfrm>
          <a:prstGeom prst="rect">
            <a:avLst/>
          </a:prstGeom>
          <a:solidFill>
            <a:srgbClr val="FFFFCC"/>
          </a:solidFill>
          <a:ln w="9525" algn="ctr">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组织风险承受</a:t>
            </a: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endParaRPr>
          </a:p>
        </p:txBody>
      </p:sp>
      <p:sp>
        <p:nvSpPr>
          <p:cNvPr id="30" name="Rectangle 33"/>
          <p:cNvSpPr>
            <a:spLocks noChangeArrowheads="1"/>
          </p:cNvSpPr>
          <p:nvPr/>
        </p:nvSpPr>
        <p:spPr bwMode="auto">
          <a:xfrm>
            <a:off x="7451725" y="4797425"/>
            <a:ext cx="1223963" cy="360363"/>
          </a:xfrm>
          <a:prstGeom prst="rect">
            <a:avLst/>
          </a:prstGeom>
          <a:solidFill>
            <a:srgbClr val="FFFFCC"/>
          </a:solidFill>
          <a:ln w="9525" algn="ctr">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rPr>
              <a:t>组织风险哲理</a:t>
            </a: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itchFamily="2" charset="-122"/>
              <a:cs typeface="+mn-cs"/>
            </a:endParaRPr>
          </a:p>
        </p:txBody>
      </p:sp>
      <p:sp>
        <p:nvSpPr>
          <p:cNvPr id="453657" name="Line 34"/>
          <p:cNvSpPr/>
          <p:nvPr/>
        </p:nvSpPr>
        <p:spPr>
          <a:xfrm>
            <a:off x="6154738" y="4292600"/>
            <a:ext cx="144462" cy="0"/>
          </a:xfrm>
          <a:prstGeom prst="line">
            <a:avLst/>
          </a:prstGeom>
          <a:ln w="9525" cap="flat" cmpd="sng">
            <a:solidFill>
              <a:srgbClr val="FF0000"/>
            </a:solidFill>
            <a:prstDash val="solid"/>
            <a:headEnd type="none" w="med" len="med"/>
            <a:tailEnd type="none" w="med" len="med"/>
          </a:ln>
        </p:spPr>
      </p:sp>
      <p:sp>
        <p:nvSpPr>
          <p:cNvPr id="453658" name="Line 35"/>
          <p:cNvSpPr/>
          <p:nvPr/>
        </p:nvSpPr>
        <p:spPr>
          <a:xfrm>
            <a:off x="6299200" y="4292600"/>
            <a:ext cx="0" cy="792163"/>
          </a:xfrm>
          <a:prstGeom prst="line">
            <a:avLst/>
          </a:prstGeom>
          <a:ln w="9525" cap="flat" cmpd="sng">
            <a:solidFill>
              <a:srgbClr val="FF0000"/>
            </a:solidFill>
            <a:prstDash val="solid"/>
            <a:headEnd type="none" w="med" len="med"/>
            <a:tailEnd type="none" w="med" len="med"/>
          </a:ln>
        </p:spPr>
      </p:sp>
      <p:sp>
        <p:nvSpPr>
          <p:cNvPr id="453659" name="Line 36"/>
          <p:cNvSpPr/>
          <p:nvPr/>
        </p:nvSpPr>
        <p:spPr>
          <a:xfrm flipH="1">
            <a:off x="6154738" y="5084763"/>
            <a:ext cx="144462" cy="0"/>
          </a:xfrm>
          <a:prstGeom prst="line">
            <a:avLst/>
          </a:prstGeom>
          <a:ln w="9525" cap="flat" cmpd="sng">
            <a:solidFill>
              <a:srgbClr val="FF0000"/>
            </a:solidFill>
            <a:prstDash val="solid"/>
            <a:headEnd type="none" w="med" len="med"/>
            <a:tailEnd type="none" w="med" len="med"/>
          </a:ln>
        </p:spPr>
      </p:sp>
      <p:sp>
        <p:nvSpPr>
          <p:cNvPr id="453660" name="Line 37"/>
          <p:cNvSpPr/>
          <p:nvPr/>
        </p:nvSpPr>
        <p:spPr>
          <a:xfrm>
            <a:off x="6300788" y="4652963"/>
            <a:ext cx="1008062" cy="0"/>
          </a:xfrm>
          <a:prstGeom prst="line">
            <a:avLst/>
          </a:prstGeom>
          <a:ln w="9525" cap="flat" cmpd="sng">
            <a:solidFill>
              <a:srgbClr val="FF0000"/>
            </a:solidFill>
            <a:prstDash val="solid"/>
            <a:headEnd type="triangle" w="med" len="med"/>
            <a:tailEnd type="triangle" w="med" len="med"/>
          </a:ln>
        </p:spPr>
      </p:sp>
      <p:sp>
        <p:nvSpPr>
          <p:cNvPr id="453661" name="Rectangle 38"/>
          <p:cNvSpPr/>
          <p:nvPr/>
        </p:nvSpPr>
        <p:spPr>
          <a:xfrm>
            <a:off x="6372225" y="4076700"/>
            <a:ext cx="792163" cy="504825"/>
          </a:xfrm>
          <a:prstGeom prst="rect">
            <a:avLst/>
          </a:prstGeom>
          <a:noFill/>
          <a:ln w="9525">
            <a:noFill/>
          </a:ln>
        </p:spPr>
        <p:txBody>
          <a:bodyPr wrap="none" anchor="ctr" anchorCtr="0"/>
          <a:p>
            <a:r>
              <a:rPr lang="zh-CN" altLang="en-US" sz="1400" dirty="0">
                <a:solidFill>
                  <a:srgbClr val="FF0000"/>
                </a:solidFill>
                <a:latin typeface="Arial" panose="020B0604020202020204" pitchFamily="34" charset="0"/>
                <a:ea typeface="宋体" pitchFamily="2" charset="-122"/>
              </a:rPr>
              <a:t>不同功能</a:t>
            </a:r>
            <a:endParaRPr lang="zh-CN" altLang="en-US" sz="1400" dirty="0">
              <a:solidFill>
                <a:srgbClr val="FF0000"/>
              </a:solidFill>
              <a:latin typeface="Arial" panose="020B0604020202020204" pitchFamily="34" charset="0"/>
              <a:ea typeface="宋体" pitchFamily="2" charset="-122"/>
            </a:endParaRPr>
          </a:p>
          <a:p>
            <a:r>
              <a:rPr lang="zh-CN" altLang="en-US" sz="1400" dirty="0">
                <a:solidFill>
                  <a:srgbClr val="FF0000"/>
                </a:solidFill>
                <a:latin typeface="Arial" panose="020B0604020202020204" pitchFamily="34" charset="0"/>
                <a:ea typeface="宋体" pitchFamily="2" charset="-122"/>
              </a:rPr>
              <a:t>协同互补</a:t>
            </a:r>
            <a:endParaRPr lang="zh-CN" altLang="en-US" sz="1400" dirty="0">
              <a:solidFill>
                <a:srgbClr val="FF0000"/>
              </a:solidFill>
              <a:latin typeface="Arial" panose="020B0604020202020204" pitchFamily="34" charset="0"/>
              <a:ea typeface="宋体" pitchFamily="2" charset="-122"/>
            </a:endParaRPr>
          </a:p>
        </p:txBody>
      </p:sp>
      <p:sp>
        <p:nvSpPr>
          <p:cNvPr id="453662" name="Rectangle 39"/>
          <p:cNvSpPr/>
          <p:nvPr/>
        </p:nvSpPr>
        <p:spPr>
          <a:xfrm>
            <a:off x="6372225" y="4724400"/>
            <a:ext cx="792163" cy="504825"/>
          </a:xfrm>
          <a:prstGeom prst="rect">
            <a:avLst/>
          </a:prstGeom>
          <a:noFill/>
          <a:ln w="9525">
            <a:noFill/>
          </a:ln>
        </p:spPr>
        <p:txBody>
          <a:bodyPr wrap="none" anchor="ctr" anchorCtr="0"/>
          <a:p>
            <a:r>
              <a:rPr lang="zh-CN" altLang="en-US" sz="1400" dirty="0">
                <a:solidFill>
                  <a:srgbClr val="FF0000"/>
                </a:solidFill>
                <a:latin typeface="Arial" panose="020B0604020202020204" pitchFamily="34" charset="0"/>
                <a:ea typeface="宋体" pitchFamily="2" charset="-122"/>
              </a:rPr>
              <a:t>不同亚文化</a:t>
            </a:r>
            <a:endParaRPr lang="zh-CN" altLang="en-US" sz="1400" dirty="0">
              <a:solidFill>
                <a:srgbClr val="FF0000"/>
              </a:solidFill>
              <a:latin typeface="Arial" panose="020B0604020202020204" pitchFamily="34" charset="0"/>
              <a:ea typeface="宋体" pitchFamily="2" charset="-122"/>
            </a:endParaRPr>
          </a:p>
          <a:p>
            <a:r>
              <a:rPr lang="zh-CN" altLang="en-US" sz="1400" dirty="0">
                <a:solidFill>
                  <a:srgbClr val="FF0000"/>
                </a:solidFill>
                <a:latin typeface="Arial" panose="020B0604020202020204" pitchFamily="34" charset="0"/>
                <a:ea typeface="宋体" pitchFamily="2" charset="-122"/>
              </a:rPr>
              <a:t>综合反映</a:t>
            </a:r>
            <a:endParaRPr lang="zh-CN" altLang="en-US" sz="1400" dirty="0">
              <a:solidFill>
                <a:srgbClr val="FF0000"/>
              </a:solidFill>
              <a:latin typeface="Arial" panose="020B0604020202020204" pitchFamily="34" charset="0"/>
              <a:ea typeface="宋体" pitchFamily="2" charset="-122"/>
            </a:endParaRPr>
          </a:p>
          <a:p>
            <a:r>
              <a:rPr lang="zh-CN" altLang="en-US" sz="1400" dirty="0">
                <a:solidFill>
                  <a:srgbClr val="FF0000"/>
                </a:solidFill>
                <a:latin typeface="Arial" panose="020B0604020202020204" pitchFamily="34" charset="0"/>
                <a:ea typeface="宋体" pitchFamily="2" charset="-122"/>
              </a:rPr>
              <a:t>组织目标</a:t>
            </a:r>
            <a:endParaRPr lang="zh-CN" altLang="en-US" sz="1400" dirty="0">
              <a:solidFill>
                <a:srgbClr val="FF0000"/>
              </a:solidFill>
              <a:latin typeface="Arial" panose="020B0604020202020204" pitchFamily="34" charset="0"/>
              <a:ea typeface="宋体" pitchFamily="2" charset="-122"/>
            </a:endParaRPr>
          </a:p>
        </p:txBody>
      </p:sp>
      <p:sp>
        <p:nvSpPr>
          <p:cNvPr id="453663" name="Rectangle 40"/>
          <p:cNvSpPr/>
          <p:nvPr/>
        </p:nvSpPr>
        <p:spPr>
          <a:xfrm>
            <a:off x="500063" y="3787775"/>
            <a:ext cx="1192212" cy="1728788"/>
          </a:xfrm>
          <a:prstGeom prst="rect">
            <a:avLst/>
          </a:prstGeom>
          <a:solidFill>
            <a:srgbClr val="CCFFCC"/>
          </a:solidFill>
          <a:ln w="9525" cap="flat" cmpd="sng">
            <a:solidFill>
              <a:schemeClr val="accent2"/>
            </a:solidFill>
            <a:prstDash val="dashDot"/>
            <a:miter/>
            <a:headEnd type="none" w="med" len="med"/>
            <a:tailEnd type="none" w="med" len="med"/>
          </a:ln>
        </p:spPr>
        <p:txBody>
          <a:bodyPr wrap="none" anchor="ctr" anchorCtr="0"/>
          <a:p>
            <a:endParaRPr sz="1400" dirty="0">
              <a:latin typeface="Arial" panose="020B0604020202020204" pitchFamily="34" charset="0"/>
              <a:ea typeface="宋体" pitchFamily="2" charset="-122"/>
            </a:endParaRPr>
          </a:p>
        </p:txBody>
      </p:sp>
      <p:sp>
        <p:nvSpPr>
          <p:cNvPr id="453664" name="Rectangle 41"/>
          <p:cNvSpPr/>
          <p:nvPr/>
        </p:nvSpPr>
        <p:spPr>
          <a:xfrm>
            <a:off x="900113" y="3789363"/>
            <a:ext cx="647700" cy="215900"/>
          </a:xfrm>
          <a:prstGeom prst="rect">
            <a:avLst/>
          </a:prstGeom>
          <a:noFill/>
          <a:ln w="9525">
            <a:noFill/>
          </a:ln>
        </p:spPr>
        <p:txBody>
          <a:bodyPr wrap="none" anchor="ctr" anchorCtr="0"/>
          <a:p>
            <a:r>
              <a:rPr lang="zh-CN" altLang="en-US" sz="1400" dirty="0">
                <a:latin typeface="Arial" panose="020B0604020202020204" pitchFamily="34" charset="0"/>
                <a:ea typeface="宋体" pitchFamily="2" charset="-122"/>
              </a:rPr>
              <a:t>空间</a:t>
            </a:r>
            <a:endParaRPr lang="zh-CN" altLang="en-US" sz="1400" dirty="0">
              <a:latin typeface="Arial" panose="020B0604020202020204" pitchFamily="34" charset="0"/>
              <a:ea typeface="宋体" pitchFamily="2" charset="-122"/>
            </a:endParaRPr>
          </a:p>
        </p:txBody>
      </p:sp>
      <p:sp>
        <p:nvSpPr>
          <p:cNvPr id="453665" name="Rectangle 42"/>
          <p:cNvSpPr/>
          <p:nvPr/>
        </p:nvSpPr>
        <p:spPr>
          <a:xfrm>
            <a:off x="642938" y="4076700"/>
            <a:ext cx="906462" cy="360363"/>
          </a:xfrm>
          <a:prstGeom prst="rect">
            <a:avLst/>
          </a:prstGeom>
          <a:solidFill>
            <a:srgbClr val="F8F8F8"/>
          </a:solidFill>
          <a:ln w="9525" cap="flat" cmpd="sng">
            <a:solidFill>
              <a:schemeClr val="tx1"/>
            </a:solidFill>
            <a:prstDash val="solid"/>
            <a:miter/>
            <a:headEnd type="none" w="med" len="med"/>
            <a:tailEnd type="none" w="med" len="med"/>
          </a:ln>
        </p:spPr>
        <p:txBody>
          <a:bodyPr wrap="none" anchor="ctr" anchorCtr="0"/>
          <a:p>
            <a:pPr algn="ctr"/>
            <a:r>
              <a:rPr lang="zh-CN" altLang="en-US" sz="1400" dirty="0">
                <a:latin typeface="Arial" panose="020B0604020202020204" pitchFamily="34" charset="0"/>
                <a:ea typeface="宋体" pitchFamily="2" charset="-122"/>
              </a:rPr>
              <a:t>业务单元</a:t>
            </a:r>
            <a:endParaRPr lang="zh-CN" altLang="en-US" sz="1400" dirty="0">
              <a:latin typeface="Arial" panose="020B0604020202020204" pitchFamily="34" charset="0"/>
              <a:ea typeface="宋体" pitchFamily="2" charset="-122"/>
            </a:endParaRPr>
          </a:p>
        </p:txBody>
      </p:sp>
      <p:sp>
        <p:nvSpPr>
          <p:cNvPr id="453666" name="Rectangle 43"/>
          <p:cNvSpPr/>
          <p:nvPr/>
        </p:nvSpPr>
        <p:spPr>
          <a:xfrm>
            <a:off x="642938" y="4508500"/>
            <a:ext cx="906462" cy="360363"/>
          </a:xfrm>
          <a:prstGeom prst="rect">
            <a:avLst/>
          </a:prstGeom>
          <a:solidFill>
            <a:srgbClr val="F8F8F8"/>
          </a:solidFill>
          <a:ln w="9525" cap="flat" cmpd="sng">
            <a:solidFill>
              <a:schemeClr val="tx1"/>
            </a:solidFill>
            <a:prstDash val="solid"/>
            <a:miter/>
            <a:headEnd type="none" w="med" len="med"/>
            <a:tailEnd type="none" w="med" len="med"/>
          </a:ln>
        </p:spPr>
        <p:txBody>
          <a:bodyPr wrap="none" anchor="ctr" anchorCtr="0"/>
          <a:p>
            <a:pPr algn="ctr"/>
            <a:r>
              <a:rPr lang="zh-CN" altLang="en-US" sz="1400" dirty="0">
                <a:latin typeface="Arial" panose="020B0604020202020204" pitchFamily="34" charset="0"/>
                <a:ea typeface="宋体" pitchFamily="2" charset="-122"/>
              </a:rPr>
              <a:t>功能</a:t>
            </a:r>
            <a:endParaRPr lang="zh-CN" altLang="en-US" sz="1400" dirty="0">
              <a:latin typeface="Arial" panose="020B0604020202020204" pitchFamily="34" charset="0"/>
              <a:ea typeface="宋体" pitchFamily="2" charset="-122"/>
            </a:endParaRPr>
          </a:p>
        </p:txBody>
      </p:sp>
      <p:sp>
        <p:nvSpPr>
          <p:cNvPr id="453667" name="Rectangle 44"/>
          <p:cNvSpPr/>
          <p:nvPr/>
        </p:nvSpPr>
        <p:spPr>
          <a:xfrm>
            <a:off x="642938" y="4940300"/>
            <a:ext cx="906462" cy="360363"/>
          </a:xfrm>
          <a:prstGeom prst="rect">
            <a:avLst/>
          </a:prstGeom>
          <a:solidFill>
            <a:srgbClr val="F8F8F8"/>
          </a:solidFill>
          <a:ln w="9525" cap="flat" cmpd="sng">
            <a:solidFill>
              <a:schemeClr val="tx1"/>
            </a:solidFill>
            <a:prstDash val="solid"/>
            <a:miter/>
            <a:headEnd type="none" w="med" len="med"/>
            <a:tailEnd type="none" w="med" len="med"/>
          </a:ln>
        </p:spPr>
        <p:txBody>
          <a:bodyPr wrap="none" anchor="ctr" anchorCtr="0"/>
          <a:p>
            <a:pPr algn="ctr"/>
            <a:r>
              <a:rPr lang="zh-CN" altLang="en-US" sz="1400" dirty="0">
                <a:latin typeface="Arial" panose="020B0604020202020204" pitchFamily="34" charset="0"/>
                <a:ea typeface="宋体" pitchFamily="2" charset="-122"/>
              </a:rPr>
              <a:t>部门</a:t>
            </a:r>
            <a:endParaRPr lang="zh-CN" altLang="en-US" sz="1400" dirty="0">
              <a:latin typeface="Arial" panose="020B0604020202020204" pitchFamily="34" charset="0"/>
              <a:ea typeface="宋体" pitchFamily="2" charset="-122"/>
            </a:endParaRPr>
          </a:p>
        </p:txBody>
      </p:sp>
      <p:sp>
        <p:nvSpPr>
          <p:cNvPr id="453668" name="Rectangle 45"/>
          <p:cNvSpPr/>
          <p:nvPr/>
        </p:nvSpPr>
        <p:spPr>
          <a:xfrm>
            <a:off x="5508625" y="3500438"/>
            <a:ext cx="361950" cy="304800"/>
          </a:xfrm>
          <a:prstGeom prst="rect">
            <a:avLst/>
          </a:prstGeom>
          <a:noFill/>
          <a:ln w="9525">
            <a:noFill/>
          </a:ln>
        </p:spPr>
        <p:txBody>
          <a:bodyPr wrap="none">
            <a:spAutoFit/>
          </a:bodyPr>
          <a:p>
            <a:r>
              <a:rPr lang="en-US" altLang="zh-CN" sz="1400" dirty="0">
                <a:latin typeface="Arial" panose="020B0604020202020204" pitchFamily="34" charset="0"/>
                <a:ea typeface="宋体" pitchFamily="2" charset="-122"/>
              </a:rPr>
              <a:t>①</a:t>
            </a:r>
            <a:endParaRPr lang="en-US" altLang="zh-CN" sz="1400" dirty="0">
              <a:latin typeface="Arial" panose="020B0604020202020204" pitchFamily="34" charset="0"/>
              <a:ea typeface="宋体" pitchFamily="2" charset="-122"/>
            </a:endParaRPr>
          </a:p>
        </p:txBody>
      </p:sp>
      <p:sp>
        <p:nvSpPr>
          <p:cNvPr id="453669" name="Rectangle 46"/>
          <p:cNvSpPr/>
          <p:nvPr/>
        </p:nvSpPr>
        <p:spPr>
          <a:xfrm>
            <a:off x="6084888" y="3932238"/>
            <a:ext cx="361950" cy="304800"/>
          </a:xfrm>
          <a:prstGeom prst="rect">
            <a:avLst/>
          </a:prstGeom>
          <a:noFill/>
          <a:ln w="9525">
            <a:noFill/>
          </a:ln>
        </p:spPr>
        <p:txBody>
          <a:bodyPr wrap="none">
            <a:spAutoFit/>
          </a:bodyPr>
          <a:p>
            <a:r>
              <a:rPr lang="en-US" altLang="zh-CN" sz="1400" dirty="0">
                <a:solidFill>
                  <a:srgbClr val="FF0000"/>
                </a:solidFill>
                <a:latin typeface="Arial" panose="020B0604020202020204" pitchFamily="34" charset="0"/>
                <a:ea typeface="宋体" pitchFamily="2" charset="-122"/>
              </a:rPr>
              <a:t>②</a:t>
            </a:r>
            <a:endParaRPr lang="en-US" altLang="zh-CN" sz="1400" dirty="0">
              <a:solidFill>
                <a:srgbClr val="FF0000"/>
              </a:solidFill>
              <a:latin typeface="Arial" panose="020B0604020202020204" pitchFamily="34" charset="0"/>
              <a:ea typeface="宋体" pitchFamily="2" charset="-122"/>
            </a:endParaRP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27362" name="组合 527361"/>
          <p:cNvGrpSpPr/>
          <p:nvPr/>
        </p:nvGrpSpPr>
        <p:grpSpPr>
          <a:xfrm>
            <a:off x="0" y="0"/>
            <a:ext cx="9540875" cy="6858000"/>
            <a:chOff x="1152" y="720"/>
            <a:chExt cx="3504" cy="3128"/>
          </a:xfrm>
        </p:grpSpPr>
        <p:pic>
          <p:nvPicPr>
            <p:cNvPr id="527363" name="图片 527362" descr="未标题-1 副本"/>
            <p:cNvPicPr>
              <a:picLocks noChangeAspect="1"/>
            </p:cNvPicPr>
            <p:nvPr/>
          </p:nvPicPr>
          <p:blipFill>
            <a:blip r:embed="rId1"/>
            <a:stretch>
              <a:fillRect/>
            </a:stretch>
          </p:blipFill>
          <p:spPr>
            <a:xfrm>
              <a:off x="1152" y="720"/>
              <a:ext cx="3504" cy="3128"/>
            </a:xfrm>
            <a:prstGeom prst="rect">
              <a:avLst/>
            </a:prstGeom>
            <a:solidFill>
              <a:schemeClr val="bg1"/>
            </a:solidFill>
            <a:ln w="9525">
              <a:noFill/>
            </a:ln>
          </p:spPr>
        </p:pic>
        <p:sp>
          <p:nvSpPr>
            <p:cNvPr id="527364" name="矩形 527363"/>
            <p:cNvSpPr/>
            <p:nvPr/>
          </p:nvSpPr>
          <p:spPr>
            <a:xfrm>
              <a:off x="1824" y="1488"/>
              <a:ext cx="2160" cy="12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algn="ctr"/>
              <a:r>
                <a:rPr lang="zh-CN" altLang="en-US" sz="3600" b="1" dirty="0">
                  <a:solidFill>
                    <a:schemeClr val="tx2"/>
                  </a:solidFill>
                  <a:latin typeface="Arial" panose="020B0604020202020204" pitchFamily="34" charset="0"/>
                  <a:ea typeface="黑体" pitchFamily="2" charset="-122"/>
                </a:rPr>
                <a:t>第五部分</a:t>
              </a:r>
              <a:endParaRPr lang="zh-CN" altLang="en-US" sz="3600" b="1" dirty="0">
                <a:solidFill>
                  <a:schemeClr val="tx2"/>
                </a:solidFill>
                <a:latin typeface="Arial" panose="020B0604020202020204" pitchFamily="34" charset="0"/>
                <a:ea typeface="黑体" pitchFamily="2" charset="-122"/>
              </a:endParaRPr>
            </a:p>
            <a:p>
              <a:pPr algn="ctr"/>
              <a:r>
                <a:rPr lang="zh-CN" altLang="en-US" sz="3600" b="1" dirty="0">
                  <a:solidFill>
                    <a:schemeClr val="tx2"/>
                  </a:solidFill>
                  <a:latin typeface="Arial" panose="020B0604020202020204" pitchFamily="34" charset="0"/>
                  <a:ea typeface="黑体" pitchFamily="2" charset="-122"/>
                </a:rPr>
                <a:t>内部控制操作实务</a:t>
              </a:r>
              <a:endParaRPr lang="zh-CN" altLang="en-US" sz="3600" b="1">
                <a:solidFill>
                  <a:schemeClr val="tx2"/>
                </a:solidFill>
                <a:latin typeface="Arial" panose="020B0604020202020204" pitchFamily="34" charset="0"/>
                <a:ea typeface="黑体" pitchFamily="2" charset="-122"/>
              </a:endParaRPr>
            </a:p>
          </p:txBody>
        </p:sp>
      </p:grpSp>
    </p:spTree>
  </p:cSld>
  <p:clrMapOvr>
    <a:masterClrMapping/>
  </p:clrMapOvr>
  <p:transition spd="med">
    <p:cover dir="ld"/>
  </p:transition>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22186</Words>
  <Application>WPS 文字</Application>
  <PresentationFormat>在屏幕上显示</PresentationFormat>
  <Paragraphs>1686</Paragraphs>
  <Slides>134</Slides>
  <Notes>26</Notes>
  <HiddenSlides>0</HiddenSlides>
  <MMClips>0</MMClips>
  <ScaleCrop>false</ScaleCrop>
  <HeadingPairs>
    <vt:vector size="8" baseType="variant">
      <vt:variant>
        <vt:lpstr>已用的字体</vt:lpstr>
      </vt:variant>
      <vt:variant>
        <vt:i4>28</vt:i4>
      </vt:variant>
      <vt:variant>
        <vt:lpstr>主题</vt:lpstr>
      </vt:variant>
      <vt:variant>
        <vt:i4>1</vt:i4>
      </vt:variant>
      <vt:variant>
        <vt:lpstr>嵌入 OLE 服务器</vt:lpstr>
      </vt:variant>
      <vt:variant>
        <vt:i4>6</vt:i4>
      </vt:variant>
      <vt:variant>
        <vt:lpstr>幻灯片标题</vt:lpstr>
      </vt:variant>
      <vt:variant>
        <vt:i4>134</vt:i4>
      </vt:variant>
    </vt:vector>
  </HeadingPairs>
  <TitlesOfParts>
    <vt:vector size="169" baseType="lpstr">
      <vt:lpstr>Arial</vt:lpstr>
      <vt:lpstr>宋体</vt:lpstr>
      <vt:lpstr>Wingdings</vt:lpstr>
      <vt:lpstr>汉仪书宋二KW</vt:lpstr>
      <vt:lpstr>華康簡楷</vt:lpstr>
      <vt:lpstr>汉仪楷体简</vt:lpstr>
      <vt:lpstr>Times New Roman</vt:lpstr>
      <vt:lpstr>黑体</vt:lpstr>
      <vt:lpstr>汉仪中黑KW</vt:lpstr>
      <vt:lpstr>仿宋_GB2312</vt:lpstr>
      <vt:lpstr>方正仿宋_GBK</vt:lpstr>
      <vt:lpstr>隶书</vt:lpstr>
      <vt:lpstr>宋体-简</vt:lpstr>
      <vt:lpstr>楷体_GB2312</vt:lpstr>
      <vt:lpstr>Myriad Pro</vt:lpstr>
      <vt:lpstr>苹方-简</vt:lpstr>
      <vt:lpstr>Wingdings 2</vt:lpstr>
      <vt:lpstr>Verdana</vt:lpstr>
      <vt:lpstr>幼圆</vt:lpstr>
      <vt:lpstr>Garamond</vt:lpstr>
      <vt:lpstr>Tahoma</vt:lpstr>
      <vt:lpstr>Calibri</vt:lpstr>
      <vt:lpstr>Helvetica Neue</vt:lpstr>
      <vt:lpstr>宋体</vt:lpstr>
      <vt:lpstr>宋体</vt:lpstr>
      <vt:lpstr>微软雅黑</vt:lpstr>
      <vt:lpstr>汉仪旗黑</vt:lpstr>
      <vt:lpstr>Arial Unicode MS</vt:lpstr>
      <vt:lpstr>默认设计模板</vt:lpstr>
      <vt:lpstr>Word.Document.8</vt:lpstr>
      <vt:lpstr>Word.Document.8</vt:lpstr>
      <vt:lpstr>MS_ClipArt_Gallery.2</vt:lpstr>
      <vt:lpstr>SmartDraw.2</vt:lpstr>
      <vt:lpstr>MS_ClipArt_Gallery.2</vt:lpstr>
      <vt:lpstr>MS_ClipArt_Gallery.2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首冠财经-赵老师</cp:lastModifiedBy>
  <cp:revision>79</cp:revision>
  <dcterms:created xsi:type="dcterms:W3CDTF">2023-03-06T11:54:03Z</dcterms:created>
  <dcterms:modified xsi:type="dcterms:W3CDTF">2023-03-06T11:54:03Z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D0F4CF79774984485AD40564D6B73827</vt:lpwstr>
  </property>
  <property fmtid="{D5CDD505-2E9C-101B-9397-08002B2CF9AE}" pid="4" name="KSOProductBuildVer">
    <vt:lpwstr>2052-5.1.1.7662</vt:lpwstr>
  </property>
</Properties>
</file>